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2" r:id="rId3"/>
    <p:sldId id="303" r:id="rId4"/>
    <p:sldId id="294" r:id="rId5"/>
    <p:sldId id="273" r:id="rId6"/>
    <p:sldId id="259" r:id="rId7"/>
    <p:sldId id="274" r:id="rId8"/>
    <p:sldId id="276" r:id="rId9"/>
    <p:sldId id="262" r:id="rId10"/>
    <p:sldId id="268" r:id="rId11"/>
    <p:sldId id="264" r:id="rId12"/>
    <p:sldId id="269" r:id="rId13"/>
    <p:sldId id="277" r:id="rId14"/>
    <p:sldId id="278" r:id="rId15"/>
    <p:sldId id="279" r:id="rId16"/>
    <p:sldId id="280" r:id="rId17"/>
    <p:sldId id="281" r:id="rId18"/>
    <p:sldId id="282" r:id="rId19"/>
    <p:sldId id="284" r:id="rId20"/>
    <p:sldId id="285" r:id="rId21"/>
    <p:sldId id="286" r:id="rId22"/>
    <p:sldId id="295" r:id="rId23"/>
    <p:sldId id="296" r:id="rId24"/>
    <p:sldId id="299" r:id="rId25"/>
    <p:sldId id="298" r:id="rId26"/>
    <p:sldId id="26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8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13.12.2024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5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40"/>
            <a:ext cx="7711857" cy="13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kk-KZ" sz="2800" b="1" dirty="0">
                <a:latin typeface="Times New Roman" panose="02020603050405020304" pitchFamily="18" charset="0"/>
                <a:ea typeface="Tahoma" panose="020B0604030504040204" pitchFamily="34" charset="0"/>
                <a:cs typeface="Times New Roman" panose="02020603050405020304" pitchFamily="18" charset="0"/>
              </a:rPr>
              <a:t>Идейно-художественные особенности романа.</a:t>
            </a:r>
          </a:p>
          <a:p>
            <a:pPr algn="ctr">
              <a:buClr>
                <a:srgbClr val="000000"/>
              </a:buClr>
            </a:pPr>
            <a:r>
              <a:rPr lang="ru-RU" altLang="ru-RU" sz="2500" b="1" dirty="0" smtClean="0">
                <a:solidFill>
                  <a:srgbClr val="090F78"/>
                </a:solidFill>
                <a:latin typeface="Times New Roman" pitchFamily="18" charset="0"/>
                <a:cs typeface="Times New Roman" pitchFamily="18" charset="0"/>
                <a:sym typeface="Open Sans" pitchFamily="34" charset="0"/>
              </a:rPr>
              <a:t>Русский </a:t>
            </a:r>
            <a:r>
              <a:rPr lang="ru-RU" altLang="ru-RU" sz="2500" b="1" dirty="0">
                <a:solidFill>
                  <a:srgbClr val="090F78"/>
                </a:solidFill>
                <a:latin typeface="Times New Roman" pitchFamily="18" charset="0"/>
                <a:cs typeface="Times New Roman" pitchFamily="18" charset="0"/>
                <a:sym typeface="Open Sans" pitchFamily="34" charset="0"/>
              </a:rPr>
              <a:t>язык и литература. 11 </a:t>
            </a:r>
            <a:r>
              <a:rPr lang="ru-RU" altLang="ru-RU" sz="2500" b="1" dirty="0" smtClean="0">
                <a:solidFill>
                  <a:srgbClr val="090F78"/>
                </a:solidFill>
                <a:latin typeface="Times New Roman" pitchFamily="18" charset="0"/>
                <a:cs typeface="Times New Roman" pitchFamily="18" charset="0"/>
                <a:sym typeface="Open Sans" pitchFamily="34" charset="0"/>
              </a:rPr>
              <a:t>класс</a:t>
            </a:r>
            <a:endParaRPr lang="ru-RU" altLang="ru-RU" sz="2500" b="1" dirty="0">
              <a:solidFill>
                <a:srgbClr val="090F78"/>
              </a:solidFill>
              <a:latin typeface="Times New Roman" pitchFamily="18" charset="0"/>
              <a:cs typeface="Times New Roman" pitchFamily="18" charset="0"/>
              <a:sym typeface="Open Sans" pitchFamily="34" charset="0"/>
            </a:endParaRPr>
          </a:p>
        </p:txBody>
      </p:sp>
      <p:cxnSp>
        <p:nvCxnSpPr>
          <p:cNvPr id="2051" name="Google Shape;77;p1"/>
          <p:cNvCxnSpPr>
            <a:cxnSpLocks noChangeShapeType="1"/>
          </p:cNvCxnSpPr>
          <p:nvPr/>
        </p:nvCxnSpPr>
        <p:spPr bwMode="auto">
          <a:xfrm>
            <a:off x="1058842"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9511"/>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84130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10</a:t>
            </a:fld>
            <a:endParaRPr lang="ru-RU" altLang="ru-RU" sz="1200" b="1">
              <a:solidFill>
                <a:srgbClr val="002060"/>
              </a:solidFill>
            </a:endParaRPr>
          </a:p>
        </p:txBody>
      </p:sp>
      <p:cxnSp>
        <p:nvCxnSpPr>
          <p:cNvPr id="7172" name="Google Shape;124;p4"/>
          <p:cNvCxnSpPr>
            <a:cxnSpLocks noChangeShapeType="1"/>
          </p:cNvCxnSpPr>
          <p:nvPr/>
        </p:nvCxnSpPr>
        <p:spPr bwMode="auto">
          <a:xfrm>
            <a:off x="14484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302315"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Rectangle 144">
            <a:extLst>
              <a:ext uri="{FF2B5EF4-FFF2-40B4-BE49-F238E27FC236}">
                <a16:creationId xmlns:a16="http://schemas.microsoft.com/office/drawing/2014/main" id="{CD91E988-7A18-4398-B6F1-77F363DEF83B}"/>
              </a:ext>
            </a:extLst>
          </p:cNvPr>
          <p:cNvSpPr/>
          <p:nvPr/>
        </p:nvSpPr>
        <p:spPr>
          <a:xfrm>
            <a:off x="2553768" y="322165"/>
            <a:ext cx="3424689" cy="646331"/>
          </a:xfrm>
          <a:prstGeom prst="rect">
            <a:avLst/>
          </a:prstGeom>
        </p:spPr>
        <p:txBody>
          <a:bodyPr wrap="square">
            <a:spAutoFit/>
          </a:bodyPr>
          <a:lstStyle/>
          <a:p>
            <a:pPr algn="ctr"/>
            <a:r>
              <a:rPr lang="ru-RU"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Задание 3</a:t>
            </a:r>
            <a:endParaRPr lang="ru-RU" sz="3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164E301-C65C-4BF1-8D72-CA872508FBBC}"/>
              </a:ext>
            </a:extLst>
          </p:cNvPr>
          <p:cNvSpPr txBox="1"/>
          <p:nvPr/>
        </p:nvSpPr>
        <p:spPr>
          <a:xfrm>
            <a:off x="159331" y="1135907"/>
            <a:ext cx="8460277" cy="1815882"/>
          </a:xfrm>
          <a:prstGeom prst="rect">
            <a:avLst/>
          </a:prstGeom>
          <a:noFill/>
        </p:spPr>
        <p:txBody>
          <a:bodyPr wrap="square" rtlCol="0">
            <a:spAutoFit/>
          </a:bodyPr>
          <a:lstStyle/>
          <a:p>
            <a:pPr marL="342900" indent="-342900">
              <a:buFont typeface="Wingdings" panose="05000000000000000000" pitchFamily="2" charset="2"/>
              <a:buChar char="ü"/>
            </a:pPr>
            <a:r>
              <a:rPr lang="ru-RU" sz="2800" dirty="0" smtClean="0">
                <a:latin typeface="Times New Roman" panose="02020603050405020304" pitchFamily="18" charset="0"/>
                <a:ea typeface="Tahoma" panose="020B0604030504040204" pitchFamily="34" charset="0"/>
                <a:cs typeface="Times New Roman" panose="02020603050405020304" pitchFamily="18" charset="0"/>
              </a:rPr>
              <a:t>Прочитайте информацию коллажа. </a:t>
            </a:r>
          </a:p>
          <a:p>
            <a:pPr marL="342900" indent="-342900">
              <a:buFont typeface="Wingdings" panose="05000000000000000000" pitchFamily="2" charset="2"/>
              <a:buChar char="ü"/>
            </a:pPr>
            <a:r>
              <a:rPr lang="ru-RU" sz="2800" dirty="0" smtClean="0">
                <a:latin typeface="Times New Roman" panose="02020603050405020304" pitchFamily="18" charset="0"/>
                <a:ea typeface="Tahoma" panose="020B0604030504040204" pitchFamily="34" charset="0"/>
                <a:cs typeface="Times New Roman" panose="02020603050405020304" pitchFamily="18" charset="0"/>
              </a:rPr>
              <a:t>Заполните таблицу «Линии сравнений», отвечая на вопрос: в чём сходство и различие Ростовых и Болконских, Курагиных и Друбецких? </a:t>
            </a:r>
          </a:p>
        </p:txBody>
      </p:sp>
      <p:pic>
        <p:nvPicPr>
          <p:cNvPr id="11" name="Google Shape;470;p14"/>
          <p:cNvPicPr preferRelativeResize="0"/>
          <p:nvPr/>
        </p:nvPicPr>
        <p:blipFill>
          <a:blip r:embed="rId4">
            <a:alphaModFix/>
          </a:blip>
          <a:stretch>
            <a:fillRect/>
          </a:stretch>
        </p:blipFill>
        <p:spPr>
          <a:xfrm>
            <a:off x="2054154" y="3238349"/>
            <a:ext cx="4298112" cy="2696170"/>
          </a:xfrm>
          <a:prstGeom prst="rect">
            <a:avLst/>
          </a:prstGeom>
          <a:noFill/>
          <a:ln>
            <a:noFill/>
          </a:ln>
        </p:spPr>
      </p:pic>
    </p:spTree>
    <p:extLst>
      <p:ext uri="{BB962C8B-B14F-4D97-AF65-F5344CB8AC3E}">
        <p14:creationId xmlns:p14="http://schemas.microsoft.com/office/powerpoint/2010/main" val="354545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15311"/>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11</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Прямоугольник 9"/>
          <p:cNvSpPr/>
          <p:nvPr/>
        </p:nvSpPr>
        <p:spPr>
          <a:xfrm>
            <a:off x="72503" y="347625"/>
            <a:ext cx="8540502" cy="584775"/>
          </a:xfrm>
          <a:prstGeom prst="rect">
            <a:avLst/>
          </a:prstGeom>
        </p:spPr>
        <p:txBody>
          <a:bodyPr wrap="square">
            <a:spAutoFit/>
          </a:bodyPr>
          <a:lstStyle/>
          <a:p>
            <a:pPr algn="ctr"/>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Коллаж «Семьи в романе «Война и мир»</a:t>
            </a:r>
            <a:endParaRPr lang="ru-RU"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Прямоугольник 10"/>
          <p:cNvSpPr/>
          <p:nvPr/>
        </p:nvSpPr>
        <p:spPr>
          <a:xfrm>
            <a:off x="1475656" y="1413699"/>
            <a:ext cx="2743199" cy="1815882"/>
          </a:xfrm>
          <a:prstGeom prst="rect">
            <a:avLst/>
          </a:prstGeom>
          <a:solidFill>
            <a:schemeClr val="accent2">
              <a:lumMod val="20000"/>
              <a:lumOff val="80000"/>
            </a:schemeClr>
          </a:solidFill>
        </p:spPr>
        <p:txBody>
          <a:bodyPr wrap="square">
            <a:spAutoFit/>
          </a:bodyPr>
          <a:lstStyle/>
          <a:p>
            <a:r>
              <a:rPr lang="ru-RU" sz="1400" b="1" dirty="0" err="1"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Ростовы</a:t>
            </a:r>
            <a:r>
              <a:rPr lang="ru-RU"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ru-RU" sz="1400" dirty="0" smtClean="0">
                <a:latin typeface="Times New Roman" panose="02020603050405020304" pitchFamily="18" charset="0"/>
                <a:ea typeface="Tahoma" panose="020B0604030504040204" pitchFamily="34" charset="0"/>
                <a:cs typeface="Times New Roman" panose="02020603050405020304" pitchFamily="18" charset="0"/>
              </a:rPr>
              <a:t>Насыщенная</a:t>
            </a:r>
            <a:r>
              <a:rPr lang="ru-RU" sz="1400" dirty="0">
                <a:latin typeface="Times New Roman" panose="02020603050405020304" pitchFamily="18" charset="0"/>
                <a:ea typeface="Tahoma" panose="020B0604030504040204" pitchFamily="34" charset="0"/>
                <a:cs typeface="Times New Roman" panose="02020603050405020304" pitchFamily="18" charset="0"/>
              </a:rPr>
              <a:t>, общительная </a:t>
            </a:r>
            <a:r>
              <a:rPr lang="ru-RU" sz="1400" dirty="0" smtClean="0">
                <a:latin typeface="Times New Roman" panose="02020603050405020304" pitchFamily="18" charset="0"/>
                <a:ea typeface="Tahoma" panose="020B0604030504040204" pitchFamily="34" charset="0"/>
                <a:cs typeface="Times New Roman" panose="02020603050405020304" pitchFamily="18" charset="0"/>
              </a:rPr>
              <a:t>жизнь. </a:t>
            </a:r>
            <a:r>
              <a:rPr lang="ru-RU" sz="1400" dirty="0">
                <a:latin typeface="Times New Roman" panose="02020603050405020304" pitchFamily="18" charset="0"/>
                <a:ea typeface="Tahoma" panose="020B0604030504040204" pitchFamily="34" charset="0"/>
                <a:cs typeface="Times New Roman" panose="02020603050405020304" pitchFamily="18" charset="0"/>
              </a:rPr>
              <a:t>Эмоциональный, полный искренних чувств образ жизни – «ум сердца».</a:t>
            </a:r>
          </a:p>
          <a:p>
            <a:r>
              <a:rPr lang="ru-RU" sz="1400" dirty="0" smtClean="0">
                <a:latin typeface="Times New Roman" panose="02020603050405020304" pitchFamily="18" charset="0"/>
                <a:ea typeface="Tahoma" panose="020B0604030504040204" pitchFamily="34" charset="0"/>
                <a:cs typeface="Times New Roman" panose="02020603050405020304" pitchFamily="18" charset="0"/>
              </a:rPr>
              <a:t> Открытость и хлебосольство. </a:t>
            </a:r>
          </a:p>
          <a:p>
            <a:r>
              <a:rPr lang="ru-RU" sz="1400" dirty="0" smtClean="0">
                <a:latin typeface="Times New Roman" panose="02020603050405020304" pitchFamily="18" charset="0"/>
                <a:ea typeface="Tahoma" panose="020B0604030504040204" pitchFamily="34" charset="0"/>
                <a:cs typeface="Times New Roman" panose="02020603050405020304" pitchFamily="18" charset="0"/>
              </a:rPr>
              <a:t>Тесная связь </a:t>
            </a:r>
            <a:r>
              <a:rPr lang="ru-RU" sz="1400" dirty="0">
                <a:latin typeface="Times New Roman" panose="02020603050405020304" pitchFamily="18" charset="0"/>
                <a:ea typeface="Tahoma" panose="020B0604030504040204" pitchFamily="34" charset="0"/>
                <a:cs typeface="Times New Roman" panose="02020603050405020304" pitchFamily="18" charset="0"/>
              </a:rPr>
              <a:t>с народом, с русскими традициями.</a:t>
            </a:r>
          </a:p>
        </p:txBody>
      </p:sp>
      <p:pic>
        <p:nvPicPr>
          <p:cNvPr id="13" name="Picture 8" descr="D:\мои презентации\Иллюстрации к роману Война и мир. 10 кл\Наташа и бабушка. именины Наташи.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5" y="1494830"/>
            <a:ext cx="1277152" cy="1653620"/>
          </a:xfrm>
          <a:prstGeom prst="rect">
            <a:avLst/>
          </a:prstGeom>
          <a:solidFill>
            <a:srgbClr val="800000"/>
          </a:solidFill>
          <a:ln w="19050">
            <a:solidFill>
              <a:schemeClr val="tx1"/>
            </a:solidFill>
            <a:miter lim="800000"/>
            <a:headEnd/>
            <a:tailEnd/>
          </a:ln>
        </p:spPr>
      </p:pic>
      <p:pic>
        <p:nvPicPr>
          <p:cNvPr id="14" name="Picture 6" descr="Андрей прощается с отцо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2754" y="1617585"/>
            <a:ext cx="1476077" cy="118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5883288" y="1413699"/>
            <a:ext cx="3031300" cy="1815882"/>
          </a:xfrm>
          <a:prstGeom prst="rect">
            <a:avLst/>
          </a:prstGeom>
          <a:solidFill>
            <a:schemeClr val="accent2">
              <a:lumMod val="20000"/>
              <a:lumOff val="80000"/>
            </a:schemeClr>
          </a:solidFill>
        </p:spPr>
        <p:txBody>
          <a:bodyPr wrap="square">
            <a:spAutoFit/>
          </a:bodyPr>
          <a:lstStyle/>
          <a:p>
            <a:r>
              <a:rPr lang="ru-RU"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Болконские.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В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центре внимания – духовное развитие личности.</a:t>
            </a:r>
          </a:p>
          <a:p>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Рассудочный образ жизни – «ум ума</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 Определяющим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является понятие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чести. Сдержанность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и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гордость. За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внешней холодностью отношений скрывается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искреннее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чувство любви.</a:t>
            </a:r>
          </a:p>
        </p:txBody>
      </p:sp>
      <p:pic>
        <p:nvPicPr>
          <p:cNvPr id="16" name="Picture 2" descr="D:\мои презентации\Иллюстрации к роману Война и мир. 10 кл\князь Василий.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75" y="3457409"/>
            <a:ext cx="1111209" cy="2217079"/>
          </a:xfrm>
          <a:prstGeom prst="rect">
            <a:avLst/>
          </a:prstGeom>
          <a:solidFill>
            <a:srgbClr val="800000"/>
          </a:solidFill>
          <a:ln w="19050">
            <a:solidFill>
              <a:schemeClr val="tx1"/>
            </a:solidFill>
            <a:miter lim="800000"/>
            <a:headEnd/>
            <a:tailEnd/>
          </a:ln>
        </p:spPr>
      </p:pic>
      <p:sp>
        <p:nvSpPr>
          <p:cNvPr id="17" name="Прямоугольник 16"/>
          <p:cNvSpPr/>
          <p:nvPr/>
        </p:nvSpPr>
        <p:spPr>
          <a:xfrm>
            <a:off x="1475656" y="3426750"/>
            <a:ext cx="3574201" cy="2246769"/>
          </a:xfrm>
          <a:prstGeom prst="rect">
            <a:avLst/>
          </a:prstGeom>
          <a:solidFill>
            <a:schemeClr val="bg2">
              <a:lumMod val="85000"/>
            </a:schemeClr>
          </a:solidFill>
        </p:spPr>
        <p:txBody>
          <a:bodyPr wrap="square">
            <a:spAutoFit/>
          </a:bodyPr>
          <a:lstStyle/>
          <a:p>
            <a:r>
              <a:rPr lang="ru-RU"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Курагины.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Эгоизм и тщеславная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самоуверенность. Отсутствие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всяческих моральных принципов и нравственных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традиций. В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этой семье отсутствуют душевные связи, в ней живут люди родные только по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крови. Члены </a:t>
            </a:r>
            <a:r>
              <a:rPr lang="ru-RU" altLang="ru-RU" sz="1400" dirty="0">
                <a:latin typeface="Times New Roman" panose="02020603050405020304" pitchFamily="18" charset="0"/>
                <a:ea typeface="Tahoma" panose="020B0604030504040204" pitchFamily="34" charset="0"/>
                <a:cs typeface="Times New Roman" panose="02020603050405020304" pitchFamily="18" charset="0"/>
              </a:rPr>
              <a:t>этой семьи оказываются способными только к разрушению: Анатоль стал причиной разрыва Наташи и Андрея, Элен едва не разбила жизнь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Пьера.</a:t>
            </a:r>
            <a:endParaRPr lang="ru-RU" altLang="ru-RU" sz="1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Прямоугольник 17"/>
          <p:cNvSpPr/>
          <p:nvPr/>
        </p:nvSpPr>
        <p:spPr>
          <a:xfrm>
            <a:off x="6755403" y="3426751"/>
            <a:ext cx="1999890" cy="2031325"/>
          </a:xfrm>
          <a:prstGeom prst="rect">
            <a:avLst/>
          </a:prstGeom>
          <a:solidFill>
            <a:schemeClr val="bg2">
              <a:lumMod val="85000"/>
            </a:schemeClr>
          </a:solidFill>
        </p:spPr>
        <p:txBody>
          <a:bodyPr wrap="square">
            <a:spAutoFit/>
          </a:bodyPr>
          <a:lstStyle/>
          <a:p>
            <a:r>
              <a:rPr lang="ru-RU"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Друбецкие. </a:t>
            </a:r>
            <a:r>
              <a:rPr lang="ru-RU" altLang="ru-RU" sz="1400" dirty="0" smtClean="0">
                <a:latin typeface="Times New Roman" panose="02020603050405020304" pitchFamily="18" charset="0"/>
                <a:ea typeface="Tahoma" panose="020B0604030504040204" pitchFamily="34" charset="0"/>
                <a:cs typeface="Times New Roman" panose="02020603050405020304" pitchFamily="18" charset="0"/>
              </a:rPr>
              <a:t>Мать и сын, живут бедно. Люди, во всём ищущие и находящие свою выгоду. Мать готова пойти на унижения ради сына. Сын тоже ничего без выгоды для себя не делает.</a:t>
            </a:r>
            <a:endParaRPr lang="ru-RU" altLang="ru-RU" sz="1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Picture 2" descr="C:\Users\Шынар\Desktop\ТК ХАБАР\УРОК для ХАБАР №36\Без названия.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978" y="3588912"/>
            <a:ext cx="1240619" cy="174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Прямоугольник 9"/>
          <p:cNvSpPr/>
          <p:nvPr/>
        </p:nvSpPr>
        <p:spPr>
          <a:xfrm>
            <a:off x="815116" y="347624"/>
            <a:ext cx="7584362" cy="584775"/>
          </a:xfrm>
          <a:prstGeom prst="rect">
            <a:avLst/>
          </a:prstGeom>
        </p:spPr>
        <p:txBody>
          <a:bodyPr wrap="square">
            <a:spAutoFit/>
          </a:bodyPr>
          <a:lstStyle/>
          <a:p>
            <a:pPr algn="ctr"/>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Таблица «Линии сравнений»</a:t>
            </a:r>
            <a:endParaRPr lang="ru-RU"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972710361"/>
              </p:ext>
            </p:extLst>
          </p:nvPr>
        </p:nvGraphicFramePr>
        <p:xfrm>
          <a:off x="457472" y="1268760"/>
          <a:ext cx="8597213" cy="2103120"/>
        </p:xfrm>
        <a:graphic>
          <a:graphicData uri="http://schemas.openxmlformats.org/drawingml/2006/table">
            <a:tbl>
              <a:tblPr firstRow="1" bandRow="1">
                <a:tableStyleId>{5940675A-B579-460E-94D1-54222C63F5DA}</a:tableStyleId>
              </a:tblPr>
              <a:tblGrid>
                <a:gridCol w="18822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936728">
                  <a:extLst>
                    <a:ext uri="{9D8B030D-6E8A-4147-A177-3AD203B41FA5}">
                      <a16:colId xmlns:a16="http://schemas.microsoft.com/office/drawing/2014/main" val="20002"/>
                    </a:ext>
                  </a:extLst>
                </a:gridCol>
                <a:gridCol w="1735680">
                  <a:extLst>
                    <a:ext uri="{9D8B030D-6E8A-4147-A177-3AD203B41FA5}">
                      <a16:colId xmlns:a16="http://schemas.microsoft.com/office/drawing/2014/main" val="20003"/>
                    </a:ext>
                  </a:extLst>
                </a:gridCol>
                <a:gridCol w="1674373">
                  <a:extLst>
                    <a:ext uri="{9D8B030D-6E8A-4147-A177-3AD203B41FA5}">
                      <a16:colId xmlns:a16="http://schemas.microsoft.com/office/drawing/2014/main" val="20004"/>
                    </a:ext>
                  </a:extLst>
                </a:gridCol>
              </a:tblGrid>
              <a:tr h="370840">
                <a:tc>
                  <a:txBody>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Линии</a:t>
                      </a:r>
                      <a:r>
                        <a:rPr lang="ru-RU" sz="24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сравнения</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2400" b="1" dirty="0" err="1" smtClean="0">
                          <a:latin typeface="Times New Roman" panose="02020603050405020304" pitchFamily="18" charset="0"/>
                          <a:ea typeface="Tahoma" panose="020B0604030504040204" pitchFamily="34" charset="0"/>
                          <a:cs typeface="Times New Roman" panose="02020603050405020304" pitchFamily="18" charset="0"/>
                        </a:rPr>
                        <a:t>Ростовы</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Болконские</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Курагины</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Друбецкие</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Образ жизни</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ru-RU" sz="2200" b="1" dirty="0" smtClean="0">
                          <a:latin typeface="Times New Roman" panose="02020603050405020304" pitchFamily="18" charset="0"/>
                          <a:ea typeface="Tahoma" panose="020B0604030504040204" pitchFamily="34" charset="0"/>
                          <a:cs typeface="Times New Roman" panose="02020603050405020304" pitchFamily="18" charset="0"/>
                        </a:rPr>
                        <a:t>Особенности</a:t>
                      </a:r>
                      <a:endParaRPr lang="ru-RU" sz="22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2"/>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078389" y="347637"/>
            <a:ext cx="3170483" cy="584775"/>
          </a:xfrm>
          <a:prstGeom prst="rect">
            <a:avLst/>
          </a:prstGeom>
        </p:spPr>
        <p:txBody>
          <a:bodyPr wrap="none">
            <a:spAutoFit/>
          </a:bodyPr>
          <a:lstStyle/>
          <a:p>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Проверьте себя!</a:t>
            </a:r>
            <a:endParaRPr lang="ru-RU"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70017353"/>
              </p:ext>
            </p:extLst>
          </p:nvPr>
        </p:nvGraphicFramePr>
        <p:xfrm>
          <a:off x="457472" y="1484784"/>
          <a:ext cx="8597213" cy="2956560"/>
        </p:xfrm>
        <a:graphic>
          <a:graphicData uri="http://schemas.openxmlformats.org/drawingml/2006/table">
            <a:tbl>
              <a:tblPr firstRow="1" bandRow="1">
                <a:tableStyleId>{5940675A-B579-460E-94D1-54222C63F5DA}</a:tableStyleId>
              </a:tblPr>
              <a:tblGrid>
                <a:gridCol w="1456437">
                  <a:extLst>
                    <a:ext uri="{9D8B030D-6E8A-4147-A177-3AD203B41FA5}">
                      <a16:colId xmlns:a16="http://schemas.microsoft.com/office/drawing/2014/main" val="20000"/>
                    </a:ext>
                  </a:extLst>
                </a:gridCol>
                <a:gridCol w="1959572">
                  <a:extLst>
                    <a:ext uri="{9D8B030D-6E8A-4147-A177-3AD203B41FA5}">
                      <a16:colId xmlns:a16="http://schemas.microsoft.com/office/drawing/2014/main" val="20001"/>
                    </a:ext>
                  </a:extLst>
                </a:gridCol>
                <a:gridCol w="1771151">
                  <a:extLst>
                    <a:ext uri="{9D8B030D-6E8A-4147-A177-3AD203B41FA5}">
                      <a16:colId xmlns:a16="http://schemas.microsoft.com/office/drawing/2014/main" val="20002"/>
                    </a:ext>
                  </a:extLst>
                </a:gridCol>
                <a:gridCol w="1921888">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tblGrid>
              <a:tr h="370840">
                <a:tc>
                  <a:txBody>
                    <a:bodyPr/>
                    <a:lstStyle/>
                    <a:p>
                      <a:pPr algn="ctr"/>
                      <a:r>
                        <a:rPr lang="ru-RU" sz="1600" b="1" dirty="0" smtClean="0">
                          <a:latin typeface="Times New Roman" panose="02020603050405020304" pitchFamily="18" charset="0"/>
                          <a:ea typeface="Tahoma" panose="020B0604030504040204" pitchFamily="34" charset="0"/>
                          <a:cs typeface="Times New Roman" panose="02020603050405020304" pitchFamily="18" charset="0"/>
                        </a:rPr>
                        <a:t>Линии</a:t>
                      </a:r>
                      <a:r>
                        <a:rPr lang="ru-RU" sz="16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ru-RU" sz="1600" b="1" dirty="0" smtClean="0">
                          <a:latin typeface="Times New Roman" panose="02020603050405020304" pitchFamily="18" charset="0"/>
                          <a:ea typeface="Tahoma" panose="020B0604030504040204" pitchFamily="34" charset="0"/>
                          <a:cs typeface="Times New Roman" panose="02020603050405020304" pitchFamily="18" charset="0"/>
                        </a:rPr>
                        <a:t>сравнения</a:t>
                      </a:r>
                      <a:endParaRPr lang="ru-RU" sz="16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ru-RU" sz="1600" b="1" dirty="0" err="1" smtClean="0">
                          <a:latin typeface="Times New Roman" panose="02020603050405020304" pitchFamily="18" charset="0"/>
                          <a:ea typeface="Tahoma" panose="020B0604030504040204" pitchFamily="34" charset="0"/>
                          <a:cs typeface="Times New Roman" panose="02020603050405020304" pitchFamily="18" charset="0"/>
                        </a:rPr>
                        <a:t>Ростовы</a:t>
                      </a:r>
                      <a:endParaRPr lang="ru-RU" sz="16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ru-RU" sz="1600" b="1" dirty="0" smtClean="0">
                          <a:latin typeface="Times New Roman" panose="02020603050405020304" pitchFamily="18" charset="0"/>
                          <a:ea typeface="Tahoma" panose="020B0604030504040204" pitchFamily="34" charset="0"/>
                          <a:cs typeface="Times New Roman" panose="02020603050405020304" pitchFamily="18" charset="0"/>
                        </a:rPr>
                        <a:t>Болконские</a:t>
                      </a:r>
                      <a:endParaRPr lang="ru-RU" sz="16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ru-RU" sz="1600" b="1" dirty="0" smtClean="0">
                          <a:latin typeface="Times New Roman" panose="02020603050405020304" pitchFamily="18" charset="0"/>
                          <a:ea typeface="Tahoma" panose="020B0604030504040204" pitchFamily="34" charset="0"/>
                          <a:cs typeface="Times New Roman" panose="02020603050405020304" pitchFamily="18" charset="0"/>
                        </a:rPr>
                        <a:t>Курагины</a:t>
                      </a:r>
                      <a:endParaRPr lang="ru-RU" sz="16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ru-RU" sz="1600" b="1" dirty="0" smtClean="0">
                          <a:latin typeface="Times New Roman" panose="02020603050405020304" pitchFamily="18" charset="0"/>
                          <a:ea typeface="Tahoma" panose="020B0604030504040204" pitchFamily="34" charset="0"/>
                          <a:cs typeface="Times New Roman" panose="02020603050405020304" pitchFamily="18" charset="0"/>
                        </a:rPr>
                        <a:t>Друбецкие</a:t>
                      </a:r>
                      <a:endParaRPr lang="ru-RU" sz="16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ru-RU" sz="1600" dirty="0" smtClean="0">
                          <a:latin typeface="Times New Roman" panose="02020603050405020304" pitchFamily="18" charset="0"/>
                          <a:ea typeface="Tahoma" panose="020B0604030504040204" pitchFamily="34" charset="0"/>
                          <a:cs typeface="Times New Roman" panose="02020603050405020304" pitchFamily="18" charset="0"/>
                        </a:rPr>
                        <a:t>Образ жизни</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1600" dirty="0" smtClean="0">
                          <a:latin typeface="Times New Roman" panose="02020603050405020304" pitchFamily="18" charset="0"/>
                          <a:ea typeface="Tahoma" panose="020B0604030504040204" pitchFamily="34" charset="0"/>
                          <a:cs typeface="Times New Roman" panose="02020603050405020304" pitchFamily="18" charset="0"/>
                        </a:rPr>
                        <a:t>Эмоциональный,</a:t>
                      </a:r>
                    </a:p>
                    <a:p>
                      <a:r>
                        <a:rPr lang="ru-RU" sz="1600" dirty="0" smtClean="0">
                          <a:latin typeface="Times New Roman" panose="02020603050405020304" pitchFamily="18" charset="0"/>
                          <a:ea typeface="Tahoma" panose="020B0604030504040204" pitchFamily="34" charset="0"/>
                          <a:cs typeface="Times New Roman" panose="02020603050405020304" pitchFamily="18" charset="0"/>
                        </a:rPr>
                        <a:t>полный искренних чувств</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1600" smtClean="0">
                          <a:latin typeface="Times New Roman" panose="02020603050405020304" pitchFamily="18" charset="0"/>
                          <a:ea typeface="Tahoma" panose="020B0604030504040204" pitchFamily="34" charset="0"/>
                          <a:cs typeface="Times New Roman" panose="02020603050405020304" pitchFamily="18" charset="0"/>
                        </a:rPr>
                        <a:t>Рассудочный</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altLang="ru-RU" sz="1600" smtClean="0">
                          <a:latin typeface="Times New Roman" panose="02020603050405020304" pitchFamily="18" charset="0"/>
                          <a:ea typeface="Tahoma" panose="020B0604030504040204" pitchFamily="34" charset="0"/>
                          <a:cs typeface="Times New Roman" panose="02020603050405020304" pitchFamily="18" charset="0"/>
                        </a:rPr>
                        <a:t>Отсутствие всяческих моральных принципов и нравственных традиций. </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altLang="ru-RU" sz="1600" smtClean="0">
                          <a:latin typeface="Times New Roman" panose="02020603050405020304" pitchFamily="18" charset="0"/>
                          <a:ea typeface="Tahoma" panose="020B0604030504040204" pitchFamily="34" charset="0"/>
                          <a:cs typeface="Times New Roman" panose="02020603050405020304" pitchFamily="18" charset="0"/>
                        </a:rPr>
                        <a:t>Из обедневшего рода</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ru-RU" sz="1600" dirty="0" smtClean="0">
                          <a:latin typeface="Times New Roman" panose="02020603050405020304" pitchFamily="18" charset="0"/>
                          <a:ea typeface="Tahoma" panose="020B0604030504040204" pitchFamily="34" charset="0"/>
                          <a:cs typeface="Times New Roman" panose="02020603050405020304" pitchFamily="18" charset="0"/>
                        </a:rPr>
                        <a:t>Особенности</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smtClean="0">
                          <a:latin typeface="Times New Roman" panose="02020603050405020304" pitchFamily="18" charset="0"/>
                          <a:ea typeface="Tahoma" panose="020B0604030504040204" pitchFamily="34" charset="0"/>
                          <a:cs typeface="Times New Roman" panose="02020603050405020304" pitchFamily="18" charset="0"/>
                        </a:rPr>
                        <a:t>Открытость и хлебосольство. </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altLang="ru-RU" sz="1600" smtClean="0">
                          <a:latin typeface="Times New Roman" panose="02020603050405020304" pitchFamily="18" charset="0"/>
                          <a:ea typeface="Tahoma" panose="020B0604030504040204" pitchFamily="34" charset="0"/>
                          <a:cs typeface="Times New Roman" panose="02020603050405020304" pitchFamily="18" charset="0"/>
                        </a:rPr>
                        <a:t>Понятие чести. Сдержанность и гордость. </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altLang="ru-RU" sz="1600" smtClean="0">
                          <a:latin typeface="Times New Roman" panose="02020603050405020304" pitchFamily="18" charset="0"/>
                          <a:ea typeface="Tahoma" panose="020B0604030504040204" pitchFamily="34" charset="0"/>
                          <a:cs typeface="Times New Roman" panose="02020603050405020304" pitchFamily="18" charset="0"/>
                        </a:rPr>
                        <a:t>Эгоизм и тщеславная самоуверенность. </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ru-RU" sz="1600" dirty="0" smtClean="0">
                          <a:latin typeface="Times New Roman" panose="02020603050405020304" pitchFamily="18" charset="0"/>
                          <a:ea typeface="Tahoma" panose="020B0604030504040204" pitchFamily="34" charset="0"/>
                          <a:cs typeface="Times New Roman" panose="02020603050405020304" pitchFamily="18" charset="0"/>
                        </a:rPr>
                        <a:t>Главное-получить выгоду</a:t>
                      </a: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Прямоугольник 9"/>
          <p:cNvSpPr/>
          <p:nvPr/>
        </p:nvSpPr>
        <p:spPr>
          <a:xfrm>
            <a:off x="837883" y="316847"/>
            <a:ext cx="7651496" cy="646331"/>
          </a:xfrm>
          <a:prstGeom prst="rect">
            <a:avLst/>
          </a:prstGeom>
        </p:spPr>
        <p:txBody>
          <a:bodyPr wrap="square">
            <a:spAutoFit/>
          </a:bodyPr>
          <a:lstStyle/>
          <a:p>
            <a:pPr algn="ctr"/>
            <a:r>
              <a:rPr lang="ru-RU"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Задание 4 </a:t>
            </a:r>
            <a:endParaRPr lang="ru-RU"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Oval 21"/>
          <p:cNvSpPr>
            <a:spLocks noChangeArrowheads="1"/>
          </p:cNvSpPr>
          <p:nvPr/>
        </p:nvSpPr>
        <p:spPr bwMode="auto">
          <a:xfrm>
            <a:off x="1936351" y="1285635"/>
            <a:ext cx="1580924" cy="1473995"/>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Простые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Кто? Что?</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Line 24"/>
          <p:cNvSpPr>
            <a:spLocks noChangeShapeType="1"/>
          </p:cNvSpPr>
          <p:nvPr/>
        </p:nvSpPr>
        <p:spPr bwMode="auto">
          <a:xfrm flipV="1">
            <a:off x="2682764" y="2728372"/>
            <a:ext cx="0" cy="288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Овал 12"/>
          <p:cNvSpPr/>
          <p:nvPr/>
        </p:nvSpPr>
        <p:spPr>
          <a:xfrm>
            <a:off x="1760426" y="2793365"/>
            <a:ext cx="1908401" cy="15052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ru-RU" sz="9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21"/>
          <p:cNvSpPr>
            <a:spLocks noChangeArrowheads="1"/>
          </p:cNvSpPr>
          <p:nvPr/>
        </p:nvSpPr>
        <p:spPr bwMode="auto">
          <a:xfrm>
            <a:off x="3307951" y="1991373"/>
            <a:ext cx="1669824" cy="1473995"/>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Уточняющие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Правильно ли </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я понял/а?</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Oval 21"/>
          <p:cNvSpPr>
            <a:spLocks noChangeArrowheads="1"/>
          </p:cNvSpPr>
          <p:nvPr/>
        </p:nvSpPr>
        <p:spPr bwMode="auto">
          <a:xfrm>
            <a:off x="3396850" y="3496628"/>
            <a:ext cx="1690975" cy="1583473"/>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Практические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Где </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используются?</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Oval 21"/>
          <p:cNvSpPr>
            <a:spLocks noChangeArrowheads="1"/>
          </p:cNvSpPr>
          <p:nvPr/>
        </p:nvSpPr>
        <p:spPr bwMode="auto">
          <a:xfrm>
            <a:off x="364613" y="1991373"/>
            <a:ext cx="1769549" cy="1505255"/>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Оценочные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Что хорошо?</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Что плохо?</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Oval 21"/>
          <p:cNvSpPr>
            <a:spLocks noChangeArrowheads="1"/>
          </p:cNvSpPr>
          <p:nvPr/>
        </p:nvSpPr>
        <p:spPr bwMode="auto">
          <a:xfrm>
            <a:off x="364613" y="3480999"/>
            <a:ext cx="1769549" cy="1473995"/>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Творческие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Что было </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бы…?</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21"/>
          <p:cNvSpPr>
            <a:spLocks noChangeArrowheads="1"/>
          </p:cNvSpPr>
          <p:nvPr/>
        </p:nvSpPr>
        <p:spPr bwMode="auto">
          <a:xfrm>
            <a:off x="1873732" y="4240959"/>
            <a:ext cx="1731619" cy="1473995"/>
          </a:xfrm>
          <a:prstGeom prst="ellipse">
            <a:avLst/>
          </a:prstGeom>
          <a:solidFill>
            <a:schemeClr val="bg2"/>
          </a:solidFill>
          <a:ln w="9525">
            <a:solidFill>
              <a:srgbClr val="660033"/>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  Объясняющие  </a:t>
            </a:r>
          </a:p>
          <a:p>
            <a:pPr algn="ctr" eaLnBrk="1" hangingPunct="1"/>
            <a:r>
              <a:rPr lang="ru-RU" altLang="ru-RU" sz="1600" dirty="0">
                <a:solidFill>
                  <a:srgbClr val="660033"/>
                </a:solidFill>
                <a:latin typeface="Times New Roman" panose="02020603050405020304" pitchFamily="18" charset="0"/>
                <a:ea typeface="Tahoma" panose="020B0604030504040204" pitchFamily="34" charset="0"/>
                <a:cs typeface="Times New Roman" panose="02020603050405020304" pitchFamily="18" charset="0"/>
              </a:rPr>
              <a:t>в</a:t>
            </a:r>
            <a:r>
              <a:rPr lang="ru-RU" altLang="ru-RU" sz="1600" dirty="0" smtClean="0">
                <a:solidFill>
                  <a:srgbClr val="660033"/>
                </a:solidFill>
                <a:latin typeface="Times New Roman" panose="02020603050405020304" pitchFamily="18" charset="0"/>
                <a:ea typeface="Tahoma" panose="020B0604030504040204" pitchFamily="34" charset="0"/>
                <a:cs typeface="Times New Roman" panose="02020603050405020304" pitchFamily="18" charset="0"/>
              </a:rPr>
              <a:t>опросы:</a:t>
            </a:r>
          </a:p>
          <a:p>
            <a:pPr algn="ctr" eaLnBrk="1" hangingPunct="1"/>
            <a:r>
              <a:rPr lang="ru-RU" altLang="ru-RU" sz="1600" dirty="0" smtClean="0">
                <a:latin typeface="Times New Roman" panose="02020603050405020304" pitchFamily="18" charset="0"/>
                <a:ea typeface="Tahoma" panose="020B0604030504040204" pitchFamily="34" charset="0"/>
                <a:cs typeface="Times New Roman" panose="02020603050405020304" pitchFamily="18" charset="0"/>
              </a:rPr>
              <a:t>Почему?</a:t>
            </a:r>
            <a:endParaRPr lang="ru-RU" altLang="ru-RU"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Прямоугольник 18"/>
          <p:cNvSpPr/>
          <p:nvPr/>
        </p:nvSpPr>
        <p:spPr>
          <a:xfrm>
            <a:off x="5099642" y="1603802"/>
            <a:ext cx="3843437" cy="3785652"/>
          </a:xfrm>
          <a:prstGeom prst="rect">
            <a:avLst/>
          </a:prstGeom>
        </p:spPr>
        <p:txBody>
          <a:bodyPr wrap="square">
            <a:spAutoFit/>
          </a:bodyPr>
          <a:lstStyle/>
          <a:p>
            <a:pPr marL="342900" indent="-342900">
              <a:buFont typeface="Wingdings" panose="05000000000000000000" pitchFamily="2" charset="2"/>
              <a:buChar char="§"/>
            </a:pP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Прочитайте текст. </a:t>
            </a:r>
          </a:p>
          <a:p>
            <a:pPr marL="342900" indent="-342900">
              <a:buFont typeface="Wingdings" panose="05000000000000000000" pitchFamily="2" charset="2"/>
              <a:buChar char="§"/>
            </a:pP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Сформулируйте вопросы, используя стратегию </a:t>
            </a:r>
            <a:r>
              <a:rPr lang="ru-RU" sz="2400" b="1" dirty="0">
                <a:latin typeface="Times New Roman" panose="02020603050405020304" pitchFamily="18" charset="0"/>
                <a:ea typeface="Tahoma" panose="020B0604030504040204" pitchFamily="34" charset="0"/>
                <a:cs typeface="Times New Roman" panose="02020603050405020304" pitchFamily="18" charset="0"/>
              </a:rPr>
              <a:t>«Ромашка </a:t>
            </a:r>
            <a:r>
              <a:rPr lang="ru-RU" sz="2400" b="1" dirty="0" err="1">
                <a:latin typeface="Times New Roman" panose="02020603050405020304" pitchFamily="18" charset="0"/>
                <a:ea typeface="Tahoma" panose="020B0604030504040204" pitchFamily="34" charset="0"/>
                <a:cs typeface="Times New Roman" panose="02020603050405020304" pitchFamily="18" charset="0"/>
              </a:rPr>
              <a:t>Блума</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 и материалы урока. </a:t>
            </a:r>
          </a:p>
          <a:p>
            <a:pPr marL="342900" indent="-342900">
              <a:buFont typeface="Wingdings" panose="05000000000000000000" pitchFamily="2" charset="2"/>
              <a:buChar char="§"/>
            </a:pP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Ответьте на оценочный вопрос, используйте структуру текста- рассуждения.</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881"/>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A164E301-C65C-4BF1-8D72-CA872508FBBC}"/>
              </a:ext>
            </a:extLst>
          </p:cNvPr>
          <p:cNvSpPr txBox="1"/>
          <p:nvPr/>
        </p:nvSpPr>
        <p:spPr>
          <a:xfrm>
            <a:off x="369425" y="980728"/>
            <a:ext cx="8033485" cy="5262979"/>
          </a:xfrm>
          <a:prstGeom prst="rect">
            <a:avLst/>
          </a:prstGeom>
          <a:noFill/>
        </p:spPr>
        <p:txBody>
          <a:bodyPr wrap="square" rtlCol="0">
            <a:spAutoFit/>
          </a:bodyPr>
          <a:lstStyle/>
          <a:p>
            <a:r>
              <a:rPr lang="ru-RU" sz="2400" dirty="0">
                <a:latin typeface="Times New Roman" panose="02020603050405020304" pitchFamily="18" charset="0"/>
                <a:ea typeface="Tahoma" panose="020B0604030504040204" pitchFamily="34" charset="0"/>
                <a:cs typeface="Times New Roman" panose="02020603050405020304" pitchFamily="18" charset="0"/>
              </a:rPr>
              <a:t>Главную задачу в период написания романа Толстой определил так: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«Захватить </a:t>
            </a:r>
            <a:r>
              <a:rPr lang="ru-RU" sz="2400" dirty="0">
                <a:latin typeface="Times New Roman" panose="02020603050405020304" pitchFamily="18" charset="0"/>
                <a:ea typeface="Tahoma" panose="020B0604030504040204" pitchFamily="34" charset="0"/>
                <a:cs typeface="Times New Roman" panose="02020603050405020304" pitchFamily="18" charset="0"/>
              </a:rPr>
              <a:t>всё". В романе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изображена война </a:t>
            </a:r>
            <a:r>
              <a:rPr lang="ru-RU" sz="2400" dirty="0">
                <a:latin typeface="Times New Roman" panose="02020603050405020304" pitchFamily="18" charset="0"/>
                <a:ea typeface="Tahoma" panose="020B0604030504040204" pitchFamily="34" charset="0"/>
                <a:cs typeface="Times New Roman" panose="02020603050405020304" pitchFamily="18" charset="0"/>
              </a:rPr>
              <a:t>с Наполеоном, которую русская армия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вела </a:t>
            </a:r>
            <a:r>
              <a:rPr lang="ru-RU" sz="2400" dirty="0">
                <a:latin typeface="Times New Roman" panose="02020603050405020304" pitchFamily="18" charset="0"/>
                <a:ea typeface="Tahoma" panose="020B0604030504040204" pitchFamily="34" charset="0"/>
                <a:cs typeface="Times New Roman" panose="02020603050405020304" pitchFamily="18" charset="0"/>
              </a:rPr>
              <a:t>в союзе с Австрией в 1805 году, </a:t>
            </a:r>
            <a:r>
              <a:rPr lang="ru-RU" sz="2400" dirty="0" err="1" smtClean="0">
                <a:latin typeface="Times New Roman" panose="02020603050405020304" pitchFamily="18" charset="0"/>
                <a:ea typeface="Tahoma" panose="020B0604030504040204" pitchFamily="34" charset="0"/>
                <a:cs typeface="Times New Roman" panose="02020603050405020304" pitchFamily="18" charset="0"/>
              </a:rPr>
              <a:t>Шенграбенское</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 </a:t>
            </a:r>
            <a:r>
              <a:rPr lang="ru-RU" sz="2400" dirty="0">
                <a:latin typeface="Times New Roman" panose="02020603050405020304" pitchFamily="18" charset="0"/>
                <a:ea typeface="Tahoma" panose="020B0604030504040204" pitchFamily="34" charset="0"/>
                <a:cs typeface="Times New Roman" panose="02020603050405020304" pitchFamily="18" charset="0"/>
              </a:rPr>
              <a:t>и </a:t>
            </a:r>
            <a:r>
              <a:rPr lang="ru-RU" sz="2400" dirty="0" err="1" smtClean="0">
                <a:latin typeface="Times New Roman" panose="02020603050405020304" pitchFamily="18" charset="0"/>
                <a:ea typeface="Tahoma" panose="020B0604030504040204" pitchFamily="34" charset="0"/>
                <a:cs typeface="Times New Roman" panose="02020603050405020304" pitchFamily="18" charset="0"/>
              </a:rPr>
              <a:t>Аустерлицкое</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 сражения, </a:t>
            </a:r>
            <a:r>
              <a:rPr lang="ru-RU" sz="2400" dirty="0">
                <a:latin typeface="Times New Roman" panose="02020603050405020304" pitchFamily="18" charset="0"/>
                <a:ea typeface="Tahoma" panose="020B0604030504040204" pitchFamily="34" charset="0"/>
                <a:cs typeface="Times New Roman" panose="02020603050405020304" pitchFamily="18" charset="0"/>
              </a:rPr>
              <a:t>война в союзе с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Пруссией </a:t>
            </a:r>
            <a:r>
              <a:rPr lang="ru-RU" sz="2400" dirty="0">
                <a:latin typeface="Times New Roman" panose="02020603050405020304" pitchFamily="18" charset="0"/>
                <a:ea typeface="Tahoma" panose="020B0604030504040204" pitchFamily="34" charset="0"/>
                <a:cs typeface="Times New Roman" panose="02020603050405020304" pitchFamily="18" charset="0"/>
              </a:rPr>
              <a:t>в 1806 году и </a:t>
            </a:r>
            <a:r>
              <a:rPr lang="ru-RU" sz="2400" dirty="0" err="1">
                <a:latin typeface="Times New Roman" panose="02020603050405020304" pitchFamily="18" charset="0"/>
                <a:ea typeface="Tahoma" panose="020B0604030504040204" pitchFamily="34" charset="0"/>
                <a:cs typeface="Times New Roman" panose="02020603050405020304" pitchFamily="18" charset="0"/>
              </a:rPr>
              <a:t>Тильзитский</a:t>
            </a:r>
            <a:r>
              <a:rPr lang="ru-RU" sz="2400" dirty="0">
                <a:latin typeface="Times New Roman" panose="02020603050405020304" pitchFamily="18" charset="0"/>
                <a:ea typeface="Tahoma" panose="020B0604030504040204" pitchFamily="34" charset="0"/>
                <a:cs typeface="Times New Roman" panose="02020603050405020304" pitchFamily="18" charset="0"/>
              </a:rPr>
              <a:t> мир. Толстой рисует события Отечественной войны 1812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года: </a:t>
            </a:r>
            <a:r>
              <a:rPr lang="ru-RU" sz="2400" dirty="0">
                <a:latin typeface="Times New Roman" panose="02020603050405020304" pitchFamily="18" charset="0"/>
                <a:ea typeface="Tahoma" panose="020B0604030504040204" pitchFamily="34" charset="0"/>
                <a:cs typeface="Times New Roman" panose="02020603050405020304" pitchFamily="18" charset="0"/>
              </a:rPr>
              <a:t>переход французской армии через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Неман</a:t>
            </a:r>
            <a:r>
              <a:rPr lang="ru-RU" sz="2400" dirty="0">
                <a:latin typeface="Times New Roman" panose="02020603050405020304" pitchFamily="18" charset="0"/>
                <a:ea typeface="Tahoma" panose="020B0604030504040204" pitchFamily="34" charset="0"/>
                <a:cs typeface="Times New Roman" panose="02020603050405020304" pitchFamily="18" charset="0"/>
              </a:rPr>
              <a:t>, отступление русских в глубь страны, сдачу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Смоленска</a:t>
            </a:r>
            <a:r>
              <a:rPr lang="ru-RU" sz="2400" dirty="0">
                <a:latin typeface="Times New Roman" panose="02020603050405020304" pitchFamily="18" charset="0"/>
                <a:ea typeface="Tahoma" panose="020B0604030504040204" pitchFamily="34" charset="0"/>
                <a:cs typeface="Times New Roman" panose="02020603050405020304" pitchFamily="18" charset="0"/>
              </a:rPr>
              <a:t>, назначение Кутузова главнокомандующим, Бородинское сражение, оставление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Москвы. </a:t>
            </a:r>
            <a:r>
              <a:rPr lang="ru-RU" sz="2400" dirty="0">
                <a:latin typeface="Times New Roman" panose="02020603050405020304" pitchFamily="18" charset="0"/>
                <a:ea typeface="Tahoma" panose="020B0604030504040204" pitchFamily="34" charset="0"/>
                <a:cs typeface="Times New Roman" panose="02020603050405020304" pitchFamily="18" charset="0"/>
              </a:rPr>
              <a:t>Наполеон планировал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завоевать Россию</a:t>
            </a:r>
            <a:r>
              <a:rPr lang="ru-RU" sz="2400" dirty="0">
                <a:latin typeface="Times New Roman" panose="02020603050405020304" pitchFamily="18" charset="0"/>
                <a:ea typeface="Tahoma" panose="020B0604030504040204" pitchFamily="34" charset="0"/>
                <a:cs typeface="Times New Roman" panose="02020603050405020304" pitchFamily="18" charset="0"/>
              </a:rPr>
              <a:t>.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Писатель </a:t>
            </a:r>
            <a:r>
              <a:rPr lang="ru-RU" sz="2400" dirty="0">
                <a:latin typeface="Times New Roman" panose="02020603050405020304" pitchFamily="18" charset="0"/>
                <a:ea typeface="Tahoma" panose="020B0604030504040204" pitchFamily="34" charset="0"/>
                <a:cs typeface="Times New Roman" panose="02020603050405020304" pitchFamily="18" charset="0"/>
              </a:rPr>
              <a:t>изображает события, свидетельствовавшие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о несокрушимой </a:t>
            </a:r>
            <a:r>
              <a:rPr lang="ru-RU" sz="2400" dirty="0">
                <a:latin typeface="Times New Roman" panose="02020603050405020304" pitchFamily="18" charset="0"/>
                <a:ea typeface="Tahoma" panose="020B0604030504040204" pitchFamily="34" charset="0"/>
                <a:cs typeface="Times New Roman" panose="02020603050405020304" pitchFamily="18" charset="0"/>
              </a:rPr>
              <a:t>мощи национального духа русского народа,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погубившего французское нашествие.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4"/>
          <a:srcRect l="11757" r="11484"/>
          <a:stretch/>
        </p:blipFill>
        <p:spPr bwMode="auto">
          <a:xfrm>
            <a:off x="10958"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16</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A164E301-C65C-4BF1-8D72-CA872508FBBC}"/>
              </a:ext>
            </a:extLst>
          </p:cNvPr>
          <p:cNvSpPr txBox="1"/>
          <p:nvPr/>
        </p:nvSpPr>
        <p:spPr>
          <a:xfrm>
            <a:off x="290878" y="980728"/>
            <a:ext cx="8572500" cy="5262979"/>
          </a:xfrm>
          <a:prstGeom prst="rect">
            <a:avLst/>
          </a:prstGeom>
          <a:noFill/>
        </p:spPr>
        <p:txBody>
          <a:bodyPr wrap="square" rtlCol="0">
            <a:spAutoFit/>
          </a:bodyPr>
          <a:lstStyle>
            <a:defPPr>
              <a:defRPr lang="ru-RU"/>
            </a:defPPr>
            <a:lvl1pPr>
              <a:defRPr sz="2400">
                <a:latin typeface="Times New Roman" panose="02020603050405020304" pitchFamily="18" charset="0"/>
                <a:ea typeface="Tahoma" panose="020B0604030504040204" pitchFamily="34" charset="0"/>
                <a:cs typeface="Times New Roman" panose="02020603050405020304" pitchFamily="18" charset="0"/>
              </a:defRPr>
            </a:lvl1pPr>
          </a:lstStyle>
          <a:p>
            <a:r>
              <a:rPr lang="ru-RU" dirty="0"/>
              <a:t>Центральным эпизодом темы Отечественной войны является Бородинское сражение , так как это точка пересечения судеб всех героев. М</a:t>
            </a:r>
            <a:r>
              <a:rPr lang="ru-RU" altLang="ru-RU" dirty="0"/>
              <a:t>ногие главы романа посвящены домашней жизни героев, ее бытовому укладу, внутрисемейным отношениям. Это семьи Ростовых, Болконских, Курагиных и Друбецких.</a:t>
            </a:r>
          </a:p>
          <a:p>
            <a:r>
              <a:rPr lang="ru-RU" dirty="0"/>
              <a:t>Круг проблем в романе очень широк. Толстовское понимание истории, роль отдельной личности и народных масс выражается через образы представителей народа, спасших родину от французского нашествия, а также образами Кутузова и Наполеона. Из названия романа вытекает его основная идея, которую удачно определил Луначарский: «Правда заключается в братстве людей, люди не должны бороться друг с другом. И все действующие лица показывают, как человек подходит или отходит от этой правды». </a:t>
            </a:r>
          </a:p>
        </p:txBody>
      </p:sp>
    </p:spTree>
    <p:extLst>
      <p:ext uri="{BB962C8B-B14F-4D97-AF65-F5344CB8AC3E}">
        <p14:creationId xmlns:p14="http://schemas.microsoft.com/office/powerpoint/2010/main" val="220481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17</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TextBox 9"/>
          <p:cNvSpPr txBox="1"/>
          <p:nvPr/>
        </p:nvSpPr>
        <p:spPr>
          <a:xfrm>
            <a:off x="3586336" y="3354136"/>
            <a:ext cx="1767614" cy="1169551"/>
          </a:xfrm>
          <a:prstGeom prst="rect">
            <a:avLst/>
          </a:prstGeom>
          <a:noFill/>
        </p:spPr>
        <p:txBody>
          <a:bodyPr wrap="square" rtlCol="0">
            <a:spAutoFit/>
          </a:bodyPr>
          <a:lstStyle/>
          <a:p>
            <a:pPr algn="ct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Пейзажисты,</a:t>
            </a:r>
          </a:p>
          <a:p>
            <a:pPr algn="ctr"/>
            <a:r>
              <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rPr>
              <a:t>к</a:t>
            </a: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артины пронизаны</a:t>
            </a:r>
          </a:p>
          <a:p>
            <a:pPr algn="ct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любовью к родной земле</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660550" y="347625"/>
            <a:ext cx="3829318" cy="584775"/>
          </a:xfrm>
          <a:prstGeom prst="rect">
            <a:avLst/>
          </a:prstGeom>
        </p:spPr>
        <p:txBody>
          <a:bodyPr wrap="none">
            <a:spAutoFit/>
          </a:bodyPr>
          <a:lstStyle/>
          <a:p>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Примерные ответы</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58743" y="1151879"/>
            <a:ext cx="7732306" cy="5016758"/>
          </a:xfrm>
          <a:prstGeom prst="rect">
            <a:avLst/>
          </a:prstGeom>
        </p:spPr>
        <p:txBody>
          <a:bodyPr wrap="square">
            <a:spAutoFit/>
          </a:bodyPr>
          <a:lstStyle/>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Простой вопрос</a:t>
            </a:r>
          </a:p>
          <a:p>
            <a:r>
              <a:rPr lang="ru-RU" altLang="ru-RU" sz="2000" dirty="0" smtClean="0">
                <a:solidFill>
                  <a:schemeClr val="accent5"/>
                </a:solidFill>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Кто </a:t>
            </a:r>
            <a:r>
              <a:rPr lang="ru-RU" sz="2000" dirty="0">
                <a:latin typeface="Times New Roman" panose="02020603050405020304" pitchFamily="18" charset="0"/>
                <a:ea typeface="Tahoma" panose="020B0604030504040204" pitchFamily="34" charset="0"/>
                <a:cs typeface="Times New Roman" panose="02020603050405020304" pitchFamily="18" charset="0"/>
              </a:rPr>
              <a:t>планировал завоевать Россию</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Уточняющий вопрос</a:t>
            </a:r>
          </a:p>
          <a:p>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Правильно ли я понял, что Бородинское сражение является точкой   </a:t>
            </a:r>
          </a:p>
          <a:p>
            <a:r>
              <a:rPr lang="ru-RU" altLang="ru-RU" sz="2000" dirty="0">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пересечения судеб всех героев?</a:t>
            </a:r>
          </a:p>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Практический вопрос</a:t>
            </a:r>
            <a:endParaRPr lang="ru-RU" altLang="ru-RU" sz="20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a:p>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Какую задачу определил для себя Толстой в период написания  </a:t>
            </a:r>
          </a:p>
          <a:p>
            <a:r>
              <a:rPr lang="ru-RU" altLang="ru-RU" sz="2000" dirty="0">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романа?</a:t>
            </a:r>
          </a:p>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Объясняющий вопрос</a:t>
            </a:r>
          </a:p>
          <a:p>
            <a:r>
              <a:rPr lang="ru-RU" altLang="ru-RU" sz="2000" b="1" dirty="0">
                <a:solidFill>
                  <a:schemeClr val="accent5"/>
                </a:solidFill>
                <a:latin typeface="Times New Roman" panose="02020603050405020304" pitchFamily="18" charset="0"/>
                <a:ea typeface="Tahoma" panose="020B0604030504040204" pitchFamily="34" charset="0"/>
                <a:cs typeface="Times New Roman" panose="02020603050405020304" pitchFamily="18" charset="0"/>
              </a:rPr>
              <a:t> </a:t>
            </a:r>
            <a:r>
              <a:rPr lang="ru-RU" altLang="ru-RU" sz="2000" b="1" dirty="0" smtClean="0">
                <a:solidFill>
                  <a:schemeClr val="accent5"/>
                </a:solidFill>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Почему Толстой подробно рисует события Отечественной войны </a:t>
            </a:r>
          </a:p>
          <a:p>
            <a:r>
              <a:rPr lang="ru-RU" altLang="ru-RU" sz="2000" dirty="0">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1812 года?</a:t>
            </a:r>
            <a:endParaRPr lang="ru-RU" altLang="ru-RU"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Творческий  вопрос</a:t>
            </a:r>
          </a:p>
          <a:p>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В чем заключается, согласно вашему мнению, ценность семьи?</a:t>
            </a:r>
            <a:endParaRPr lang="ru-RU" altLang="ru-RU"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ru-RU" altLang="ru-RU" sz="20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Оценочный  вопрос</a:t>
            </a:r>
          </a:p>
          <a:p>
            <a:r>
              <a:rPr lang="ru-RU" altLang="ru-RU" sz="2000" b="1" dirty="0">
                <a:solidFill>
                  <a:schemeClr val="accent5"/>
                </a:solidFill>
                <a:latin typeface="Times New Roman" panose="02020603050405020304" pitchFamily="18" charset="0"/>
                <a:ea typeface="Tahoma" panose="020B0604030504040204" pitchFamily="34" charset="0"/>
                <a:cs typeface="Times New Roman" panose="02020603050405020304" pitchFamily="18" charset="0"/>
              </a:rPr>
              <a:t> </a:t>
            </a:r>
            <a:r>
              <a:rPr lang="ru-RU" altLang="ru-RU" sz="2000" b="1" dirty="0" smtClean="0">
                <a:solidFill>
                  <a:schemeClr val="accent5"/>
                </a:solidFill>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Как вы считаете, чувствам или разуму должны быть подчинены  </a:t>
            </a:r>
          </a:p>
          <a:p>
            <a:r>
              <a:rPr lang="ru-RU" altLang="ru-RU" sz="2000" dirty="0">
                <a:latin typeface="Times New Roman" panose="02020603050405020304" pitchFamily="18" charset="0"/>
                <a:ea typeface="Tahom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Tahoma" panose="020B0604030504040204" pitchFamily="34" charset="0"/>
                <a:cs typeface="Times New Roman" panose="02020603050405020304" pitchFamily="18" charset="0"/>
              </a:rPr>
              <a:t>     отношения в     семье?</a:t>
            </a:r>
            <a:endParaRPr lang="ru-RU" altLang="ru-RU" sz="20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18</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450342" y="347625"/>
            <a:ext cx="7672678" cy="584775"/>
          </a:xfrm>
          <a:prstGeom prst="rect">
            <a:avLst/>
          </a:prstGeom>
        </p:spPr>
        <p:txBody>
          <a:bodyPr wrap="none">
            <a:spAutoFit/>
          </a:bodyPr>
          <a:lstStyle/>
          <a:p>
            <a:pPr algn="ctr"/>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Примерный ответ на оценочный вопрос</a:t>
            </a:r>
            <a:endParaRPr lang="ru-RU"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Прямоугольник 9"/>
          <p:cNvSpPr/>
          <p:nvPr/>
        </p:nvSpPr>
        <p:spPr>
          <a:xfrm>
            <a:off x="584658" y="1151879"/>
            <a:ext cx="7606390" cy="5262979"/>
          </a:xfrm>
          <a:prstGeom prst="rect">
            <a:avLst/>
          </a:prstGeom>
        </p:spPr>
        <p:txBody>
          <a:bodyPr wrap="square">
            <a:spAutoFit/>
          </a:bodyPr>
          <a:lstStyle/>
          <a:p>
            <a:r>
              <a:rPr lang="ru-RU" altLang="ru-RU" sz="2400" b="1" dirty="0" smtClean="0">
                <a:latin typeface="Times New Roman" panose="02020603050405020304" pitchFamily="18" charset="0"/>
                <a:ea typeface="Tahoma" panose="020B0604030504040204" pitchFamily="34" charset="0"/>
                <a:cs typeface="Times New Roman" panose="02020603050405020304" pitchFamily="18" charset="0"/>
              </a:rPr>
              <a:t>Чувствам </a:t>
            </a:r>
            <a:r>
              <a:rPr lang="ru-RU" altLang="ru-RU" sz="2400" b="1" dirty="0">
                <a:latin typeface="Times New Roman" panose="02020603050405020304" pitchFamily="18" charset="0"/>
                <a:ea typeface="Tahoma" panose="020B0604030504040204" pitchFamily="34" charset="0"/>
                <a:cs typeface="Times New Roman" panose="02020603050405020304" pitchFamily="18" charset="0"/>
              </a:rPr>
              <a:t>или разуму должны быть подчинены отношения </a:t>
            </a:r>
            <a:r>
              <a:rPr lang="ru-RU" altLang="ru-RU" sz="2400" b="1" dirty="0" smtClean="0">
                <a:latin typeface="Times New Roman" panose="02020603050405020304" pitchFamily="18" charset="0"/>
                <a:ea typeface="Tahoma" panose="020B0604030504040204" pitchFamily="34" charset="0"/>
                <a:cs typeface="Times New Roman" panose="02020603050405020304" pitchFamily="18" charset="0"/>
              </a:rPr>
              <a:t>в семье</a:t>
            </a:r>
            <a:r>
              <a:rPr lang="ru-RU" altLang="ru-RU" sz="2400" b="1" dirty="0">
                <a:latin typeface="Times New Roman" panose="02020603050405020304" pitchFamily="18" charset="0"/>
                <a:ea typeface="Tahoma" panose="020B0604030504040204" pitchFamily="34" charset="0"/>
                <a:cs typeface="Times New Roman" panose="02020603050405020304" pitchFamily="18" charset="0"/>
              </a:rPr>
              <a:t>?</a:t>
            </a: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Во-первых, </a:t>
            </a:r>
            <a:r>
              <a:rPr lang="ru-RU" sz="2400" dirty="0">
                <a:latin typeface="Times New Roman" panose="02020603050405020304" pitchFamily="18" charset="0"/>
                <a:ea typeface="Tahoma" panose="020B0604030504040204" pitchFamily="34" charset="0"/>
                <a:cs typeface="Times New Roman" panose="02020603050405020304" pitchFamily="18" charset="0"/>
              </a:rPr>
              <a:t>л</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учше </a:t>
            </a:r>
            <a:r>
              <a:rPr lang="ru-RU" sz="2400" dirty="0">
                <a:latin typeface="Times New Roman" panose="02020603050405020304" pitchFamily="18" charset="0"/>
                <a:ea typeface="Tahoma" panose="020B0604030504040204" pitchFamily="34" charset="0"/>
                <a:cs typeface="Times New Roman" panose="02020603050405020304" pitchFamily="18" charset="0"/>
              </a:rPr>
              <a:t>всего, когда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разум и чувства</a:t>
            </a:r>
            <a:r>
              <a:rPr lang="ru-RU" sz="2400" dirty="0">
                <a:latin typeface="Times New Roman" panose="02020603050405020304" pitchFamily="18" charset="0"/>
                <a:ea typeface="Tahoma" panose="020B0604030504040204" pitchFamily="34" charset="0"/>
                <a:cs typeface="Times New Roman" panose="02020603050405020304" pitchFamily="18" charset="0"/>
              </a:rPr>
              <a:t> дружат, поддерживают друг друга</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a:t>
            </a: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Во-вторых, </a:t>
            </a:r>
            <a:r>
              <a:rPr lang="ru-RU" sz="2400" dirty="0">
                <a:latin typeface="Times New Roman" panose="02020603050405020304" pitchFamily="18" charset="0"/>
                <a:ea typeface="Tahoma" panose="020B0604030504040204" pitchFamily="34" charset="0"/>
                <a:cs typeface="Times New Roman" panose="02020603050405020304" pitchFamily="18" charset="0"/>
              </a:rPr>
              <a:t>с</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одружество </a:t>
            </a:r>
            <a:r>
              <a:rPr lang="ru-RU" sz="2400" dirty="0">
                <a:latin typeface="Times New Roman" panose="02020603050405020304" pitchFamily="18" charset="0"/>
                <a:ea typeface="Tahoma" panose="020B0604030504040204" pitchFamily="34" charset="0"/>
                <a:cs typeface="Times New Roman" panose="02020603050405020304" pitchFamily="18" charset="0"/>
              </a:rPr>
              <a:t>разума и чувств - задача, решаемая только при высоком уровне развития личности. Чем ниже уровень развития личности, тем чаще жизненные вопросы решаются на уровне чувств.</a:t>
            </a:r>
            <a:endParaRPr lang="ru-RU" sz="2400" dirty="0" smtClean="0">
              <a:latin typeface="Times New Roman" panose="02020603050405020304" pitchFamily="18" charset="0"/>
              <a:ea typeface="Tahoma" panose="020B0604030504040204" pitchFamily="34" charset="0"/>
              <a:cs typeface="Times New Roman" panose="02020603050405020304" pitchFamily="18" charset="0"/>
            </a:endParaRP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В-третьих,</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чем </a:t>
            </a:r>
            <a:r>
              <a:rPr lang="ru-RU" sz="2400" dirty="0">
                <a:latin typeface="Times New Roman" panose="02020603050405020304" pitchFamily="18" charset="0"/>
                <a:cs typeface="Times New Roman" panose="02020603050405020304" pitchFamily="18" charset="0"/>
              </a:rPr>
              <a:t>выше уровень развития личности - тем чаще идет обращение к разуму, однако лучшие результаты дает только содружество разума и чувств</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a:t>
            </a: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Следовательно,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разум и чувства помогают </a:t>
            </a:r>
            <a:r>
              <a:rPr lang="ru-RU" sz="2400" dirty="0">
                <a:latin typeface="Times New Roman" panose="02020603050405020304" pitchFamily="18" charset="0"/>
                <a:ea typeface="Tahoma" panose="020B0604030504040204" pitchFamily="34" charset="0"/>
                <a:cs typeface="Times New Roman" panose="02020603050405020304" pitchFamily="18" charset="0"/>
              </a:rPr>
              <a:t>человеку жить в ладу с собой и эффективно решать встающие перед ним жизненные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задачи.</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4544" y="-19714"/>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19</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683568" y="341586"/>
            <a:ext cx="7169335" cy="584775"/>
          </a:xfrm>
          <a:prstGeom prst="rect">
            <a:avLst/>
          </a:prstGeom>
        </p:spPr>
        <p:txBody>
          <a:bodyPr wrap="none">
            <a:spAutoFit/>
          </a:bodyPr>
          <a:lstStyle/>
          <a:p>
            <a:r>
              <a:rPr lang="kk-KZ"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Соблюдаем орфографические нормы </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64E301-C65C-4BF1-8D72-CA872508FBBC}"/>
              </a:ext>
            </a:extLst>
          </p:cNvPr>
          <p:cNvSpPr txBox="1"/>
          <p:nvPr/>
        </p:nvSpPr>
        <p:spPr>
          <a:xfrm>
            <a:off x="395523" y="857586"/>
            <a:ext cx="8441189" cy="5755422"/>
          </a:xfrm>
          <a:prstGeom prst="rect">
            <a:avLst/>
          </a:prstGeom>
          <a:noFill/>
        </p:spPr>
        <p:txBody>
          <a:bodyPr wrap="square" rtlCol="0">
            <a:spAutoFit/>
          </a:bodyPr>
          <a:lstStyle/>
          <a:p>
            <a:r>
              <a:rPr lang="ru-RU" sz="2300" b="1" dirty="0" smtClean="0">
                <a:latin typeface="Times New Roman" panose="02020603050405020304" pitchFamily="18" charset="0"/>
                <a:ea typeface="Tahoma" panose="020B0604030504040204" pitchFamily="34" charset="0"/>
                <a:cs typeface="Times New Roman" panose="02020603050405020304" pitchFamily="18" charset="0"/>
              </a:rPr>
              <a:t>Правописание наречий</a:t>
            </a:r>
          </a:p>
          <a:p>
            <a:pPr marL="342900" indent="-342900">
              <a:buFont typeface="+mj-lt"/>
              <a:buAutoNum type="arabicPeriod"/>
            </a:pPr>
            <a:r>
              <a:rPr lang="ru-RU" sz="2300" dirty="0" smtClean="0">
                <a:latin typeface="Times New Roman" panose="02020603050405020304" pitchFamily="18" charset="0"/>
                <a:ea typeface="Tahoma" panose="020B0604030504040204" pitchFamily="34" charset="0"/>
                <a:cs typeface="Times New Roman" panose="02020603050405020304" pitchFamily="18" charset="0"/>
              </a:rPr>
              <a:t>Наречия, образованные от неиспользуемых в современном русском языке существительных, пишутся слитно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(вдребезги, наземь, спозаранку)</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 typeface="+mj-lt"/>
              <a:buAutoNum type="arabicPeriod"/>
            </a:pPr>
            <a:r>
              <a:rPr lang="ru-RU" sz="2300" dirty="0" smtClean="0">
                <a:latin typeface="Times New Roman" panose="02020603050405020304" pitchFamily="18" charset="0"/>
                <a:ea typeface="Tahoma" panose="020B0604030504040204" pitchFamily="34" charset="0"/>
                <a:cs typeface="Times New Roman" panose="02020603050405020304" pitchFamily="18" charset="0"/>
              </a:rPr>
              <a:t>Наречия, образованные от наречий, местоимений или прилагательных с помощью приставок, пишутся слитно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(навсегда, сгоряча, напрямую)</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 typeface="+mj-lt"/>
              <a:buAutoNum type="arabicPeriod"/>
            </a:pPr>
            <a:r>
              <a:rPr lang="ru-RU" sz="2300" dirty="0" smtClean="0">
                <a:latin typeface="Times New Roman" panose="02020603050405020304" pitchFamily="18" charset="0"/>
                <a:ea typeface="Tahoma" panose="020B0604030504040204" pitchFamily="34" charset="0"/>
                <a:cs typeface="Times New Roman" panose="02020603050405020304" pitchFamily="18" charset="0"/>
              </a:rPr>
              <a:t>В наречиях с приставками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из-,до-,с- </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на конце пишется суффикс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а (изредка, досуха, слева).</a:t>
            </a:r>
          </a:p>
          <a:p>
            <a:pPr marL="342900" indent="-342900">
              <a:buFont typeface="+mj-lt"/>
              <a:buAutoNum type="arabicPeriod"/>
            </a:pP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Не</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 и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ни </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в местоименных отрицательных наречиях являются приставками и пишутся слитно, причем под ударением пишется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не</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      без ударения –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ни (н</a:t>
            </a:r>
            <a:r>
              <a:rPr lang="ru-RU" sz="2300" b="1" i="1" dirty="0" smtClean="0">
                <a:latin typeface="Times New Roman" panose="02020603050405020304" pitchFamily="18" charset="0"/>
                <a:ea typeface="Tahoma" panose="020B0604030504040204" pitchFamily="34" charset="0"/>
                <a:cs typeface="Times New Roman" panose="02020603050405020304" pitchFamily="18" charset="0"/>
              </a:rPr>
              <a:t>е</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где, нигд</a:t>
            </a:r>
            <a:r>
              <a:rPr lang="ru-RU" sz="2300" b="1" i="1" dirty="0" smtClean="0">
                <a:latin typeface="Times New Roman" panose="02020603050405020304" pitchFamily="18" charset="0"/>
                <a:ea typeface="Tahoma" panose="020B0604030504040204" pitchFamily="34" charset="0"/>
                <a:cs typeface="Times New Roman" panose="02020603050405020304" pitchFamily="18" charset="0"/>
              </a:rPr>
              <a:t>е</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 н</a:t>
            </a:r>
            <a:r>
              <a:rPr lang="ru-RU" sz="2300" b="1" i="1" dirty="0" smtClean="0">
                <a:latin typeface="Times New Roman" panose="02020603050405020304" pitchFamily="18" charset="0"/>
                <a:ea typeface="Tahoma" panose="020B0604030504040204" pitchFamily="34" charset="0"/>
                <a:cs typeface="Times New Roman" panose="02020603050405020304" pitchFamily="18" charset="0"/>
              </a:rPr>
              <a:t>е</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куда, н</a:t>
            </a:r>
            <a:r>
              <a:rPr lang="ru-RU" sz="2300" b="1" i="1" dirty="0" smtClean="0">
                <a:latin typeface="Times New Roman" panose="02020603050405020304" pitchFamily="18" charset="0"/>
                <a:ea typeface="Tahoma" panose="020B0604030504040204" pitchFamily="34" charset="0"/>
                <a:cs typeface="Times New Roman" panose="02020603050405020304" pitchFamily="18" charset="0"/>
              </a:rPr>
              <a:t>и</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куда).</a:t>
            </a:r>
          </a:p>
          <a:p>
            <a:pPr marL="342900" indent="-342900">
              <a:buAutoNum type="arabicPeriod" startAt="5"/>
            </a:pP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Не </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пишется слитно с наречиями на –о, когда с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не</a:t>
            </a:r>
            <a:r>
              <a:rPr lang="ru-RU" sz="2300" dirty="0" smtClean="0">
                <a:latin typeface="Times New Roman" panose="02020603050405020304" pitchFamily="18" charset="0"/>
                <a:ea typeface="Tahoma" panose="020B0604030504040204" pitchFamily="34" charset="0"/>
                <a:cs typeface="Times New Roman" panose="02020603050405020304" pitchFamily="18" charset="0"/>
              </a:rPr>
              <a:t> образуется новое  слово, которое можно заменить близким по смыслу словом, но без </a:t>
            </a:r>
            <a:r>
              <a:rPr lang="ru-RU" sz="2300" i="1" dirty="0" smtClean="0">
                <a:latin typeface="Times New Roman" panose="02020603050405020304" pitchFamily="18" charset="0"/>
                <a:ea typeface="Tahoma" panose="020B0604030504040204" pitchFamily="34" charset="0"/>
                <a:cs typeface="Times New Roman" panose="02020603050405020304" pitchFamily="18" charset="0"/>
              </a:rPr>
              <a:t>не     (недалеко-близко).</a:t>
            </a:r>
            <a:endParaRPr lang="ru-RU" sz="2300" dirty="0" smtClean="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p:spPr>
      </p:pic>
      <p:sp>
        <p:nvSpPr>
          <p:cNvPr id="409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351586" y="384116"/>
            <a:ext cx="4440851"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3200" b="1" dirty="0" smtClean="0">
                <a:solidFill>
                  <a:prstClr val="white"/>
                </a:solidFill>
                <a:latin typeface="Times New Roman" panose="02020603050405020304" pitchFamily="18" charset="0"/>
                <a:cs typeface="Times New Roman" panose="02020603050405020304" pitchFamily="18" charset="0"/>
              </a:rPr>
              <a:t>СЕГОДНЯ НА УРОКЕ</a:t>
            </a:r>
            <a:endParaRPr lang="ru-RU" altLang="ru-RU" sz="3200" dirty="0">
              <a:solidFill>
                <a:prstClr val="white"/>
              </a:solidFill>
              <a:latin typeface="Times New Roman" panose="02020603050405020304" pitchFamily="18" charset="0"/>
              <a:cs typeface="Times New Roman" panose="02020603050405020304" pitchFamily="18" charset="0"/>
            </a:endParaRPr>
          </a:p>
        </p:txBody>
      </p:sp>
      <p:sp>
        <p:nvSpPr>
          <p:cNvPr id="8" name="Rectangle 144">
            <a:extLst>
              <a:ext uri="{FF2B5EF4-FFF2-40B4-BE49-F238E27FC236}">
                <a16:creationId xmlns:a16="http://schemas.microsoft.com/office/drawing/2014/main" id="{CD91E988-7A18-4398-B6F1-77F363DEF83B}"/>
              </a:ext>
            </a:extLst>
          </p:cNvPr>
          <p:cNvSpPr/>
          <p:nvPr/>
        </p:nvSpPr>
        <p:spPr>
          <a:xfrm>
            <a:off x="755578" y="1412776"/>
            <a:ext cx="6173732" cy="1938992"/>
          </a:xfrm>
          <a:prstGeom prst="rect">
            <a:avLst/>
          </a:prstGeom>
        </p:spPr>
        <p:txBody>
          <a:bodyPr wrap="square">
            <a:spAutoFit/>
          </a:bodyPr>
          <a:lstStyle/>
          <a:p>
            <a:r>
              <a:rPr lang="ru-RU" sz="2400" b="1" dirty="0">
                <a:latin typeface="Times New Roman" panose="02020603050405020304" pitchFamily="18" charset="0"/>
                <a:ea typeface="Tahoma" panose="020B0604030504040204" pitchFamily="34" charset="0"/>
                <a:cs typeface="Times New Roman" panose="02020603050405020304" pitchFamily="18" charset="0"/>
              </a:rPr>
              <a:t>Вы узнаете:</a:t>
            </a:r>
          </a:p>
          <a:p>
            <a:r>
              <a:rPr lang="ru-RU" sz="2400" b="1" dirty="0">
                <a:latin typeface="Times New Roman" panose="02020603050405020304" pitchFamily="18" charset="0"/>
                <a:ea typeface="Tahoma" panose="020B0604030504040204" pitchFamily="34" charset="0"/>
                <a:cs typeface="Times New Roman" panose="02020603050405020304" pitchFamily="18" charset="0"/>
              </a:rPr>
              <a:t>О жанре и композиции романа;</a:t>
            </a:r>
          </a:p>
          <a:p>
            <a:r>
              <a:rPr lang="ru-RU" sz="2400" b="1" dirty="0">
                <a:latin typeface="Times New Roman" panose="02020603050405020304" pitchFamily="18" charset="0"/>
                <a:ea typeface="Tahoma" panose="020B0604030504040204" pitchFamily="34" charset="0"/>
                <a:cs typeface="Times New Roman" panose="02020603050405020304" pitchFamily="18" charset="0"/>
              </a:rPr>
              <a:t>-сформулируете проблемные вопросы и ответите на них;</a:t>
            </a:r>
          </a:p>
          <a:p>
            <a:r>
              <a:rPr lang="ru-RU" sz="2400" b="1" dirty="0">
                <a:latin typeface="Times New Roman" panose="02020603050405020304" pitchFamily="18" charset="0"/>
                <a:ea typeface="Tahoma" panose="020B0604030504040204" pitchFamily="34" charset="0"/>
                <a:cs typeface="Times New Roman" panose="02020603050405020304" pitchFamily="18" charset="0"/>
              </a:rPr>
              <a:t>-объясните правописание наречий.</a:t>
            </a:r>
          </a:p>
        </p:txBody>
      </p:sp>
    </p:spTree>
    <p:extLst>
      <p:ext uri="{BB962C8B-B14F-4D97-AF65-F5344CB8AC3E}">
        <p14:creationId xmlns:p14="http://schemas.microsoft.com/office/powerpoint/2010/main" val="277187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latin typeface="Times New Roman" panose="02020603050405020304" pitchFamily="18" charset="0"/>
                <a:cs typeface="Times New Roman" panose="02020603050405020304" pitchFamily="18" charset="0"/>
              </a:rPr>
              <a:pPr>
                <a:buSzPts val="1100"/>
              </a:pPr>
              <a:t>20</a:t>
            </a:fld>
            <a:endParaRPr lang="ru-RU" altLang="ru-RU" sz="1200" b="1">
              <a:solidFill>
                <a:srgbClr val="002060"/>
              </a:solidFill>
              <a:latin typeface="Times New Roman" panose="02020603050405020304" pitchFamily="18" charset="0"/>
              <a:cs typeface="Times New Roman" panose="02020603050405020304" pitchFamily="18" charset="0"/>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3626283" y="339091"/>
            <a:ext cx="196203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kk-KZ" altLang="ru-RU" sz="3200" b="1" dirty="0" smtClean="0">
                <a:solidFill>
                  <a:schemeClr val="bg1"/>
                </a:solidFill>
                <a:latin typeface="Times New Roman" pitchFamily="18" charset="0"/>
                <a:cs typeface="Times New Roman" pitchFamily="18" charset="0"/>
              </a:rPr>
              <a:t>Задание 5</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1615628" y="3247501"/>
            <a:ext cx="6096000" cy="646331"/>
          </a:xfrm>
          <a:prstGeom prst="rect">
            <a:avLst/>
          </a:prstGeom>
        </p:spPr>
        <p:txBody>
          <a:bodyPr>
            <a:spAutoFit/>
          </a:bodyPr>
          <a:lstStyle/>
          <a:p>
            <a:r>
              <a:rPr lang="ru-RU" dirty="0">
                <a:latin typeface="Times New Roman" panose="02020603050405020304" pitchFamily="18" charset="0"/>
                <a:ea typeface="Tahoma" panose="020B0604030504040204" pitchFamily="34" charset="0"/>
                <a:cs typeface="Times New Roman" panose="02020603050405020304" pitchFamily="18" charset="0"/>
              </a:rPr>
              <a:t> </a:t>
            </a:r>
          </a:p>
          <a:p>
            <a:r>
              <a:rPr lang="ru-RU"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2" name="Прямоугольник 11"/>
          <p:cNvSpPr/>
          <p:nvPr/>
        </p:nvSpPr>
        <p:spPr>
          <a:xfrm>
            <a:off x="47528" y="947355"/>
            <a:ext cx="9094246" cy="830997"/>
          </a:xfrm>
          <a:prstGeom prst="rect">
            <a:avLst/>
          </a:prstGeom>
        </p:spPr>
        <p:txBody>
          <a:bodyPr wrap="square">
            <a:spAutoFit/>
          </a:bodyPr>
          <a:lstStyle/>
          <a:p>
            <a:pPr algn="ctr"/>
            <a:r>
              <a:rPr lang="ru-RU" sz="2400" b="1" dirty="0">
                <a:latin typeface="Times New Roman" panose="02020603050405020304" pitchFamily="18" charset="0"/>
                <a:ea typeface="Tahoma" panose="020B0604030504040204" pitchFamily="34" charset="0"/>
                <a:cs typeface="Times New Roman" panose="02020603050405020304" pitchFamily="18" charset="0"/>
              </a:rPr>
              <a:t>Перепишите предложения из романа Л</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ru-RU" sz="2400" b="1" dirty="0" err="1" smtClean="0">
                <a:latin typeface="Times New Roman" panose="02020603050405020304" pitchFamily="18" charset="0"/>
                <a:ea typeface="Tahoma" panose="020B0604030504040204" pitchFamily="34" charset="0"/>
                <a:cs typeface="Times New Roman" panose="02020603050405020304" pitchFamily="18" charset="0"/>
              </a:rPr>
              <a:t>Н.Толстого</a:t>
            </a:r>
            <a:r>
              <a:rPr lang="ru-RU" sz="2400" b="1" dirty="0">
                <a:latin typeface="Times New Roman" panose="02020603050405020304" pitchFamily="18" charset="0"/>
                <a:ea typeface="Tahoma" panose="020B0604030504040204" pitchFamily="34" charset="0"/>
                <a:cs typeface="Times New Roman" panose="02020603050405020304" pitchFamily="18" charset="0"/>
              </a:rPr>
              <a:t>, вставьте пропущенные буквы. Объясните правописание наречий</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a:t>
            </a:r>
          </a:p>
        </p:txBody>
      </p:sp>
      <p:sp>
        <p:nvSpPr>
          <p:cNvPr id="17" name="Прямоугольник 16"/>
          <p:cNvSpPr/>
          <p:nvPr/>
        </p:nvSpPr>
        <p:spPr>
          <a:xfrm>
            <a:off x="620067" y="1908673"/>
            <a:ext cx="7992101" cy="2677656"/>
          </a:xfrm>
          <a:prstGeom prst="rect">
            <a:avLst/>
          </a:prstGeom>
        </p:spPr>
        <p:txBody>
          <a:bodyPr wrap="square">
            <a:spAutoFit/>
          </a:bodyPr>
          <a:lstStyle/>
          <a:p>
            <a:r>
              <a:rPr lang="ru-RU" sz="2400" dirty="0" smtClean="0">
                <a:latin typeface="Times New Roman" panose="02020603050405020304" pitchFamily="18" charset="0"/>
                <a:ea typeface="Tahoma" panose="020B0604030504040204" pitchFamily="34" charset="0"/>
                <a:cs typeface="Times New Roman" panose="02020603050405020304" pitchFamily="18" charset="0"/>
              </a:rPr>
              <a:t>1. Но эти вопросы не только не интересовали Наташу, но она </a:t>
            </a:r>
            <a:r>
              <a:rPr lang="ru-RU" sz="2400" dirty="0" err="1" smtClean="0">
                <a:latin typeface="Times New Roman" panose="02020603050405020304" pitchFamily="18" charset="0"/>
                <a:ea typeface="Tahoma" panose="020B0604030504040204" pitchFamily="34" charset="0"/>
                <a:cs typeface="Times New Roman" panose="02020603050405020304" pitchFamily="18" charset="0"/>
              </a:rPr>
              <a:t>решительн</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 не понимала их. 2. На жене его отражалось только то, что было </a:t>
            </a:r>
            <a:r>
              <a:rPr lang="ru-RU" sz="2400" dirty="0" err="1" smtClean="0">
                <a:latin typeface="Times New Roman" panose="02020603050405020304" pitchFamily="18" charset="0"/>
                <a:ea typeface="Tahoma" panose="020B0604030504040204" pitchFamily="34" charset="0"/>
                <a:cs typeface="Times New Roman" panose="02020603050405020304" pitchFamily="18" charset="0"/>
              </a:rPr>
              <a:t>исти</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…о хорош…. 3. Никто не внушал Николеньке особенной любви к Пьеру, и он только (из)редка видал его. 4. Унылый, скучающий взгляд, </a:t>
            </a:r>
            <a:r>
              <a:rPr lang="ru-RU" sz="2400" i="1" dirty="0" smtClean="0">
                <a:latin typeface="Times New Roman" panose="02020603050405020304" pitchFamily="18" charset="0"/>
                <a:ea typeface="Tahoma" panose="020B0604030504040204" pitchFamily="34" charset="0"/>
                <a:cs typeface="Times New Roman" panose="02020603050405020304" pitchFamily="18" charset="0"/>
              </a:rPr>
              <a:t>(не) </a:t>
            </a:r>
            <a:r>
              <a:rPr lang="ru-RU" sz="2400" dirty="0" smtClean="0">
                <a:latin typeface="Times New Roman" panose="02020603050405020304" pitchFamily="18" charset="0"/>
                <a:ea typeface="Tahoma" panose="020B0604030504040204" pitchFamily="34" charset="0"/>
                <a:cs typeface="Times New Roman" panose="02020603050405020304" pitchFamily="18" charset="0"/>
              </a:rPr>
              <a:t>впопад ответы и разговоры о детской было все, что он видел и слышал от прежней волшебницы.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50145" y="-68237"/>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latin typeface="Times New Roman" panose="02020603050405020304" pitchFamily="18" charset="0"/>
                <a:cs typeface="Times New Roman" panose="02020603050405020304" pitchFamily="18" charset="0"/>
              </a:rPr>
              <a:pPr>
                <a:buSzPts val="1100"/>
              </a:pPr>
              <a:t>21</a:t>
            </a:fld>
            <a:endParaRPr lang="ru-RU" altLang="ru-RU" sz="1200" b="1">
              <a:solidFill>
                <a:srgbClr val="002060"/>
              </a:solidFill>
              <a:latin typeface="Times New Roman" panose="02020603050405020304" pitchFamily="18" charset="0"/>
              <a:cs typeface="Times New Roman" panose="02020603050405020304" pitchFamily="18" charset="0"/>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2555776" y="260648"/>
            <a:ext cx="3170483" cy="584775"/>
          </a:xfrm>
          <a:prstGeom prst="rect">
            <a:avLst/>
          </a:prstGeom>
        </p:spPr>
        <p:txBody>
          <a:bodyPr wrap="none">
            <a:spAutoFit/>
          </a:bodyPr>
          <a:lstStyle/>
          <a:p>
            <a:r>
              <a:rPr lang="kk-KZ"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Проверьте себя!</a:t>
            </a:r>
            <a:endParaRPr lang="ru-RU"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p:cNvSpPr/>
          <p:nvPr/>
        </p:nvSpPr>
        <p:spPr>
          <a:xfrm>
            <a:off x="2266495" y="3221976"/>
            <a:ext cx="6096000" cy="646331"/>
          </a:xfrm>
          <a:prstGeom prst="rect">
            <a:avLst/>
          </a:prstGeom>
        </p:spPr>
        <p:txBody>
          <a:bodyPr>
            <a:spAutoFit/>
          </a:bodyPr>
          <a:lstStyle/>
          <a:p>
            <a:r>
              <a:rPr lang="ru-RU" dirty="0">
                <a:latin typeface="Times New Roman" panose="02020603050405020304" pitchFamily="18" charset="0"/>
                <a:ea typeface="Tahoma" panose="020B0604030504040204" pitchFamily="34" charset="0"/>
                <a:cs typeface="Times New Roman" panose="02020603050405020304" pitchFamily="18" charset="0"/>
              </a:rPr>
              <a:t> </a:t>
            </a:r>
          </a:p>
          <a:p>
            <a:r>
              <a:rPr lang="ru-RU"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4" name="Прямоугольник 13"/>
          <p:cNvSpPr/>
          <p:nvPr/>
        </p:nvSpPr>
        <p:spPr>
          <a:xfrm>
            <a:off x="754995" y="1298372"/>
            <a:ext cx="7734300" cy="2677656"/>
          </a:xfrm>
          <a:prstGeom prst="rect">
            <a:avLst/>
          </a:prstGeom>
        </p:spPr>
        <p:txBody>
          <a:bodyPr wrap="square">
            <a:spAutoFit/>
          </a:bodyPr>
          <a:lstStyle/>
          <a:p>
            <a:r>
              <a:rPr lang="ru-RU" sz="2400" dirty="0" smtClean="0">
                <a:latin typeface="Times New Roman" panose="02020603050405020304" pitchFamily="18" charset="0"/>
                <a:ea typeface="Tahoma" panose="020B0604030504040204" pitchFamily="34" charset="0"/>
                <a:cs typeface="Times New Roman" panose="02020603050405020304" pitchFamily="18" charset="0"/>
              </a:rPr>
              <a:t>1. Но эти вопросы не только не интересовали Наташу, но она решительно не понимала их. 2. На жене его отражалось только то, что было истинно хорошо. 3. Никто не внушал Николеньке особенной любви к Пьеру, и он только изредка видал его. 4. Унылый, скучающий взгляд, невпопад ответы и разговоры о детской было все, что он видел и слышал от прежней волшебницы.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81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5607"/>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3" name="Прямоугольник 12"/>
          <p:cNvSpPr/>
          <p:nvPr/>
        </p:nvSpPr>
        <p:spPr>
          <a:xfrm>
            <a:off x="44118" y="316847"/>
            <a:ext cx="8790079" cy="646331"/>
          </a:xfrm>
          <a:prstGeom prst="rect">
            <a:avLst/>
          </a:prstGeom>
        </p:spPr>
        <p:txBody>
          <a:bodyPr wrap="square">
            <a:spAutoFit/>
          </a:bodyPr>
          <a:lstStyle/>
          <a:p>
            <a:pPr algn="ctr"/>
            <a:r>
              <a:rPr lang="ru-RU"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Задание 6</a:t>
            </a:r>
            <a:endParaRPr lang="ru-RU" sz="3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Прямоугольник 9"/>
          <p:cNvSpPr/>
          <p:nvPr/>
        </p:nvSpPr>
        <p:spPr>
          <a:xfrm>
            <a:off x="444945" y="1204868"/>
            <a:ext cx="8149090" cy="1200329"/>
          </a:xfrm>
          <a:prstGeom prst="rect">
            <a:avLst/>
          </a:prstGeom>
        </p:spPr>
        <p:txBody>
          <a:bodyPr wrap="square">
            <a:spAutoFit/>
          </a:bodyPr>
          <a:lstStyle/>
          <a:p>
            <a:pPr algn="ct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Рассмотрите кластер «Жанровые особенности». Распределите по двум группам, исходя из их жанровой принадлежности.</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Google Shape;463;p12"/>
          <p:cNvPicPr preferRelativeResize="0"/>
          <p:nvPr/>
        </p:nvPicPr>
        <p:blipFill>
          <a:blip r:embed="rId4">
            <a:alphaModFix/>
          </a:blip>
          <a:stretch>
            <a:fillRect/>
          </a:stretch>
        </p:blipFill>
        <p:spPr>
          <a:xfrm>
            <a:off x="3275220" y="2708920"/>
            <a:ext cx="2681796" cy="2490725"/>
          </a:xfrm>
          <a:prstGeom prst="rect">
            <a:avLst/>
          </a:prstGeom>
          <a:noFill/>
          <a:ln>
            <a:noFill/>
          </a:ln>
        </p:spPr>
      </p:pic>
    </p:spTree>
    <p:extLst>
      <p:ext uri="{BB962C8B-B14F-4D97-AF65-F5344CB8AC3E}">
        <p14:creationId xmlns:p14="http://schemas.microsoft.com/office/powerpoint/2010/main" val="1759479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7" name="Овал 26"/>
          <p:cNvSpPr/>
          <p:nvPr/>
        </p:nvSpPr>
        <p:spPr>
          <a:xfrm>
            <a:off x="300006" y="1074175"/>
            <a:ext cx="3094460" cy="108362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Развернутое повествование о жизни и эволюции личности главного героя </a:t>
            </a:r>
          </a:p>
        </p:txBody>
      </p:sp>
      <p:sp>
        <p:nvSpPr>
          <p:cNvPr id="28" name="Овал 27"/>
          <p:cNvSpPr/>
          <p:nvPr/>
        </p:nvSpPr>
        <p:spPr>
          <a:xfrm>
            <a:off x="3621555" y="2880500"/>
            <a:ext cx="2390457" cy="952500"/>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Жанровые особенности</a:t>
            </a:r>
            <a:endParaRPr lang="ru-RU" sz="2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9" name="Овал 28"/>
          <p:cNvSpPr/>
          <p:nvPr/>
        </p:nvSpPr>
        <p:spPr>
          <a:xfrm>
            <a:off x="1696348" y="2157798"/>
            <a:ext cx="2084375" cy="95732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М</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ифологические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или исторические персонажи </a:t>
            </a:r>
          </a:p>
        </p:txBody>
      </p:sp>
      <p:sp>
        <p:nvSpPr>
          <p:cNvPr id="30" name="Овал 29"/>
          <p:cNvSpPr/>
          <p:nvPr/>
        </p:nvSpPr>
        <p:spPr>
          <a:xfrm>
            <a:off x="4760302" y="2204593"/>
            <a:ext cx="1981698" cy="60552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Э</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пос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частной жизни </a:t>
            </a:r>
          </a:p>
        </p:txBody>
      </p:sp>
      <p:sp>
        <p:nvSpPr>
          <p:cNvPr id="31" name="Овал 30"/>
          <p:cNvSpPr/>
          <p:nvPr/>
        </p:nvSpPr>
        <p:spPr>
          <a:xfrm>
            <a:off x="3738712" y="908720"/>
            <a:ext cx="2698336" cy="12490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П</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овествование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об исторических событиях национального масштаба </a:t>
            </a:r>
          </a:p>
        </p:txBody>
      </p:sp>
      <p:sp>
        <p:nvSpPr>
          <p:cNvPr id="32" name="Овал 31"/>
          <p:cNvSpPr/>
          <p:nvPr/>
        </p:nvSpPr>
        <p:spPr>
          <a:xfrm>
            <a:off x="3553801" y="3997674"/>
            <a:ext cx="2458211" cy="15587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Л</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ичность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героя раскрывается в тесной взаимосвязи с окружающей действительностью </a:t>
            </a:r>
          </a:p>
        </p:txBody>
      </p:sp>
      <p:sp>
        <p:nvSpPr>
          <p:cNvPr id="33" name="Овал 32"/>
          <p:cNvSpPr/>
          <p:nvPr/>
        </p:nvSpPr>
        <p:spPr>
          <a:xfrm>
            <a:off x="71316" y="2780913"/>
            <a:ext cx="1888919" cy="138971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М</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асштабность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и грандиозность запечатленных в произведении событий </a:t>
            </a:r>
          </a:p>
        </p:txBody>
      </p:sp>
      <p:sp>
        <p:nvSpPr>
          <p:cNvPr id="34" name="Овал 33"/>
          <p:cNvSpPr/>
          <p:nvPr/>
        </p:nvSpPr>
        <p:spPr>
          <a:xfrm>
            <a:off x="-19154" y="5494960"/>
            <a:ext cx="1715501" cy="9338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Объективная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манера изложения </a:t>
            </a:r>
          </a:p>
        </p:txBody>
      </p:sp>
      <p:sp>
        <p:nvSpPr>
          <p:cNvPr id="35" name="Овал 34"/>
          <p:cNvSpPr/>
          <p:nvPr/>
        </p:nvSpPr>
        <p:spPr>
          <a:xfrm>
            <a:off x="5467278" y="5344798"/>
            <a:ext cx="2501900" cy="106961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Многогеройное</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описание и </a:t>
            </a:r>
            <a:r>
              <a:rPr lang="ru-RU" sz="1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многосюжетность</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36" name="Овал 35"/>
          <p:cNvSpPr/>
          <p:nvPr/>
        </p:nvSpPr>
        <p:spPr>
          <a:xfrm>
            <a:off x="7099141" y="1204313"/>
            <a:ext cx="2088082" cy="91288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У</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ниверсальный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охват действительности </a:t>
            </a:r>
          </a:p>
        </p:txBody>
      </p:sp>
      <p:sp>
        <p:nvSpPr>
          <p:cNvPr id="37" name="Овал 36"/>
          <p:cNvSpPr/>
          <p:nvPr/>
        </p:nvSpPr>
        <p:spPr>
          <a:xfrm>
            <a:off x="179511" y="4264936"/>
            <a:ext cx="1944217" cy="107986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В</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оссоздание </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панорамы современности </a:t>
            </a:r>
          </a:p>
        </p:txBody>
      </p:sp>
      <p:sp>
        <p:nvSpPr>
          <p:cNvPr id="38" name="Овал 37"/>
          <p:cNvSpPr/>
          <p:nvPr/>
        </p:nvSpPr>
        <p:spPr>
          <a:xfrm>
            <a:off x="6898037" y="2305925"/>
            <a:ext cx="2262254" cy="18019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В основе произведения напряженный конфликт главного героя с обществом или с самим собою </a:t>
            </a:r>
          </a:p>
        </p:txBody>
      </p:sp>
      <p:sp>
        <p:nvSpPr>
          <p:cNvPr id="39" name="Овал 38"/>
          <p:cNvSpPr/>
          <p:nvPr/>
        </p:nvSpPr>
        <p:spPr>
          <a:xfrm>
            <a:off x="1641562" y="4924556"/>
            <a:ext cx="2097150" cy="15407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Ясно различимые авторская позиция и авторская идея </a:t>
            </a:r>
          </a:p>
        </p:txBody>
      </p:sp>
      <p:sp>
        <p:nvSpPr>
          <p:cNvPr id="40" name="Овал 39"/>
          <p:cNvSpPr/>
          <p:nvPr/>
        </p:nvSpPr>
        <p:spPr>
          <a:xfrm>
            <a:off x="6413340" y="4264936"/>
            <a:ext cx="1552677" cy="77061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Героический пафос </a:t>
            </a:r>
            <a:endPar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41" name="Прямая соединительная линия 40"/>
          <p:cNvCxnSpPr>
            <a:stCxn id="28" idx="6"/>
            <a:endCxn id="38" idx="2"/>
          </p:cNvCxnSpPr>
          <p:nvPr/>
        </p:nvCxnSpPr>
        <p:spPr>
          <a:xfrm flipV="1">
            <a:off x="6012012" y="3206888"/>
            <a:ext cx="886025" cy="14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40" idx="0"/>
          </p:cNvCxnSpPr>
          <p:nvPr/>
        </p:nvCxnSpPr>
        <p:spPr>
          <a:xfrm>
            <a:off x="6000589" y="3650651"/>
            <a:ext cx="1189090" cy="614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28" idx="4"/>
            <a:endCxn id="32" idx="0"/>
          </p:cNvCxnSpPr>
          <p:nvPr/>
        </p:nvCxnSpPr>
        <p:spPr>
          <a:xfrm flipH="1">
            <a:off x="4782907" y="3833000"/>
            <a:ext cx="33877" cy="164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endCxn id="35" idx="0"/>
          </p:cNvCxnSpPr>
          <p:nvPr/>
        </p:nvCxnSpPr>
        <p:spPr>
          <a:xfrm>
            <a:off x="5696463" y="3781150"/>
            <a:ext cx="1021765" cy="156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a:off x="6207345" y="2063900"/>
            <a:ext cx="1626356" cy="1051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stCxn id="30" idx="4"/>
            <a:endCxn id="28" idx="0"/>
          </p:cNvCxnSpPr>
          <p:nvPr/>
        </p:nvCxnSpPr>
        <p:spPr>
          <a:xfrm flipH="1">
            <a:off x="4816784" y="2810113"/>
            <a:ext cx="934367" cy="70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31" idx="3"/>
            <a:endCxn id="28" idx="0"/>
          </p:cNvCxnSpPr>
          <p:nvPr/>
        </p:nvCxnSpPr>
        <p:spPr>
          <a:xfrm>
            <a:off x="4133874" y="1974875"/>
            <a:ext cx="682910" cy="90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37901" y="1822600"/>
            <a:ext cx="1422400" cy="1057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29" idx="5"/>
            <a:endCxn id="28" idx="1"/>
          </p:cNvCxnSpPr>
          <p:nvPr/>
        </p:nvCxnSpPr>
        <p:spPr>
          <a:xfrm>
            <a:off x="3475473" y="2974922"/>
            <a:ext cx="496156" cy="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29" idx="4"/>
            <a:endCxn id="29" idx="4"/>
          </p:cNvCxnSpPr>
          <p:nvPr/>
        </p:nvCxnSpPr>
        <p:spPr>
          <a:xfrm>
            <a:off x="2738536" y="31151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endCxn id="28" idx="2"/>
          </p:cNvCxnSpPr>
          <p:nvPr/>
        </p:nvCxnSpPr>
        <p:spPr>
          <a:xfrm>
            <a:off x="1960235" y="3346220"/>
            <a:ext cx="1661320" cy="1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endCxn id="28" idx="3"/>
          </p:cNvCxnSpPr>
          <p:nvPr/>
        </p:nvCxnSpPr>
        <p:spPr>
          <a:xfrm flipV="1">
            <a:off x="1229701" y="3693510"/>
            <a:ext cx="2741928" cy="186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39" idx="0"/>
          </p:cNvCxnSpPr>
          <p:nvPr/>
        </p:nvCxnSpPr>
        <p:spPr>
          <a:xfrm flipV="1">
            <a:off x="2690137" y="3786244"/>
            <a:ext cx="1676464" cy="113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stCxn id="37" idx="7"/>
          </p:cNvCxnSpPr>
          <p:nvPr/>
        </p:nvCxnSpPr>
        <p:spPr>
          <a:xfrm flipV="1">
            <a:off x="1839004" y="3475770"/>
            <a:ext cx="1911575" cy="9473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1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297" y="11515"/>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3043756" y="327525"/>
            <a:ext cx="3147678"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kk-KZ" altLang="ru-RU" sz="3200" b="1" dirty="0" smtClean="0">
                <a:solidFill>
                  <a:schemeClr val="bg1"/>
                </a:solidFill>
                <a:latin typeface="Times New Roman" pitchFamily="18" charset="0"/>
                <a:cs typeface="Times New Roman" pitchFamily="18" charset="0"/>
              </a:rPr>
              <a:t>Проверьте себя!</a:t>
            </a:r>
            <a:endParaRPr lang="ru-RU" altLang="ru-RU" sz="2800" b="1" dirty="0">
              <a:solidFill>
                <a:schemeClr val="bg1"/>
              </a:solidFill>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607407240"/>
              </p:ext>
            </p:extLst>
          </p:nvPr>
        </p:nvGraphicFramePr>
        <p:xfrm>
          <a:off x="642495" y="1151879"/>
          <a:ext cx="7950200" cy="411988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6604000">
                  <a:extLst>
                    <a:ext uri="{9D8B030D-6E8A-4147-A177-3AD203B41FA5}">
                      <a16:colId xmlns:a16="http://schemas.microsoft.com/office/drawing/2014/main" val="20001"/>
                    </a:ext>
                  </a:extLst>
                </a:gridCol>
              </a:tblGrid>
              <a:tr h="370840">
                <a:tc>
                  <a:txBody>
                    <a:bodyPr/>
                    <a:lstStyle/>
                    <a:p>
                      <a:pPr algn="ctr"/>
                      <a:r>
                        <a:rPr lang="ru-RU" b="1" dirty="0" smtClean="0">
                          <a:latin typeface="Times New Roman" panose="02020603050405020304" pitchFamily="18" charset="0"/>
                          <a:ea typeface="Tahoma" panose="020B0604030504040204" pitchFamily="34" charset="0"/>
                          <a:cs typeface="Times New Roman" panose="02020603050405020304" pitchFamily="18" charset="0"/>
                        </a:rPr>
                        <a:t>Жанр</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ea typeface="Tahoma" panose="020B0604030504040204" pitchFamily="34" charset="0"/>
                          <a:cs typeface="Times New Roman" panose="02020603050405020304" pitchFamily="18" charset="0"/>
                        </a:rPr>
                        <a:t>Характерные особенности жанра</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ru-RU" dirty="0" smtClean="0">
                          <a:latin typeface="Times New Roman" panose="02020603050405020304" pitchFamily="18" charset="0"/>
                          <a:cs typeface="Times New Roman" panose="02020603050405020304" pitchFamily="18" charset="0"/>
                        </a:rPr>
                        <a:t>Эпопея</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Развернутое повествование о жизни и эволюции личности главного героя. Повествование об исторических событиях национального масштаба. Эпос частной жизни. Масштабность и грандиозность запечатленных в произведении событий. </a:t>
                      </a:r>
                      <a:r>
                        <a:rPr lang="ru-RU" dirty="0" err="1" smtClean="0">
                          <a:latin typeface="Times New Roman" panose="02020603050405020304" pitchFamily="18" charset="0"/>
                          <a:cs typeface="Times New Roman" panose="02020603050405020304" pitchFamily="18" charset="0"/>
                        </a:rPr>
                        <a:t>Многогеройное</a:t>
                      </a:r>
                      <a:r>
                        <a:rPr lang="ru-RU" dirty="0" smtClean="0">
                          <a:latin typeface="Times New Roman" panose="02020603050405020304" pitchFamily="18" charset="0"/>
                          <a:cs typeface="Times New Roman" panose="02020603050405020304" pitchFamily="18" charset="0"/>
                        </a:rPr>
                        <a:t> описание и </a:t>
                      </a:r>
                      <a:r>
                        <a:rPr lang="ru-RU" dirty="0" err="1" smtClean="0">
                          <a:latin typeface="Times New Roman" panose="02020603050405020304" pitchFamily="18" charset="0"/>
                          <a:cs typeface="Times New Roman" panose="02020603050405020304" pitchFamily="18" charset="0"/>
                        </a:rPr>
                        <a:t>многосюжетность</a:t>
                      </a:r>
                      <a:r>
                        <a:rPr lang="ru-RU" dirty="0" smtClean="0">
                          <a:latin typeface="Times New Roman" panose="02020603050405020304" pitchFamily="18" charset="0"/>
                          <a:cs typeface="Times New Roman" panose="02020603050405020304" pitchFamily="18" charset="0"/>
                        </a:rPr>
                        <a:t>. Воссоздание панорамы современности. Ясно различимые авторская позиция и авторская идея.</a:t>
                      </a:r>
                      <a:r>
                        <a:rPr lang="ru-RU" baseline="0" dirty="0" smtClean="0">
                          <a:latin typeface="Times New Roman" panose="02020603050405020304" pitchFamily="18" charset="0"/>
                          <a:cs typeface="Times New Roman" panose="02020603050405020304" pitchFamily="18" charset="0"/>
                        </a:rPr>
                        <a:t> Г</a:t>
                      </a:r>
                      <a:r>
                        <a:rPr lang="ru-RU" dirty="0" smtClean="0">
                          <a:latin typeface="Times New Roman" panose="02020603050405020304" pitchFamily="18" charset="0"/>
                          <a:cs typeface="Times New Roman" panose="02020603050405020304" pitchFamily="18" charset="0"/>
                        </a:rPr>
                        <a:t>ероический пафос.</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ru-RU" dirty="0" smtClean="0">
                          <a:latin typeface="Times New Roman" panose="02020603050405020304" pitchFamily="18" charset="0"/>
                          <a:cs typeface="Times New Roman" panose="02020603050405020304" pitchFamily="18" charset="0"/>
                        </a:rPr>
                        <a:t>Роман</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Мифологические или исторические персонажи. Личность героя раскрывается в тесной взаимосвязи с окружающей действительностью.</a:t>
                      </a:r>
                      <a:r>
                        <a:rPr lang="ru-RU" baseline="0" dirty="0" smtClean="0">
                          <a:latin typeface="Times New Roman" panose="02020603050405020304" pitchFamily="18" charset="0"/>
                          <a:cs typeface="Times New Roman" panose="02020603050405020304" pitchFamily="18" charset="0"/>
                        </a:rPr>
                        <a:t> О</a:t>
                      </a:r>
                      <a:r>
                        <a:rPr lang="ru-RU" dirty="0" smtClean="0">
                          <a:latin typeface="Times New Roman" panose="02020603050405020304" pitchFamily="18" charset="0"/>
                          <a:cs typeface="Times New Roman" panose="02020603050405020304" pitchFamily="18" charset="0"/>
                        </a:rPr>
                        <a:t>бъективная манера изложения. Универсальный охват действительности. В основе произведения напряженный конфликт главного героя с обществом или с самим собою.</a:t>
                      </a:r>
                      <a:r>
                        <a:rPr lang="ru-RU" baseline="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Ясно различимые авторская позиция и авторская идея.</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1249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3000214" y="339091"/>
            <a:ext cx="3214170" cy="64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kk-KZ" altLang="ru-RU" sz="3200" b="1" dirty="0" smtClean="0">
                <a:solidFill>
                  <a:schemeClr val="bg1"/>
                </a:solidFill>
                <a:latin typeface="Times New Roman" pitchFamily="18" charset="0"/>
                <a:cs typeface="Times New Roman" pitchFamily="18" charset="0"/>
              </a:rPr>
              <a:t>ИТОГИ УРОКА</a:t>
            </a:r>
            <a:endParaRPr lang="ru-RU" altLang="ru-RU" sz="2800" b="1" dirty="0">
              <a:solidFill>
                <a:schemeClr val="bg1"/>
              </a:solidFill>
              <a:latin typeface="Times New Roman" pitchFamily="18" charset="0"/>
              <a:cs typeface="Times New Roman" pitchFamily="18" charset="0"/>
            </a:endParaRPr>
          </a:p>
        </p:txBody>
      </p:sp>
      <p:sp>
        <p:nvSpPr>
          <p:cNvPr id="9" name="Rectangle 144">
            <a:extLst>
              <a:ext uri="{FF2B5EF4-FFF2-40B4-BE49-F238E27FC236}">
                <a16:creationId xmlns:a16="http://schemas.microsoft.com/office/drawing/2014/main" id="{CD91E988-7A18-4398-B6F1-77F363DEF83B}"/>
              </a:ext>
            </a:extLst>
          </p:cNvPr>
          <p:cNvSpPr/>
          <p:nvPr/>
        </p:nvSpPr>
        <p:spPr>
          <a:xfrm>
            <a:off x="1208662" y="1446361"/>
            <a:ext cx="4705353" cy="2308324"/>
          </a:xfrm>
          <a:prstGeom prst="rect">
            <a:avLst/>
          </a:prstGeom>
        </p:spPr>
        <p:txBody>
          <a:bodyPr wrap="square">
            <a:spAutoFit/>
          </a:bodyPr>
          <a:lstStyle/>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Вы узнали:</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r>
              <a:rPr lang="ru-RU" sz="2400" b="1" dirty="0">
                <a:latin typeface="Times New Roman" panose="02020603050405020304" pitchFamily="18" charset="0"/>
                <a:ea typeface="Tahoma" panose="020B0604030504040204" pitchFamily="34" charset="0"/>
                <a:cs typeface="Times New Roman" panose="02020603050405020304" pitchFamily="18" charset="0"/>
              </a:rPr>
              <a:t>О </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жанре и композиции романа;</a:t>
            </a: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-сформулировали </a:t>
            </a:r>
            <a:r>
              <a:rPr lang="ru-RU" sz="2400" b="1" dirty="0">
                <a:latin typeface="Times New Roman" panose="02020603050405020304" pitchFamily="18" charset="0"/>
                <a:ea typeface="Tahoma" panose="020B0604030504040204" pitchFamily="34" charset="0"/>
                <a:cs typeface="Times New Roman" panose="02020603050405020304" pitchFamily="18" charset="0"/>
              </a:rPr>
              <a:t>проблемные вопросы и </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ответили </a:t>
            </a:r>
            <a:r>
              <a:rPr lang="ru-RU" sz="2400" b="1" dirty="0">
                <a:latin typeface="Times New Roman" panose="02020603050405020304" pitchFamily="18" charset="0"/>
                <a:ea typeface="Tahoma" panose="020B0604030504040204" pitchFamily="34" charset="0"/>
                <a:cs typeface="Times New Roman" panose="02020603050405020304" pitchFamily="18" charset="0"/>
              </a:rPr>
              <a:t>на </a:t>
            </a:r>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них;</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r>
              <a:rPr lang="ru-RU" sz="2400" b="1" dirty="0" smtClean="0">
                <a:latin typeface="Times New Roman" panose="02020603050405020304" pitchFamily="18" charset="0"/>
                <a:ea typeface="Tahoma" panose="020B0604030504040204" pitchFamily="34" charset="0"/>
                <a:cs typeface="Times New Roman" panose="02020603050405020304" pitchFamily="18" charset="0"/>
              </a:rPr>
              <a:t>-объяснили правописание наречий.</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490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26</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9" y="944541"/>
            <a:ext cx="3800950" cy="977658"/>
          </a:xfrm>
          <a:prstGeom prst="rect">
            <a:avLst/>
          </a:prstGeom>
          <a:noFill/>
          <a:ln>
            <a:noFill/>
          </a:ln>
        </p:spPr>
        <p:txBody>
          <a:bodyPr spcFirstLastPara="1" lIns="93712" tIns="93712" rIns="93712" bIns="93712" anchor="ctr"/>
          <a:lstStyle/>
          <a:p>
            <a:pPr>
              <a:defRPr/>
            </a:pPr>
            <a:r>
              <a:rPr lang="ru" sz="2400" b="1" dirty="0">
                <a:solidFill>
                  <a:srgbClr val="002060"/>
                </a:solidFill>
                <a:latin typeface="Times New Roman" panose="02020603050405020304" pitchFamily="18" charset="0"/>
                <a:cs typeface="Times New Roman" panose="02020603050405020304" pitchFamily="18" charset="0"/>
                <a:sym typeface="Comfortaa"/>
              </a:rPr>
              <a:t>Баршаға қолжетімді, сапалы білім!</a:t>
            </a:r>
            <a:endParaRPr sz="2400" b="1" dirty="0">
              <a:solidFill>
                <a:srgbClr val="002060"/>
              </a:solidFill>
              <a:latin typeface="Times New Roman" panose="02020603050405020304" pitchFamily="18" charset="0"/>
              <a:cs typeface="Times New Roman" panose="02020603050405020304" pitchFamily="18" charset="0"/>
              <a:sym typeface="Comfortaa"/>
            </a:endParaRPr>
          </a:p>
        </p:txBody>
      </p:sp>
      <p:sp>
        <p:nvSpPr>
          <p:cNvPr id="10" name="Google Shape;575;p91"/>
          <p:cNvSpPr txBox="1"/>
          <p:nvPr/>
        </p:nvSpPr>
        <p:spPr>
          <a:xfrm>
            <a:off x="4570649" y="5084118"/>
            <a:ext cx="4380595" cy="1052529"/>
          </a:xfrm>
          <a:prstGeom prst="rect">
            <a:avLst/>
          </a:prstGeom>
          <a:noFill/>
          <a:ln>
            <a:noFill/>
          </a:ln>
        </p:spPr>
        <p:txBody>
          <a:bodyPr spcFirstLastPara="1" lIns="93712" tIns="93712" rIns="93712" bIns="93712" anchor="ctr"/>
          <a:lstStyle/>
          <a:p>
            <a:pPr algn="r">
              <a:defRPr/>
            </a:pPr>
            <a:r>
              <a:rPr lang="ru" sz="2100" b="1" dirty="0">
                <a:solidFill>
                  <a:srgbClr val="002060"/>
                </a:solidFill>
                <a:latin typeface="Times New Roman" panose="02020603050405020304" pitchFamily="18" charset="0"/>
                <a:cs typeface="Times New Roman" panose="02020603050405020304" pitchFamily="18" charset="0"/>
                <a:sym typeface="Comfortaa"/>
              </a:rPr>
              <a:t>Качественное образование, </a:t>
            </a:r>
          </a:p>
          <a:p>
            <a:pPr algn="r">
              <a:defRPr/>
            </a:pPr>
            <a:r>
              <a:rPr lang="ru" sz="2100" b="1" dirty="0">
                <a:solidFill>
                  <a:srgbClr val="002060"/>
                </a:solidFill>
                <a:latin typeface="Times New Roman" panose="02020603050405020304" pitchFamily="18" charset="0"/>
                <a:cs typeface="Times New Roman" panose="02020603050405020304" pitchFamily="18" charset="0"/>
                <a:sym typeface="Comfortaa"/>
              </a:rPr>
              <a:t>доступное всем!</a:t>
            </a:r>
            <a:endParaRPr sz="2100" b="1" dirty="0">
              <a:solidFill>
                <a:srgbClr val="002060"/>
              </a:solidFill>
              <a:latin typeface="Times New Roman" panose="02020603050405020304" pitchFamily="18" charset="0"/>
              <a:cs typeface="Times New Roman" panose="02020603050405020304" pitchFamily="18" charset="0"/>
              <a:sym typeface="Comfortaa"/>
            </a:endParaRPr>
          </a:p>
        </p:txBody>
      </p:sp>
      <p:grpSp>
        <p:nvGrpSpPr>
          <p:cNvPr id="12297" name="Группа 1"/>
          <p:cNvGrpSpPr>
            <a:grpSpLocks/>
          </p:cNvGrpSpPr>
          <p:nvPr/>
        </p:nvGrpSpPr>
        <p:grpSpPr bwMode="auto">
          <a:xfrm>
            <a:off x="827584" y="1470090"/>
            <a:ext cx="669286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latin typeface="Times New Roman" panose="02020603050405020304" pitchFamily="18" charset="0"/>
                <a:cs typeface="Times New Roman" panose="02020603050405020304" pitchFamily="18" charset="0"/>
              </a:endParaRPr>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Заманауи</a:t>
                </a:r>
                <a:r>
                  <a:rPr lang="ru-RU" sz="1200" b="1" dirty="0">
                    <a:solidFill>
                      <a:schemeClr val="tx1"/>
                    </a:solidFill>
                    <a:latin typeface="Times New Roman" panose="02020603050405020304" pitchFamily="18" charset="0"/>
                    <a:cs typeface="Times New Roman" panose="02020603050405020304" pitchFamily="18" charset="0"/>
                  </a:rPr>
                  <a:t> технология</a:t>
                </a: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Білімді</a:t>
                </a:r>
                <a:r>
                  <a:rPr lang="ru-RU" sz="1200" b="1" dirty="0">
                    <a:solidFill>
                      <a:schemeClr val="tx1"/>
                    </a:solidFill>
                    <a:latin typeface="Times New Roman" panose="02020603050405020304" pitchFamily="18" charset="0"/>
                    <a:cs typeface="Times New Roman" panose="02020603050405020304" pitchFamily="18" charset="0"/>
                  </a:rPr>
                  <a:t> </a:t>
                </a:r>
                <a:r>
                  <a:rPr lang="ru-RU" sz="1200" b="1" dirty="0" err="1">
                    <a:solidFill>
                      <a:schemeClr val="tx1"/>
                    </a:solidFill>
                    <a:latin typeface="Times New Roman" panose="02020603050405020304" pitchFamily="18" charset="0"/>
                    <a:cs typeface="Times New Roman" panose="02020603050405020304" pitchFamily="18" charset="0"/>
                  </a:rPr>
                  <a:t>бағалау</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Қол</a:t>
                </a:r>
                <a:endParaRPr lang="ru-RU" sz="1200" b="1" dirty="0">
                  <a:solidFill>
                    <a:schemeClr val="tx1"/>
                  </a:solidFill>
                  <a:latin typeface="Times New Roman" panose="02020603050405020304" pitchFamily="18" charset="0"/>
                  <a:cs typeface="Times New Roman" panose="02020603050405020304" pitchFamily="18" charset="0"/>
                </a:endParaRPr>
              </a:p>
              <a:p>
                <a:pPr algn="ctr">
                  <a:defRPr/>
                </a:pPr>
                <a:r>
                  <a:rPr lang="ru-RU" sz="1200" b="1" dirty="0" err="1">
                    <a:solidFill>
                      <a:schemeClr val="tx1"/>
                    </a:solidFill>
                    <a:latin typeface="Times New Roman" panose="02020603050405020304" pitchFamily="18" charset="0"/>
                    <a:cs typeface="Times New Roman" panose="02020603050405020304" pitchFamily="18" charset="0"/>
                  </a:rPr>
                  <a:t>жетімді</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2" name="Group 49"/>
            <p:cNvGrpSpPr>
              <a:grpSpLocks/>
            </p:cNvGrpSpPr>
            <p:nvPr/>
          </p:nvGrpSpPr>
          <p:grpSpPr bwMode="auto">
            <a:xfrm>
              <a:off x="4892841" y="1247817"/>
              <a:ext cx="1749860" cy="1749860"/>
              <a:chOff x="628650" y="3771900"/>
              <a:chExt cx="2267594" cy="2267594"/>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59" name="Oval 62"/>
              <p:cNvSpPr/>
              <p:nvPr/>
            </p:nvSpPr>
            <p:spPr>
              <a:xfrm>
                <a:off x="902686" y="4045390"/>
                <a:ext cx="1719777"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Цифрлы</a:t>
                </a:r>
                <a:r>
                  <a:rPr lang="ru-RU" sz="1200" b="1" dirty="0">
                    <a:solidFill>
                      <a:schemeClr val="tx1"/>
                    </a:solidFill>
                    <a:latin typeface="Times New Roman" panose="02020603050405020304" pitchFamily="18" charset="0"/>
                    <a:cs typeface="Times New Roman" panose="02020603050405020304" pitchFamily="18" charset="0"/>
                  </a:rPr>
                  <a:t> </a:t>
                </a:r>
                <a:r>
                  <a:rPr lang="ru-RU" sz="1200" b="1" dirty="0" err="1">
                    <a:solidFill>
                      <a:schemeClr val="tx1"/>
                    </a:solidFill>
                    <a:latin typeface="Times New Roman" panose="02020603050405020304" pitchFamily="18" charset="0"/>
                    <a:cs typeface="Times New Roman" panose="02020603050405020304" pitchFamily="18" charset="0"/>
                  </a:rPr>
                  <a:t>Қазақстан</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Дербес</a:t>
                </a:r>
                <a:r>
                  <a:rPr lang="ru-RU" sz="1200" b="1" dirty="0">
                    <a:solidFill>
                      <a:schemeClr val="tx1"/>
                    </a:solidFill>
                    <a:latin typeface="Times New Roman" panose="02020603050405020304" pitchFamily="18" charset="0"/>
                    <a:cs typeface="Times New Roman" panose="02020603050405020304" pitchFamily="18" charset="0"/>
                  </a:rPr>
                  <a:t> </a:t>
                </a:r>
                <a:r>
                  <a:rPr lang="ru-RU" sz="1200" b="1" dirty="0" err="1">
                    <a:solidFill>
                      <a:schemeClr val="tx1"/>
                    </a:solidFill>
                    <a:latin typeface="Times New Roman" panose="02020603050405020304" pitchFamily="18" charset="0"/>
                    <a:cs typeface="Times New Roman" panose="02020603050405020304" pitchFamily="18" charset="0"/>
                  </a:rPr>
                  <a:t>оқыту</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4" name="Group 66"/>
            <p:cNvGrpSpPr>
              <a:grpSpLocks/>
            </p:cNvGrpSpPr>
            <p:nvPr/>
          </p:nvGrpSpPr>
          <p:grpSpPr bwMode="auto">
            <a:xfrm>
              <a:off x="3636322" y="1565473"/>
              <a:ext cx="1656722" cy="1656722"/>
              <a:chOff x="628650" y="3771900"/>
              <a:chExt cx="2267594" cy="2267594"/>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55" name="Oval 68"/>
              <p:cNvSpPr/>
              <p:nvPr/>
            </p:nvSpPr>
            <p:spPr>
              <a:xfrm>
                <a:off x="901850" y="4045317"/>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Нәтижелі</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Тиімді</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200" b="1" dirty="0" err="1">
                    <a:solidFill>
                      <a:schemeClr val="tx1"/>
                    </a:solidFill>
                    <a:latin typeface="Times New Roman" panose="02020603050405020304" pitchFamily="18" charset="0"/>
                    <a:cs typeface="Times New Roman" panose="02020603050405020304" pitchFamily="18" charset="0"/>
                  </a:rPr>
                  <a:t>Үш</a:t>
                </a:r>
                <a:r>
                  <a:rPr lang="ru-RU" sz="1200" b="1" dirty="0">
                    <a:solidFill>
                      <a:schemeClr val="tx1"/>
                    </a:solidFill>
                    <a:latin typeface="Times New Roman" panose="02020603050405020304" pitchFamily="18" charset="0"/>
                    <a:cs typeface="Times New Roman" panose="02020603050405020304" pitchFamily="18" charset="0"/>
                  </a:rPr>
                  <a:t> </a:t>
                </a:r>
                <a:r>
                  <a:rPr lang="ru-RU" sz="1200" b="1" dirty="0" err="1">
                    <a:solidFill>
                      <a:schemeClr val="tx1"/>
                    </a:solidFill>
                    <a:latin typeface="Times New Roman" panose="02020603050405020304" pitchFamily="18" charset="0"/>
                    <a:cs typeface="Times New Roman" panose="02020603050405020304" pitchFamily="18" charset="0"/>
                  </a:rPr>
                  <a:t>тілді</a:t>
                </a:r>
                <a:endParaRPr lang="ru-RU" sz="1200" b="1" dirty="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p:spPr>
      </p:pic>
      <p:sp>
        <p:nvSpPr>
          <p:cNvPr id="409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814838" y="347625"/>
            <a:ext cx="5602559" cy="584775"/>
          </a:xfrm>
          <a:prstGeom prst="rect">
            <a:avLst/>
          </a:prstGeom>
        </p:spPr>
        <p:txBody>
          <a:bodyPr wrap="none">
            <a:spAutoFit/>
          </a:bodyPr>
          <a:lstStyle/>
          <a:p>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Прочитайте эпиграф к уроку</a:t>
            </a:r>
            <a:endParaRPr lang="ru-RU"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144">
            <a:extLst>
              <a:ext uri="{FF2B5EF4-FFF2-40B4-BE49-F238E27FC236}">
                <a16:creationId xmlns:a16="http://schemas.microsoft.com/office/drawing/2014/main" id="{CD91E988-7A18-4398-B6F1-77F363DEF83B}"/>
              </a:ext>
            </a:extLst>
          </p:cNvPr>
          <p:cNvSpPr/>
          <p:nvPr/>
        </p:nvSpPr>
        <p:spPr>
          <a:xfrm>
            <a:off x="389924" y="1514901"/>
            <a:ext cx="8574564" cy="2246769"/>
          </a:xfrm>
          <a:prstGeom prst="rect">
            <a:avLst/>
          </a:prstGeom>
        </p:spPr>
        <p:txBody>
          <a:bodyPr wrap="square">
            <a:spAutoFit/>
          </a:bodyPr>
          <a:lstStyle/>
          <a:p>
            <a:r>
              <a:rPr lang="ru-RU" sz="2800" dirty="0">
                <a:latin typeface="Times New Roman" panose="02020603050405020304" pitchFamily="18" charset="0"/>
                <a:ea typeface="Tahoma" panose="020B0604030504040204" pitchFamily="34" charset="0"/>
                <a:cs typeface="Times New Roman" panose="02020603050405020304" pitchFamily="18" charset="0"/>
              </a:rPr>
              <a:t>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       </a:t>
            </a:r>
            <a:r>
              <a:rPr lang="ru-RU" sz="2800" dirty="0">
                <a:latin typeface="Times New Roman" panose="02020603050405020304" pitchFamily="18" charset="0"/>
                <a:ea typeface="Tahoma" panose="020B0604030504040204" pitchFamily="34" charset="0"/>
                <a:cs typeface="Times New Roman" panose="02020603050405020304" pitchFamily="18" charset="0"/>
              </a:rPr>
              <a:t> В своем видении истории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Толстой </a:t>
            </a:r>
            <a:r>
              <a:rPr lang="ru-RU" sz="2800" dirty="0">
                <a:latin typeface="Times New Roman" panose="02020603050405020304" pitchFamily="18" charset="0"/>
                <a:ea typeface="Tahoma" panose="020B0604030504040204" pitchFamily="34" charset="0"/>
                <a:cs typeface="Times New Roman" panose="02020603050405020304" pitchFamily="18" charset="0"/>
              </a:rPr>
              <a:t> был... </a:t>
            </a:r>
            <a:endParaRPr lang="ru-RU" sz="2800" dirty="0" smtClean="0">
              <a:latin typeface="Times New Roman" panose="02020603050405020304" pitchFamily="18" charset="0"/>
              <a:ea typeface="Tahoma" panose="020B0604030504040204" pitchFamily="34" charset="0"/>
              <a:cs typeface="Times New Roman" panose="02020603050405020304" pitchFamily="18" charset="0"/>
            </a:endParaRPr>
          </a:p>
          <a:p>
            <a:r>
              <a:rPr lang="ru-RU" sz="2800" dirty="0" smtClean="0">
                <a:latin typeface="Times New Roman" panose="02020603050405020304" pitchFamily="18" charset="0"/>
                <a:ea typeface="Tahoma" panose="020B0604030504040204" pitchFamily="34" charset="0"/>
                <a:cs typeface="Times New Roman" panose="02020603050405020304" pitchFamily="18" charset="0"/>
              </a:rPr>
              <a:t>национальным </a:t>
            </a:r>
            <a:r>
              <a:rPr lang="ru-RU" sz="2800" dirty="0">
                <a:latin typeface="Times New Roman" panose="02020603050405020304" pitchFamily="18" charset="0"/>
                <a:ea typeface="Tahoma" panose="020B0604030504040204" pitchFamily="34" charset="0"/>
                <a:cs typeface="Times New Roman" panose="02020603050405020304" pitchFamily="18" charset="0"/>
              </a:rPr>
              <a:t>художником,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гигантом,</a:t>
            </a:r>
            <a:r>
              <a:rPr lang="ru-RU" sz="2800" dirty="0">
                <a:latin typeface="Times New Roman" panose="02020603050405020304" pitchFamily="18" charset="0"/>
                <a:ea typeface="Tahoma" panose="020B0604030504040204" pitchFamily="34" charset="0"/>
                <a:cs typeface="Times New Roman" panose="02020603050405020304" pitchFamily="18" charset="0"/>
              </a:rPr>
              <a:t>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выражающим </a:t>
            </a:r>
            <a:r>
              <a:rPr lang="ru-RU" sz="2800" dirty="0">
                <a:latin typeface="Times New Roman" panose="02020603050405020304" pitchFamily="18" charset="0"/>
                <a:ea typeface="Tahoma" panose="020B0604030504040204" pitchFamily="34" charset="0"/>
                <a:cs typeface="Times New Roman" panose="02020603050405020304" pitchFamily="18" charset="0"/>
              </a:rPr>
              <a:t>этические взгляды народа</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a:t>
            </a:r>
            <a:r>
              <a:rPr lang="ru-RU" sz="2800" dirty="0">
                <a:latin typeface="Times New Roman" panose="02020603050405020304" pitchFamily="18" charset="0"/>
                <a:ea typeface="Tahoma" panose="020B0604030504040204" pitchFamily="34" charset="0"/>
                <a:cs typeface="Times New Roman" panose="02020603050405020304" pitchFamily="18" charset="0"/>
              </a:rPr>
              <a:t>    сложившиеся за многие столетия.</a:t>
            </a:r>
            <a:br>
              <a:rPr lang="ru-RU" sz="2800" dirty="0">
                <a:latin typeface="Times New Roman" panose="02020603050405020304" pitchFamily="18" charset="0"/>
                <a:ea typeface="Tahoma" panose="020B0604030504040204" pitchFamily="34" charset="0"/>
                <a:cs typeface="Times New Roman" panose="02020603050405020304" pitchFamily="18" charset="0"/>
              </a:rPr>
            </a:br>
            <a:r>
              <a:rPr lang="ru-RU" sz="2800" dirty="0">
                <a:latin typeface="Times New Roman" panose="02020603050405020304" pitchFamily="18" charset="0"/>
                <a:ea typeface="Tahoma" panose="020B0604030504040204" pitchFamily="34" charset="0"/>
                <a:cs typeface="Times New Roman" panose="02020603050405020304" pitchFamily="18" charset="0"/>
              </a:rPr>
              <a:t>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                                                           </a:t>
            </a:r>
            <a:r>
              <a:rPr lang="ru-RU" sz="2800" b="1" dirty="0" smtClean="0">
                <a:latin typeface="Times New Roman" panose="02020603050405020304" pitchFamily="18" charset="0"/>
                <a:ea typeface="Tahoma" panose="020B0604030504040204" pitchFamily="34" charset="0"/>
                <a:cs typeface="Times New Roman" panose="02020603050405020304" pitchFamily="18" charset="0"/>
              </a:rPr>
              <a:t>Д</a:t>
            </a:r>
            <a:r>
              <a:rPr lang="ru-RU" sz="2800" b="1" dirty="0">
                <a:latin typeface="Times New Roman" panose="02020603050405020304" pitchFamily="18" charset="0"/>
                <a:ea typeface="Tahoma" panose="020B0604030504040204" pitchFamily="34" charset="0"/>
                <a:cs typeface="Times New Roman" panose="02020603050405020304" pitchFamily="18" charset="0"/>
              </a:rPr>
              <a:t>. С. Лихачев</a:t>
            </a:r>
          </a:p>
        </p:txBody>
      </p:sp>
    </p:spTree>
    <p:extLst>
      <p:ext uri="{BB962C8B-B14F-4D97-AF65-F5344CB8AC3E}">
        <p14:creationId xmlns:p14="http://schemas.microsoft.com/office/powerpoint/2010/main" val="92361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6837"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3374966" y="353338"/>
            <a:ext cx="1962032"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3200" b="1" dirty="0" smtClean="0">
                <a:solidFill>
                  <a:schemeClr val="bg1"/>
                </a:solidFill>
                <a:latin typeface="Times New Roman" panose="02020603050405020304" pitchFamily="18" charset="0"/>
                <a:cs typeface="Times New Roman" panose="02020603050405020304" pitchFamily="18" charset="0"/>
              </a:rPr>
              <a:t>Задание 1</a:t>
            </a:r>
            <a:endParaRPr lang="ru-RU" altLang="ru-RU" sz="3200" dirty="0">
              <a:solidFill>
                <a:schemeClr val="bg1"/>
              </a:solidFill>
              <a:latin typeface="Times New Roman" panose="02020603050405020304" pitchFamily="18" charset="0"/>
              <a:cs typeface="Times New Roman" panose="02020603050405020304" pitchFamily="18" charset="0"/>
            </a:endParaRPr>
          </a:p>
        </p:txBody>
      </p:sp>
      <p:sp>
        <p:nvSpPr>
          <p:cNvPr id="12" name="Rectangle 144">
            <a:extLst>
              <a:ext uri="{FF2B5EF4-FFF2-40B4-BE49-F238E27FC236}">
                <a16:creationId xmlns:a16="http://schemas.microsoft.com/office/drawing/2014/main" id="{CD91E988-7A18-4398-B6F1-77F363DEF83B}"/>
              </a:ext>
            </a:extLst>
          </p:cNvPr>
          <p:cNvSpPr/>
          <p:nvPr/>
        </p:nvSpPr>
        <p:spPr>
          <a:xfrm>
            <a:off x="817950" y="1167813"/>
            <a:ext cx="7596336" cy="1077218"/>
          </a:xfrm>
          <a:prstGeom prst="rect">
            <a:avLst/>
          </a:prstGeom>
        </p:spPr>
        <p:txBody>
          <a:bodyPr wrap="square">
            <a:spAutoFit/>
          </a:bodyPr>
          <a:lstStyle/>
          <a:p>
            <a:pPr algn="ctr"/>
            <a:r>
              <a:rPr lang="ru-RU" sz="3200" dirty="0" smtClean="0">
                <a:latin typeface="Times New Roman" panose="02020603050405020304" pitchFamily="18" charset="0"/>
                <a:ea typeface="Tahoma" panose="020B0604030504040204" pitchFamily="34" charset="0"/>
                <a:cs typeface="Times New Roman" panose="02020603050405020304" pitchFamily="18" charset="0"/>
              </a:rPr>
              <a:t>Определите смысл слов </a:t>
            </a:r>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«война» </a:t>
            </a:r>
            <a:r>
              <a:rPr lang="ru-RU" sz="3200" dirty="0" smtClean="0">
                <a:latin typeface="Times New Roman" panose="02020603050405020304" pitchFamily="18" charset="0"/>
                <a:ea typeface="Tahoma" panose="020B0604030504040204" pitchFamily="34" charset="0"/>
                <a:cs typeface="Times New Roman" panose="02020603050405020304" pitchFamily="18" charset="0"/>
              </a:rPr>
              <a:t>и </a:t>
            </a:r>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«мир» </a:t>
            </a:r>
          </a:p>
          <a:p>
            <a:pPr algn="ctr"/>
            <a:r>
              <a:rPr lang="ru-RU" sz="3200" dirty="0" smtClean="0">
                <a:latin typeface="Times New Roman" panose="02020603050405020304" pitchFamily="18" charset="0"/>
                <a:ea typeface="Tahoma" panose="020B0604030504040204" pitchFamily="34" charset="0"/>
                <a:cs typeface="Times New Roman" panose="02020603050405020304" pitchFamily="18" charset="0"/>
              </a:rPr>
              <a:t>в заглавии романа</a:t>
            </a:r>
            <a:endParaRPr lang="ru-RU" sz="3200" dirty="0" smtClean="0">
              <a:latin typeface="Times New Roman" panose="02020603050405020304" pitchFamily="18" charset="0"/>
              <a:cs typeface="Times New Roman" panose="02020603050405020304" pitchFamily="18" charset="0"/>
            </a:endParaRPr>
          </a:p>
        </p:txBody>
      </p:sp>
      <p:pic>
        <p:nvPicPr>
          <p:cNvPr id="13" name="Picture 2" descr="C:\Users\Шынар\Desktop\ТК ХАБАР\УРОК для ХАБАР №36\Без названия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87" y="2613081"/>
            <a:ext cx="4878388" cy="2741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97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Прямоугольник 8"/>
          <p:cNvSpPr/>
          <p:nvPr/>
        </p:nvSpPr>
        <p:spPr>
          <a:xfrm>
            <a:off x="2987824" y="144744"/>
            <a:ext cx="3034229" cy="584775"/>
          </a:xfrm>
          <a:prstGeom prst="rect">
            <a:avLst/>
          </a:prstGeom>
        </p:spPr>
        <p:txBody>
          <a:bodyPr wrap="none">
            <a:spAutoFit/>
          </a:bodyPr>
          <a:lstStyle/>
          <a:p>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Проверьте себя</a:t>
            </a:r>
            <a:endParaRPr lang="ru-RU" sz="3200" dirty="0">
              <a:latin typeface="Times New Roman" panose="02020603050405020304" pitchFamily="18" charset="0"/>
              <a:cs typeface="Times New Roman" panose="02020603050405020304" pitchFamily="18" charset="0"/>
            </a:endParaRPr>
          </a:p>
        </p:txBody>
      </p:sp>
      <p:sp>
        <p:nvSpPr>
          <p:cNvPr id="14" name="Rectangle 144">
            <a:extLst>
              <a:ext uri="{FF2B5EF4-FFF2-40B4-BE49-F238E27FC236}">
                <a16:creationId xmlns:a16="http://schemas.microsoft.com/office/drawing/2014/main" id="{CD91E988-7A18-4398-B6F1-77F363DEF83B}"/>
              </a:ext>
            </a:extLst>
          </p:cNvPr>
          <p:cNvSpPr/>
          <p:nvPr/>
        </p:nvSpPr>
        <p:spPr>
          <a:xfrm>
            <a:off x="669435" y="1114749"/>
            <a:ext cx="7307144" cy="1384995"/>
          </a:xfrm>
          <a:prstGeom prst="rect">
            <a:avLst/>
          </a:prstGeom>
        </p:spPr>
        <p:txBody>
          <a:bodyPr wrap="square">
            <a:spAutoFit/>
          </a:bodyPr>
          <a:lstStyle/>
          <a:p>
            <a:r>
              <a:rPr lang="ru-RU" sz="2800" b="1" dirty="0" smtClean="0">
                <a:latin typeface="Times New Roman" panose="02020603050405020304" pitchFamily="18" charset="0"/>
                <a:ea typeface="Tahoma" panose="020B0604030504040204" pitchFamily="34" charset="0"/>
                <a:cs typeface="Times New Roman" panose="02020603050405020304" pitchFamily="18" charset="0"/>
              </a:rPr>
              <a:t>«</a:t>
            </a:r>
            <a:r>
              <a:rPr lang="ru-RU" sz="2800" b="1" dirty="0">
                <a:latin typeface="Times New Roman" panose="02020603050405020304" pitchFamily="18" charset="0"/>
                <a:ea typeface="Tahoma" panose="020B0604030504040204" pitchFamily="34" charset="0"/>
                <a:cs typeface="Times New Roman" panose="02020603050405020304" pitchFamily="18" charset="0"/>
              </a:rPr>
              <a:t>М</a:t>
            </a:r>
            <a:r>
              <a:rPr lang="ru-RU" sz="2800" b="1" dirty="0" smtClean="0">
                <a:latin typeface="Times New Roman" panose="02020603050405020304" pitchFamily="18" charset="0"/>
                <a:ea typeface="Tahoma" panose="020B0604030504040204" pitchFamily="34" charset="0"/>
                <a:cs typeface="Times New Roman" panose="02020603050405020304" pitchFamily="18" charset="0"/>
              </a:rPr>
              <a:t>ир» - </a:t>
            </a:r>
            <a:r>
              <a:rPr lang="ru-RU" sz="2800" dirty="0" smtClean="0">
                <a:latin typeface="Times New Roman" panose="02020603050405020304" pitchFamily="18" charset="0"/>
                <a:ea typeface="Tahoma" panose="020B0604030504040204" pitchFamily="34" charset="0"/>
                <a:cs typeface="Times New Roman" panose="02020603050405020304" pitchFamily="18" charset="0"/>
              </a:rPr>
              <a:t>это не только мирная жизнь без войны, это то единение, к которому должны стремиться люди.</a:t>
            </a:r>
          </a:p>
        </p:txBody>
      </p:sp>
      <p:sp>
        <p:nvSpPr>
          <p:cNvPr id="15" name="Rectangle 144">
            <a:extLst>
              <a:ext uri="{FF2B5EF4-FFF2-40B4-BE49-F238E27FC236}">
                <a16:creationId xmlns:a16="http://schemas.microsoft.com/office/drawing/2014/main" id="{CD91E988-7A18-4398-B6F1-77F363DEF83B}"/>
              </a:ext>
            </a:extLst>
          </p:cNvPr>
          <p:cNvSpPr/>
          <p:nvPr/>
        </p:nvSpPr>
        <p:spPr>
          <a:xfrm>
            <a:off x="2715815" y="3029875"/>
            <a:ext cx="6058950" cy="2246769"/>
          </a:xfrm>
          <a:prstGeom prst="rect">
            <a:avLst/>
          </a:prstGeom>
        </p:spPr>
        <p:txBody>
          <a:bodyPr wrap="square">
            <a:spAutoFit/>
          </a:bodyPr>
          <a:lstStyle/>
          <a:p>
            <a:r>
              <a:rPr lang="ru-RU" sz="2800" b="1" dirty="0">
                <a:latin typeface="Times New Roman" panose="02020603050405020304" pitchFamily="18" charset="0"/>
                <a:ea typeface="Tahoma" panose="020B0604030504040204" pitchFamily="34" charset="0"/>
                <a:cs typeface="Times New Roman" panose="02020603050405020304" pitchFamily="18" charset="0"/>
              </a:rPr>
              <a:t>«Война» - </a:t>
            </a:r>
            <a:r>
              <a:rPr lang="ru-RU" sz="2800" dirty="0">
                <a:latin typeface="Times New Roman" panose="02020603050405020304" pitchFamily="18" charset="0"/>
                <a:ea typeface="Tahoma" panose="020B0604030504040204" pitchFamily="34" charset="0"/>
                <a:cs typeface="Times New Roman" panose="02020603050405020304" pitchFamily="18" charset="0"/>
              </a:rPr>
              <a:t>это не только кровопролитные битвы, несущие смерть, но и разъединение людей, их вражда, непонимание, конфликты, столкновения.</a:t>
            </a:r>
          </a:p>
        </p:txBody>
      </p:sp>
      <p:pic>
        <p:nvPicPr>
          <p:cNvPr id="16" name="Picture 2" descr="C:\Users\Шынар\Desktop\ТК ХАБАР\УРОК для ХАБАР №36\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35" y="2945840"/>
            <a:ext cx="180022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45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latin typeface="Times New Roman" panose="02020603050405020304" pitchFamily="18" charset="0"/>
                <a:cs typeface="Times New Roman" panose="02020603050405020304" pitchFamily="18" charset="0"/>
              </a:rPr>
              <a:pPr>
                <a:buSzPts val="1100"/>
              </a:pPr>
              <a:t>6</a:t>
            </a:fld>
            <a:endParaRPr lang="ru-RU" altLang="ru-RU" sz="1200" b="1">
              <a:solidFill>
                <a:srgbClr val="002060"/>
              </a:solidFill>
              <a:latin typeface="Times New Roman" panose="02020603050405020304" pitchFamily="18" charset="0"/>
              <a:cs typeface="Times New Roman" panose="02020603050405020304" pitchFamily="18" charset="0"/>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21F9BEC3-D0CE-4CF4-9202-78D2F0DD83DB}"/>
              </a:ext>
            </a:extLst>
          </p:cNvPr>
          <p:cNvSpPr txBox="1"/>
          <p:nvPr/>
        </p:nvSpPr>
        <p:spPr>
          <a:xfrm>
            <a:off x="473729" y="2888467"/>
            <a:ext cx="1313539" cy="307777"/>
          </a:xfrm>
          <a:prstGeom prst="rect">
            <a:avLst/>
          </a:prstGeom>
          <a:noFill/>
        </p:spPr>
        <p:txBody>
          <a:bodyPr wrap="square" rtlCol="0">
            <a:spAutoFit/>
          </a:bodyPr>
          <a:lstStyle/>
          <a:p>
            <a:pPr algn="ctr"/>
            <a:r>
              <a:rPr lang="kk-KZ"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Замысел</a:t>
            </a:r>
            <a:endParaRPr lang="en-ID" sz="14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04C2962-AB9C-4F00-9A3B-F77D76D2EE28}"/>
              </a:ext>
            </a:extLst>
          </p:cNvPr>
          <p:cNvSpPr txBox="1"/>
          <p:nvPr/>
        </p:nvSpPr>
        <p:spPr>
          <a:xfrm>
            <a:off x="2509045" y="2888466"/>
            <a:ext cx="945238" cy="307777"/>
          </a:xfrm>
          <a:prstGeom prst="rect">
            <a:avLst/>
          </a:prstGeom>
          <a:noFill/>
        </p:spPr>
        <p:txBody>
          <a:bodyPr wrap="square" rtlCol="0">
            <a:spAutoFit/>
          </a:bodyPr>
          <a:lstStyle/>
          <a:p>
            <a:pPr algn="ctr"/>
            <a:r>
              <a:rPr lang="kk-KZ" sz="1400" b="1" dirty="0" smtClean="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Жанр</a:t>
            </a:r>
            <a:endParaRPr lang="en-ID" sz="1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04D9212-A972-4DE7-B2C0-44CF399397CF}"/>
              </a:ext>
            </a:extLst>
          </p:cNvPr>
          <p:cNvSpPr txBox="1"/>
          <p:nvPr/>
        </p:nvSpPr>
        <p:spPr>
          <a:xfrm>
            <a:off x="4395401" y="2888467"/>
            <a:ext cx="994434" cy="307777"/>
          </a:xfrm>
          <a:prstGeom prst="rect">
            <a:avLst/>
          </a:prstGeom>
          <a:noFill/>
        </p:spPr>
        <p:txBody>
          <a:bodyPr wrap="square" rtlCol="0">
            <a:spAutoFit/>
          </a:bodyPr>
          <a:lstStyle/>
          <a:p>
            <a:pPr algn="ctr"/>
            <a:r>
              <a:rPr lang="kk-KZ"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Сюжет</a:t>
            </a:r>
            <a:endParaRPr lang="en-ID" sz="14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1C9C0E3-62C4-4DD5-A779-7466D23867D1}"/>
              </a:ext>
            </a:extLst>
          </p:cNvPr>
          <p:cNvSpPr txBox="1"/>
          <p:nvPr/>
        </p:nvSpPr>
        <p:spPr>
          <a:xfrm>
            <a:off x="7325066" y="1036226"/>
            <a:ext cx="1945560" cy="307777"/>
          </a:xfrm>
          <a:prstGeom prst="rect">
            <a:avLst/>
          </a:prstGeom>
          <a:noFill/>
        </p:spPr>
        <p:txBody>
          <a:bodyPr wrap="square" rtlCol="0">
            <a:spAutoFit/>
          </a:bodyPr>
          <a:lstStyle/>
          <a:p>
            <a:pPr algn="ctr"/>
            <a:r>
              <a:rPr lang="kk-KZ" sz="14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Главная тема</a:t>
            </a:r>
            <a:endParaRPr lang="en-ID" sz="14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itle 2">
            <a:extLst>
              <a:ext uri="{FF2B5EF4-FFF2-40B4-BE49-F238E27FC236}">
                <a16:creationId xmlns:a16="http://schemas.microsoft.com/office/drawing/2014/main" id="{3356D69B-872D-46B0-8AF6-46443506F0C3}"/>
              </a:ext>
            </a:extLst>
          </p:cNvPr>
          <p:cNvSpPr txBox="1">
            <a:spLocks/>
          </p:cNvSpPr>
          <p:nvPr/>
        </p:nvSpPr>
        <p:spPr>
          <a:xfrm>
            <a:off x="397062" y="491750"/>
            <a:ext cx="7793985" cy="27539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ru-RU"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Идейно-художественные особенности романа</a:t>
            </a:r>
            <a:endParaRPr lang="ru-RU"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45" y="1656158"/>
            <a:ext cx="1313539" cy="130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361" y="1503565"/>
            <a:ext cx="1270606" cy="132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descr="C:\Users\Шынар\Desktop\ТК ХАБАР\УРОК для ХАБАР №35\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008" y="1680988"/>
            <a:ext cx="1196297" cy="1169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Шынар\Desktop\ТК ХАБАР\УРОК для ХАБАР №35\Без названия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9984" y="1586636"/>
            <a:ext cx="867578" cy="1264052"/>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397062" y="3334734"/>
            <a:ext cx="1474706" cy="312399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На фоне реальных исторических событий показать человеческую сущность, раскрыть характеры и отобразить саму жизнь</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032934" y="3431308"/>
            <a:ext cx="1897461" cy="30274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Роман-эпопея.</a:t>
            </a:r>
            <a:endParaRPr lang="en-ID"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Совмещены элементы семейно-бытового, социально-психологического</a:t>
            </a: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ru-RU"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философского</a:t>
            </a: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исторического, батального романов, а также документальные хроники, мемуары и т.д. </a:t>
            </a:r>
            <a:endParaRPr lang="en-ID"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Прямоугольник 21"/>
          <p:cNvSpPr/>
          <p:nvPr/>
        </p:nvSpPr>
        <p:spPr>
          <a:xfrm>
            <a:off x="4062224" y="3334734"/>
            <a:ext cx="1660789" cy="312399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Композиция романа «Война и мир» Толстого многосложна, роман огромен по своему объему сведений, поражает количеством героев (более пятисот). Толстой показал все в действии, в жизни.</a:t>
            </a:r>
            <a:endParaRPr lang="en-ID"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Прямоугольник 22"/>
          <p:cNvSpPr/>
          <p:nvPr/>
        </p:nvSpPr>
        <p:spPr>
          <a:xfrm>
            <a:off x="5811914" y="3431308"/>
            <a:ext cx="2379134" cy="30274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Войны с Наполеоном - 1805 и 1812 годов. Именно вокруг этих событий выстраиваются все эпизоды, герои, проблемы. Трактовка войны выводится Толстым из его понимания исторического процесса, из его философии истории, которая раскрывается в авторских комментариях и отступлениях. </a:t>
            </a:r>
            <a:endParaRPr lang="en-ID"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04C2962-AB9C-4F00-9A3B-F77D76D2EE28}"/>
              </a:ext>
            </a:extLst>
          </p:cNvPr>
          <p:cNvSpPr txBox="1"/>
          <p:nvPr/>
        </p:nvSpPr>
        <p:spPr>
          <a:xfrm>
            <a:off x="5873381" y="2896354"/>
            <a:ext cx="1717834" cy="307777"/>
          </a:xfrm>
          <a:prstGeom prst="rect">
            <a:avLst/>
          </a:prstGeom>
          <a:noFill/>
        </p:spPr>
        <p:txBody>
          <a:bodyPr wrap="square" rtlCol="0">
            <a:spAutoFit/>
          </a:bodyPr>
          <a:lstStyle/>
          <a:p>
            <a:pPr algn="ctr"/>
            <a:r>
              <a:rPr lang="kk-KZ" sz="1400" b="1" dirty="0" smtClean="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Композиция</a:t>
            </a:r>
            <a:endParaRPr lang="en-ID" sz="1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5" name="Прямоугольник 24"/>
          <p:cNvSpPr/>
          <p:nvPr/>
        </p:nvSpPr>
        <p:spPr>
          <a:xfrm>
            <a:off x="7325066" y="1344003"/>
            <a:ext cx="1818934" cy="199073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Историческая судьба русского народа в Отечественной войне 1812 года. Также автором подняты темы любви, семьи, жизни и смерти, долга, войны.</a:t>
            </a:r>
            <a:endParaRPr lang="en-ID"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166171" y="347637"/>
            <a:ext cx="6899905" cy="584775"/>
          </a:xfrm>
          <a:prstGeom prst="rect">
            <a:avLst/>
          </a:prstGeom>
        </p:spPr>
        <p:txBody>
          <a:bodyPr wrap="square">
            <a:spAutoFit/>
          </a:bodyPr>
          <a:lstStyle/>
          <a:p>
            <a:pPr algn="ctr"/>
            <a:r>
              <a:rPr lang="ru-RU" sz="32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Структура романа</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Rounded Corners 109">
            <a:extLst>
              <a:ext uri="{FF2B5EF4-FFF2-40B4-BE49-F238E27FC236}">
                <a16:creationId xmlns:a16="http://schemas.microsoft.com/office/drawing/2014/main" id="{CC97A56F-58E2-41C2-9FDF-EEFA291242CB}"/>
              </a:ext>
            </a:extLst>
          </p:cNvPr>
          <p:cNvSpPr/>
          <p:nvPr/>
        </p:nvSpPr>
        <p:spPr>
          <a:xfrm>
            <a:off x="152588" y="1837648"/>
            <a:ext cx="1967245" cy="2920366"/>
          </a:xfrm>
          <a:prstGeom prst="roundRect">
            <a:avLst>
              <a:gd name="adj" fmla="val 102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Times New Roman" panose="02020603050405020304" pitchFamily="18" charset="0"/>
              <a:cs typeface="Times New Roman" panose="02020603050405020304" pitchFamily="18" charset="0"/>
            </a:endParaRPr>
          </a:p>
        </p:txBody>
      </p:sp>
      <p:sp>
        <p:nvSpPr>
          <p:cNvPr id="11" name="Rectangle: Rounded Corners 132">
            <a:extLst>
              <a:ext uri="{FF2B5EF4-FFF2-40B4-BE49-F238E27FC236}">
                <a16:creationId xmlns:a16="http://schemas.microsoft.com/office/drawing/2014/main" id="{8983B7E8-8CF5-4CC7-96B2-38EACF35BC44}"/>
              </a:ext>
            </a:extLst>
          </p:cNvPr>
          <p:cNvSpPr/>
          <p:nvPr/>
        </p:nvSpPr>
        <p:spPr>
          <a:xfrm>
            <a:off x="2364028" y="1826819"/>
            <a:ext cx="2022481" cy="2931195"/>
          </a:xfrm>
          <a:prstGeom prst="roundRect">
            <a:avLst>
              <a:gd name="adj" fmla="val 1026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Times New Roman" panose="02020603050405020304" pitchFamily="18" charset="0"/>
              <a:cs typeface="Times New Roman" panose="02020603050405020304" pitchFamily="18" charset="0"/>
            </a:endParaRPr>
          </a:p>
        </p:txBody>
      </p:sp>
      <p:sp>
        <p:nvSpPr>
          <p:cNvPr id="12" name="Rectangle: Rounded Corners 144">
            <a:extLst>
              <a:ext uri="{FF2B5EF4-FFF2-40B4-BE49-F238E27FC236}">
                <a16:creationId xmlns:a16="http://schemas.microsoft.com/office/drawing/2014/main" id="{505C12C1-B787-4EB4-90F1-AF5C43FD1098}"/>
              </a:ext>
            </a:extLst>
          </p:cNvPr>
          <p:cNvSpPr/>
          <p:nvPr/>
        </p:nvSpPr>
        <p:spPr>
          <a:xfrm>
            <a:off x="6717513" y="1830188"/>
            <a:ext cx="2043168" cy="2927826"/>
          </a:xfrm>
          <a:prstGeom prst="roundRect">
            <a:avLst>
              <a:gd name="adj" fmla="val 1026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0CDCAD5-B73C-4F88-A978-9D2BF9BA8041}"/>
              </a:ext>
            </a:extLst>
          </p:cNvPr>
          <p:cNvSpPr txBox="1"/>
          <p:nvPr/>
        </p:nvSpPr>
        <p:spPr>
          <a:xfrm>
            <a:off x="592654" y="1468315"/>
            <a:ext cx="1087112" cy="369332"/>
          </a:xfrm>
          <a:prstGeom prst="rect">
            <a:avLst/>
          </a:prstGeom>
          <a:noFill/>
        </p:spPr>
        <p:txBody>
          <a:bodyPr wrap="square" rtlCol="0">
            <a:spAutoFit/>
          </a:bodyPr>
          <a:lstStyle/>
          <a:p>
            <a:pPr algn="ctr"/>
            <a:r>
              <a:rPr lang="en-US" b="1" dirty="0" smtClean="0">
                <a:latin typeface="Times New Roman" panose="02020603050405020304" pitchFamily="18" charset="0"/>
                <a:ea typeface="Tahoma" panose="020B0604030504040204" pitchFamily="34" charset="0"/>
                <a:cs typeface="Times New Roman" panose="02020603050405020304" pitchFamily="18" charset="0"/>
              </a:rPr>
              <a:t>I</a:t>
            </a:r>
            <a:r>
              <a:rPr lang="ru-RU" b="1" dirty="0" smtClean="0">
                <a:latin typeface="Times New Roman" panose="02020603050405020304" pitchFamily="18" charset="0"/>
                <a:ea typeface="Tahoma" panose="020B0604030504040204" pitchFamily="34" charset="0"/>
                <a:cs typeface="Times New Roman" panose="02020603050405020304" pitchFamily="18" charset="0"/>
              </a:rPr>
              <a:t> том</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Rectangle 160">
            <a:extLst>
              <a:ext uri="{FF2B5EF4-FFF2-40B4-BE49-F238E27FC236}">
                <a16:creationId xmlns:a16="http://schemas.microsoft.com/office/drawing/2014/main" id="{647A93FD-4B2C-442D-A060-3E782B5D0C62}"/>
              </a:ext>
            </a:extLst>
          </p:cNvPr>
          <p:cNvSpPr/>
          <p:nvPr/>
        </p:nvSpPr>
        <p:spPr>
          <a:xfrm>
            <a:off x="152588" y="1872269"/>
            <a:ext cx="1967245" cy="1754326"/>
          </a:xfrm>
          <a:prstGeom prst="rect">
            <a:avLst/>
          </a:prstGeom>
          <a:effectLst>
            <a:outerShdw blurRad="50800" dist="38100" dir="5400000" algn="t" rotWithShape="0">
              <a:prstClr val="black">
                <a:alpha val="40000"/>
              </a:prstClr>
            </a:outerShdw>
          </a:effectLst>
        </p:spPr>
        <p:txBody>
          <a:bodyPr wrap="square">
            <a:spAutoFit/>
          </a:bodyPr>
          <a:lstStyle/>
          <a:p>
            <a:pPr algn="ctr"/>
            <a:r>
              <a:rPr lang="ru-RU" dirty="0">
                <a:latin typeface="Times New Roman" panose="02020603050405020304" pitchFamily="18" charset="0"/>
                <a:ea typeface="Tahoma" panose="020B0604030504040204" pitchFamily="34" charset="0"/>
                <a:cs typeface="Times New Roman" panose="02020603050405020304" pitchFamily="18" charset="0"/>
              </a:rPr>
              <a:t>(1805 год) – описание войны и главных героев, наполненных честолюбивыми мечтами.</a:t>
            </a:r>
            <a:endParaRPr lang="ru-RU" dirty="0">
              <a:solidFill>
                <a:schemeClr val="bg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68">
            <a:extLst>
              <a:ext uri="{FF2B5EF4-FFF2-40B4-BE49-F238E27FC236}">
                <a16:creationId xmlns:a16="http://schemas.microsoft.com/office/drawing/2014/main" id="{0117F494-42B7-4496-9027-89F565562C1D}"/>
              </a:ext>
            </a:extLst>
          </p:cNvPr>
          <p:cNvSpPr/>
          <p:nvPr/>
        </p:nvSpPr>
        <p:spPr>
          <a:xfrm>
            <a:off x="2403575" y="1895692"/>
            <a:ext cx="1943386" cy="2585323"/>
          </a:xfrm>
          <a:prstGeom prst="rect">
            <a:avLst/>
          </a:prstGeom>
          <a:effectLst>
            <a:outerShdw blurRad="50800" dist="38100" dir="5400000" algn="t" rotWithShape="0">
              <a:prstClr val="black">
                <a:alpha val="40000"/>
              </a:prstClr>
            </a:outerShdw>
          </a:effectLst>
        </p:spPr>
        <p:txBody>
          <a:bodyPr wrap="square">
            <a:spAutoFit/>
          </a:bodyPr>
          <a:lstStyle/>
          <a:p>
            <a:pPr algn="ctr"/>
            <a:r>
              <a:rPr lang="ru-RU" dirty="0">
                <a:latin typeface="Times New Roman" panose="02020603050405020304" pitchFamily="18" charset="0"/>
                <a:ea typeface="Tahoma" panose="020B0604030504040204" pitchFamily="34" charset="0"/>
                <a:cs typeface="Times New Roman" panose="02020603050405020304" pitchFamily="18" charset="0"/>
              </a:rPr>
              <a:t>(1806-1811 </a:t>
            </a:r>
            <a:r>
              <a:rPr lang="ru-RU" dirty="0" smtClean="0">
                <a:latin typeface="Times New Roman" panose="02020603050405020304" pitchFamily="18" charset="0"/>
                <a:ea typeface="Tahoma" panose="020B0604030504040204" pitchFamily="34" charset="0"/>
                <a:cs typeface="Times New Roman" panose="02020603050405020304" pitchFamily="18" charset="0"/>
              </a:rPr>
              <a:t>годы) </a:t>
            </a:r>
            <a:r>
              <a:rPr lang="ru-RU" dirty="0">
                <a:latin typeface="Times New Roman" panose="02020603050405020304" pitchFamily="18" charset="0"/>
                <a:ea typeface="Tahoma" panose="020B0604030504040204" pitchFamily="34" charset="0"/>
                <a:cs typeface="Times New Roman" panose="02020603050405020304" pitchFamily="18" charset="0"/>
              </a:rPr>
              <a:t>– отображение проблем и сложных жизненных ситуаций, в которых оказался каждый из героев романа.</a:t>
            </a:r>
            <a:endParaRPr lang="ru-RU" dirty="0">
              <a:solidFill>
                <a:schemeClr val="bg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Freeform 61">
            <a:extLst>
              <a:ext uri="{FF2B5EF4-FFF2-40B4-BE49-F238E27FC236}">
                <a16:creationId xmlns:a16="http://schemas.microsoft.com/office/drawing/2014/main" id="{86585682-0789-408B-A5D6-E7790CEC55D0}"/>
              </a:ext>
            </a:extLst>
          </p:cNvPr>
          <p:cNvSpPr>
            <a:spLocks noEditPoints="1"/>
          </p:cNvSpPr>
          <p:nvPr/>
        </p:nvSpPr>
        <p:spPr bwMode="auto">
          <a:xfrm>
            <a:off x="6181308" y="3618387"/>
            <a:ext cx="193914" cy="160410"/>
          </a:xfrm>
          <a:custGeom>
            <a:avLst/>
            <a:gdLst>
              <a:gd name="T0" fmla="*/ 36 w 83"/>
              <a:gd name="T1" fmla="*/ 6 h 74"/>
              <a:gd name="T2" fmla="*/ 15 w 83"/>
              <a:gd name="T3" fmla="*/ 38 h 74"/>
              <a:gd name="T4" fmla="*/ 17 w 83"/>
              <a:gd name="T5" fmla="*/ 44 h 74"/>
              <a:gd name="T6" fmla="*/ 18 w 83"/>
              <a:gd name="T7" fmla="*/ 44 h 74"/>
              <a:gd name="T8" fmla="*/ 21 w 83"/>
              <a:gd name="T9" fmla="*/ 43 h 74"/>
              <a:gd name="T10" fmla="*/ 31 w 83"/>
              <a:gd name="T11" fmla="*/ 48 h 74"/>
              <a:gd name="T12" fmla="*/ 35 w 83"/>
              <a:gd name="T13" fmla="*/ 59 h 74"/>
              <a:gd name="T14" fmla="*/ 31 w 83"/>
              <a:gd name="T15" fmla="*/ 69 h 74"/>
              <a:gd name="T16" fmla="*/ 20 w 83"/>
              <a:gd name="T17" fmla="*/ 74 h 74"/>
              <a:gd name="T18" fmla="*/ 6 w 83"/>
              <a:gd name="T19" fmla="*/ 67 h 74"/>
              <a:gd name="T20" fmla="*/ 0 w 83"/>
              <a:gd name="T21" fmla="*/ 49 h 74"/>
              <a:gd name="T22" fmla="*/ 5 w 83"/>
              <a:gd name="T23" fmla="*/ 26 h 74"/>
              <a:gd name="T24" fmla="*/ 19 w 83"/>
              <a:gd name="T25" fmla="*/ 8 h 74"/>
              <a:gd name="T26" fmla="*/ 32 w 83"/>
              <a:gd name="T27" fmla="*/ 0 h 74"/>
              <a:gd name="T28" fmla="*/ 35 w 83"/>
              <a:gd name="T29" fmla="*/ 2 h 74"/>
              <a:gd name="T30" fmla="*/ 36 w 83"/>
              <a:gd name="T31" fmla="*/ 5 h 74"/>
              <a:gd name="T32" fmla="*/ 36 w 83"/>
              <a:gd name="T33" fmla="*/ 6 h 74"/>
              <a:gd name="T34" fmla="*/ 82 w 83"/>
              <a:gd name="T35" fmla="*/ 6 h 74"/>
              <a:gd name="T36" fmla="*/ 61 w 83"/>
              <a:gd name="T37" fmla="*/ 39 h 74"/>
              <a:gd name="T38" fmla="*/ 63 w 83"/>
              <a:gd name="T39" fmla="*/ 44 h 74"/>
              <a:gd name="T40" fmla="*/ 65 w 83"/>
              <a:gd name="T41" fmla="*/ 44 h 74"/>
              <a:gd name="T42" fmla="*/ 67 w 83"/>
              <a:gd name="T43" fmla="*/ 43 h 74"/>
              <a:gd name="T44" fmla="*/ 77 w 83"/>
              <a:gd name="T45" fmla="*/ 48 h 74"/>
              <a:gd name="T46" fmla="*/ 82 w 83"/>
              <a:gd name="T47" fmla="*/ 59 h 74"/>
              <a:gd name="T48" fmla="*/ 77 w 83"/>
              <a:gd name="T49" fmla="*/ 69 h 74"/>
              <a:gd name="T50" fmla="*/ 67 w 83"/>
              <a:gd name="T51" fmla="*/ 74 h 74"/>
              <a:gd name="T52" fmla="*/ 52 w 83"/>
              <a:gd name="T53" fmla="*/ 67 h 74"/>
              <a:gd name="T54" fmla="*/ 47 w 83"/>
              <a:gd name="T55" fmla="*/ 49 h 74"/>
              <a:gd name="T56" fmla="*/ 52 w 83"/>
              <a:gd name="T57" fmla="*/ 26 h 74"/>
              <a:gd name="T58" fmla="*/ 66 w 83"/>
              <a:gd name="T59" fmla="*/ 8 h 74"/>
              <a:gd name="T60" fmla="*/ 79 w 83"/>
              <a:gd name="T61" fmla="*/ 0 h 74"/>
              <a:gd name="T62" fmla="*/ 82 w 83"/>
              <a:gd name="T63" fmla="*/ 2 h 74"/>
              <a:gd name="T64" fmla="*/ 83 w 83"/>
              <a:gd name="T65" fmla="*/ 5 h 74"/>
              <a:gd name="T66" fmla="*/ 82 w 83"/>
              <a:gd name="T67"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74">
                <a:moveTo>
                  <a:pt x="36" y="6"/>
                </a:moveTo>
                <a:cubicBezTo>
                  <a:pt x="22" y="15"/>
                  <a:pt x="15" y="25"/>
                  <a:pt x="15" y="38"/>
                </a:cubicBezTo>
                <a:cubicBezTo>
                  <a:pt x="15" y="42"/>
                  <a:pt x="15" y="44"/>
                  <a:pt x="17" y="44"/>
                </a:cubicBezTo>
                <a:cubicBezTo>
                  <a:pt x="18" y="44"/>
                  <a:pt x="18" y="44"/>
                  <a:pt x="18" y="44"/>
                </a:cubicBezTo>
                <a:cubicBezTo>
                  <a:pt x="19" y="44"/>
                  <a:pt x="20" y="43"/>
                  <a:pt x="21" y="43"/>
                </a:cubicBezTo>
                <a:cubicBezTo>
                  <a:pt x="25" y="43"/>
                  <a:pt x="28" y="45"/>
                  <a:pt x="31" y="48"/>
                </a:cubicBezTo>
                <a:cubicBezTo>
                  <a:pt x="34" y="51"/>
                  <a:pt x="35" y="54"/>
                  <a:pt x="35" y="59"/>
                </a:cubicBezTo>
                <a:cubicBezTo>
                  <a:pt x="35" y="63"/>
                  <a:pt x="33" y="66"/>
                  <a:pt x="31" y="69"/>
                </a:cubicBezTo>
                <a:cubicBezTo>
                  <a:pt x="28" y="72"/>
                  <a:pt x="24" y="74"/>
                  <a:pt x="20" y="74"/>
                </a:cubicBezTo>
                <a:cubicBezTo>
                  <a:pt x="14" y="74"/>
                  <a:pt x="9" y="71"/>
                  <a:pt x="6" y="67"/>
                </a:cubicBezTo>
                <a:cubicBezTo>
                  <a:pt x="2" y="62"/>
                  <a:pt x="0" y="56"/>
                  <a:pt x="0" y="49"/>
                </a:cubicBezTo>
                <a:cubicBezTo>
                  <a:pt x="0" y="40"/>
                  <a:pt x="2" y="33"/>
                  <a:pt x="5" y="26"/>
                </a:cubicBezTo>
                <a:cubicBezTo>
                  <a:pt x="8" y="20"/>
                  <a:pt x="13" y="13"/>
                  <a:pt x="19" y="8"/>
                </a:cubicBezTo>
                <a:cubicBezTo>
                  <a:pt x="26" y="2"/>
                  <a:pt x="30" y="0"/>
                  <a:pt x="32" y="0"/>
                </a:cubicBezTo>
                <a:cubicBezTo>
                  <a:pt x="33" y="0"/>
                  <a:pt x="34" y="0"/>
                  <a:pt x="35" y="2"/>
                </a:cubicBezTo>
                <a:cubicBezTo>
                  <a:pt x="36" y="3"/>
                  <a:pt x="36" y="4"/>
                  <a:pt x="36" y="5"/>
                </a:cubicBezTo>
                <a:lnTo>
                  <a:pt x="36" y="6"/>
                </a:lnTo>
                <a:close/>
                <a:moveTo>
                  <a:pt x="82" y="6"/>
                </a:moveTo>
                <a:cubicBezTo>
                  <a:pt x="68" y="15"/>
                  <a:pt x="61" y="26"/>
                  <a:pt x="61" y="39"/>
                </a:cubicBezTo>
                <a:cubicBezTo>
                  <a:pt x="61" y="42"/>
                  <a:pt x="62" y="44"/>
                  <a:pt x="63" y="44"/>
                </a:cubicBezTo>
                <a:cubicBezTo>
                  <a:pt x="65" y="44"/>
                  <a:pt x="65" y="44"/>
                  <a:pt x="65" y="44"/>
                </a:cubicBezTo>
                <a:cubicBezTo>
                  <a:pt x="66" y="44"/>
                  <a:pt x="67" y="43"/>
                  <a:pt x="67" y="43"/>
                </a:cubicBezTo>
                <a:cubicBezTo>
                  <a:pt x="71" y="43"/>
                  <a:pt x="75" y="45"/>
                  <a:pt x="77" y="48"/>
                </a:cubicBezTo>
                <a:cubicBezTo>
                  <a:pt x="80" y="51"/>
                  <a:pt x="82" y="54"/>
                  <a:pt x="82" y="59"/>
                </a:cubicBezTo>
                <a:cubicBezTo>
                  <a:pt x="82" y="63"/>
                  <a:pt x="80" y="66"/>
                  <a:pt x="77" y="69"/>
                </a:cubicBezTo>
                <a:cubicBezTo>
                  <a:pt x="74" y="72"/>
                  <a:pt x="71" y="74"/>
                  <a:pt x="67" y="74"/>
                </a:cubicBezTo>
                <a:cubicBezTo>
                  <a:pt x="61" y="74"/>
                  <a:pt x="56" y="71"/>
                  <a:pt x="52" y="67"/>
                </a:cubicBezTo>
                <a:cubicBezTo>
                  <a:pt x="48" y="62"/>
                  <a:pt x="47" y="56"/>
                  <a:pt x="47" y="49"/>
                </a:cubicBezTo>
                <a:cubicBezTo>
                  <a:pt x="47" y="40"/>
                  <a:pt x="48" y="33"/>
                  <a:pt x="52" y="26"/>
                </a:cubicBezTo>
                <a:cubicBezTo>
                  <a:pt x="55" y="19"/>
                  <a:pt x="60" y="13"/>
                  <a:pt x="66" y="8"/>
                </a:cubicBezTo>
                <a:cubicBezTo>
                  <a:pt x="73" y="2"/>
                  <a:pt x="77" y="0"/>
                  <a:pt x="79" y="0"/>
                </a:cubicBezTo>
                <a:cubicBezTo>
                  <a:pt x="80" y="0"/>
                  <a:pt x="81" y="0"/>
                  <a:pt x="82" y="2"/>
                </a:cubicBezTo>
                <a:cubicBezTo>
                  <a:pt x="82" y="3"/>
                  <a:pt x="83" y="4"/>
                  <a:pt x="83" y="5"/>
                </a:cubicBezTo>
                <a:lnTo>
                  <a:pt x="82" y="6"/>
                </a:lnTo>
                <a:close/>
              </a:path>
            </a:pathLst>
          </a:custGeom>
          <a:solidFill>
            <a:schemeClr val="bg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72">
            <a:extLst>
              <a:ext uri="{FF2B5EF4-FFF2-40B4-BE49-F238E27FC236}">
                <a16:creationId xmlns:a16="http://schemas.microsoft.com/office/drawing/2014/main" id="{FEEA1D18-1CD6-44BB-BEE3-B8508B43AA20}"/>
              </a:ext>
            </a:extLst>
          </p:cNvPr>
          <p:cNvSpPr/>
          <p:nvPr/>
        </p:nvSpPr>
        <p:spPr>
          <a:xfrm>
            <a:off x="6734472" y="1866670"/>
            <a:ext cx="2009250" cy="2308324"/>
          </a:xfrm>
          <a:prstGeom prst="rect">
            <a:avLst/>
          </a:prstGeom>
          <a:effectLst>
            <a:outerShdw blurRad="50800" dist="38100" dir="5400000" algn="t" rotWithShape="0">
              <a:prstClr val="black">
                <a:alpha val="40000"/>
              </a:prstClr>
            </a:outerShdw>
          </a:effectLst>
        </p:spPr>
        <p:txBody>
          <a:bodyPr wrap="square">
            <a:spAutoFit/>
          </a:bodyPr>
          <a:lstStyle/>
          <a:p>
            <a:pPr algn="ctr"/>
            <a:r>
              <a:rPr lang="ru-RU" dirty="0">
                <a:latin typeface="Times New Roman" panose="02020603050405020304" pitchFamily="18" charset="0"/>
                <a:ea typeface="Tahoma" panose="020B0604030504040204" pitchFamily="34" charset="0"/>
                <a:cs typeface="Times New Roman" panose="02020603050405020304" pitchFamily="18" charset="0"/>
              </a:rPr>
              <a:t> (1812-1813 годы) – наступление долгожданного мира, с приходом которого происходит прозрение главных героев.</a:t>
            </a:r>
          </a:p>
        </p:txBody>
      </p:sp>
      <p:sp>
        <p:nvSpPr>
          <p:cNvPr id="18" name="Rectangle: Rounded Corners 109">
            <a:extLst>
              <a:ext uri="{FF2B5EF4-FFF2-40B4-BE49-F238E27FC236}">
                <a16:creationId xmlns:a16="http://schemas.microsoft.com/office/drawing/2014/main" id="{CC97A56F-58E2-41C2-9FDF-EEFA291242CB}"/>
              </a:ext>
            </a:extLst>
          </p:cNvPr>
          <p:cNvSpPr/>
          <p:nvPr/>
        </p:nvSpPr>
        <p:spPr>
          <a:xfrm>
            <a:off x="4552436" y="1830189"/>
            <a:ext cx="2022481" cy="2927826"/>
          </a:xfrm>
          <a:prstGeom prst="roundRect">
            <a:avLst>
              <a:gd name="adj" fmla="val 102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0CDCAD5-B73C-4F88-A978-9D2BF9BA8041}"/>
              </a:ext>
            </a:extLst>
          </p:cNvPr>
          <p:cNvSpPr txBox="1"/>
          <p:nvPr/>
        </p:nvSpPr>
        <p:spPr>
          <a:xfrm>
            <a:off x="2803691" y="1460856"/>
            <a:ext cx="1183711" cy="369332"/>
          </a:xfrm>
          <a:prstGeom prst="rect">
            <a:avLst/>
          </a:prstGeom>
          <a:noFill/>
        </p:spPr>
        <p:txBody>
          <a:bodyPr wrap="square" rtlCol="0">
            <a:spAutoFit/>
          </a:bodyPr>
          <a:lstStyle/>
          <a:p>
            <a:pPr algn="ctr"/>
            <a:r>
              <a:rPr lang="en-US" b="1" dirty="0" smtClean="0">
                <a:latin typeface="Times New Roman" panose="02020603050405020304" pitchFamily="18" charset="0"/>
                <a:ea typeface="Tahoma" panose="020B0604030504040204" pitchFamily="34" charset="0"/>
                <a:cs typeface="Times New Roman" panose="02020603050405020304" pitchFamily="18" charset="0"/>
              </a:rPr>
              <a:t>II</a:t>
            </a:r>
            <a:r>
              <a:rPr lang="ru-RU" b="1" dirty="0" smtClean="0">
                <a:latin typeface="Times New Roman" panose="02020603050405020304" pitchFamily="18" charset="0"/>
                <a:ea typeface="Tahoma" panose="020B0604030504040204" pitchFamily="34" charset="0"/>
                <a:cs typeface="Times New Roman" panose="02020603050405020304" pitchFamily="18" charset="0"/>
              </a:rPr>
              <a:t> том</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0CDCAD5-B73C-4F88-A978-9D2BF9BA8041}"/>
              </a:ext>
            </a:extLst>
          </p:cNvPr>
          <p:cNvSpPr txBox="1"/>
          <p:nvPr/>
        </p:nvSpPr>
        <p:spPr>
          <a:xfrm>
            <a:off x="4923342" y="1497338"/>
            <a:ext cx="1280668" cy="369332"/>
          </a:xfrm>
          <a:prstGeom prst="rect">
            <a:avLst/>
          </a:prstGeom>
          <a:noFill/>
        </p:spPr>
        <p:txBody>
          <a:bodyPr wrap="square" rtlCol="0">
            <a:spAutoFit/>
          </a:bodyPr>
          <a:lstStyle/>
          <a:p>
            <a:pPr algn="ctr"/>
            <a:r>
              <a:rPr lang="en-US" b="1" dirty="0" smtClean="0">
                <a:latin typeface="Times New Roman" panose="02020603050405020304" pitchFamily="18" charset="0"/>
                <a:ea typeface="Tahoma" panose="020B0604030504040204" pitchFamily="34" charset="0"/>
                <a:cs typeface="Times New Roman" panose="02020603050405020304" pitchFamily="18" charset="0"/>
              </a:rPr>
              <a:t>I</a:t>
            </a:r>
            <a:r>
              <a:rPr lang="en-US" b="1" dirty="0">
                <a:latin typeface="Times New Roman" panose="02020603050405020304" pitchFamily="18" charset="0"/>
                <a:ea typeface="Tahoma" panose="020B0604030504040204" pitchFamily="34" charset="0"/>
                <a:cs typeface="Times New Roman" panose="02020603050405020304" pitchFamily="18" charset="0"/>
              </a:rPr>
              <a:t>I</a:t>
            </a:r>
            <a:r>
              <a:rPr lang="en-US" b="1" dirty="0" smtClean="0">
                <a:latin typeface="Times New Roman" panose="02020603050405020304" pitchFamily="18" charset="0"/>
                <a:ea typeface="Tahoma" panose="020B0604030504040204" pitchFamily="34" charset="0"/>
                <a:cs typeface="Times New Roman" panose="02020603050405020304" pitchFamily="18" charset="0"/>
              </a:rPr>
              <a:t>I</a:t>
            </a:r>
            <a:r>
              <a:rPr lang="ru-RU" b="1" dirty="0" smtClean="0">
                <a:latin typeface="Times New Roman" panose="02020603050405020304" pitchFamily="18" charset="0"/>
                <a:ea typeface="Tahoma" panose="020B0604030504040204" pitchFamily="34" charset="0"/>
                <a:cs typeface="Times New Roman" panose="02020603050405020304" pitchFamily="18" charset="0"/>
              </a:rPr>
              <a:t> том</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Rectangle 168">
            <a:extLst>
              <a:ext uri="{FF2B5EF4-FFF2-40B4-BE49-F238E27FC236}">
                <a16:creationId xmlns:a16="http://schemas.microsoft.com/office/drawing/2014/main" id="{0117F494-42B7-4496-9027-89F565562C1D}"/>
              </a:ext>
            </a:extLst>
          </p:cNvPr>
          <p:cNvSpPr/>
          <p:nvPr/>
        </p:nvSpPr>
        <p:spPr>
          <a:xfrm>
            <a:off x="4552436" y="1895692"/>
            <a:ext cx="2022480" cy="1200329"/>
          </a:xfrm>
          <a:prstGeom prst="rect">
            <a:avLst/>
          </a:prstGeom>
          <a:effectLst>
            <a:outerShdw blurRad="50800" dist="38100" dir="5400000" algn="t" rotWithShape="0">
              <a:prstClr val="black">
                <a:alpha val="40000"/>
              </a:prstClr>
            </a:outerShdw>
          </a:effectLst>
        </p:spPr>
        <p:txBody>
          <a:bodyPr wrap="square">
            <a:spAutoFit/>
          </a:bodyPr>
          <a:lstStyle/>
          <a:p>
            <a:pPr algn="ctr"/>
            <a:r>
              <a:rPr lang="ru-RU" dirty="0">
                <a:latin typeface="Times New Roman" panose="02020603050405020304" pitchFamily="18" charset="0"/>
                <a:ea typeface="Tahoma" panose="020B0604030504040204" pitchFamily="34" charset="0"/>
                <a:cs typeface="Times New Roman" panose="02020603050405020304" pitchFamily="18" charset="0"/>
              </a:rPr>
              <a:t>(1812 год) – полностью посвящен войне 1812 года.</a:t>
            </a:r>
            <a:endParaRPr lang="ru-RU" dirty="0">
              <a:solidFill>
                <a:schemeClr val="bg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0CDCAD5-B73C-4F88-A978-9D2BF9BA8041}"/>
              </a:ext>
            </a:extLst>
          </p:cNvPr>
          <p:cNvSpPr txBox="1"/>
          <p:nvPr/>
        </p:nvSpPr>
        <p:spPr>
          <a:xfrm>
            <a:off x="7098763" y="1498715"/>
            <a:ext cx="1280668" cy="369332"/>
          </a:xfrm>
          <a:prstGeom prst="rect">
            <a:avLst/>
          </a:prstGeom>
          <a:noFill/>
        </p:spPr>
        <p:txBody>
          <a:bodyPr wrap="square" rtlCol="0">
            <a:spAutoFit/>
          </a:bodyPr>
          <a:lstStyle/>
          <a:p>
            <a:pPr algn="ctr"/>
            <a:r>
              <a:rPr lang="en-US" b="1" dirty="0" smtClean="0">
                <a:latin typeface="Times New Roman" panose="02020603050405020304" pitchFamily="18" charset="0"/>
                <a:ea typeface="Tahoma" panose="020B0604030504040204" pitchFamily="34" charset="0"/>
                <a:cs typeface="Times New Roman" panose="02020603050405020304" pitchFamily="18" charset="0"/>
              </a:rPr>
              <a:t>IV</a:t>
            </a:r>
            <a:r>
              <a:rPr lang="ru-RU" b="1" dirty="0" smtClean="0">
                <a:latin typeface="Times New Roman" panose="02020603050405020304" pitchFamily="18" charset="0"/>
                <a:ea typeface="Tahoma" panose="020B0604030504040204" pitchFamily="34" charset="0"/>
                <a:cs typeface="Times New Roman" panose="02020603050405020304" pitchFamily="18" charset="0"/>
              </a:rPr>
              <a:t> том</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Rectangle: Rounded Corners 109">
            <a:extLst>
              <a:ext uri="{FF2B5EF4-FFF2-40B4-BE49-F238E27FC236}">
                <a16:creationId xmlns:a16="http://schemas.microsoft.com/office/drawing/2014/main" id="{CC97A56F-58E2-41C2-9FDF-EEFA291242CB}"/>
              </a:ext>
            </a:extLst>
          </p:cNvPr>
          <p:cNvSpPr/>
          <p:nvPr/>
        </p:nvSpPr>
        <p:spPr>
          <a:xfrm>
            <a:off x="1312617" y="5375599"/>
            <a:ext cx="6426480" cy="793732"/>
          </a:xfrm>
          <a:prstGeom prst="roundRect">
            <a:avLst>
              <a:gd name="adj" fmla="val 1026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ru-RU"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1820 </a:t>
            </a:r>
            <a:r>
              <a:rPr lang="ru-RU"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год) – повествование о дальнейшей судьбе центральных персонажей.</a:t>
            </a:r>
            <a:endParaRPr lang="en-ID"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0CDCAD5-B73C-4F88-A978-9D2BF9BA8041}"/>
              </a:ext>
            </a:extLst>
          </p:cNvPr>
          <p:cNvSpPr txBox="1"/>
          <p:nvPr/>
        </p:nvSpPr>
        <p:spPr>
          <a:xfrm>
            <a:off x="3912102" y="4952881"/>
            <a:ext cx="1280668" cy="369332"/>
          </a:xfrm>
          <a:prstGeom prst="rect">
            <a:avLst/>
          </a:prstGeom>
          <a:noFill/>
        </p:spPr>
        <p:txBody>
          <a:bodyPr wrap="square" rtlCol="0">
            <a:spAutoFit/>
          </a:bodyPr>
          <a:lstStyle/>
          <a:p>
            <a:pPr algn="ctr"/>
            <a:r>
              <a:rPr lang="ru-RU" b="1" dirty="0" smtClean="0">
                <a:latin typeface="Times New Roman" panose="02020603050405020304" pitchFamily="18" charset="0"/>
                <a:ea typeface="Tahoma" panose="020B0604030504040204" pitchFamily="34" charset="0"/>
                <a:cs typeface="Times New Roman" panose="02020603050405020304" pitchFamily="18" charset="0"/>
              </a:rPr>
              <a:t>ЭПИЛОГ</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2772" y="12"/>
            <a:ext cx="9144000" cy="6729853"/>
          </a:xfrm>
          <a:prstGeom prst="rect">
            <a:avLst/>
          </a:prstGeom>
        </p:spPr>
      </p:pic>
      <p:sp>
        <p:nvSpPr>
          <p:cNvPr id="5123"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8</a:t>
            </a:fld>
            <a:endParaRPr lang="ru-RU" altLang="ru-RU" sz="1200" b="1">
              <a:solidFill>
                <a:srgbClr val="002060"/>
              </a:solidFill>
            </a:endParaRPr>
          </a:p>
        </p:txBody>
      </p:sp>
      <p:cxnSp>
        <p:nvCxnSpPr>
          <p:cNvPr id="5124"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 name="Прямоугольник 9"/>
          <p:cNvSpPr>
            <a:spLocks noChangeArrowheads="1"/>
          </p:cNvSpPr>
          <p:nvPr/>
        </p:nvSpPr>
        <p:spPr bwMode="auto">
          <a:xfrm>
            <a:off x="3420935" y="384116"/>
            <a:ext cx="1962032"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3200" b="1" dirty="0" smtClean="0">
                <a:solidFill>
                  <a:schemeClr val="bg1"/>
                </a:solidFill>
                <a:latin typeface="Times New Roman" panose="02020603050405020304" pitchFamily="18" charset="0"/>
                <a:cs typeface="Times New Roman" panose="02020603050405020304" pitchFamily="18" charset="0"/>
              </a:rPr>
              <a:t>Задание 2</a:t>
            </a:r>
            <a:endParaRPr lang="ru-RU" altLang="ru-RU" sz="3200" b="1" dirty="0">
              <a:solidFill>
                <a:schemeClr val="bg1"/>
              </a:solidFill>
              <a:latin typeface="Times New Roman" panose="02020603050405020304" pitchFamily="18" charset="0"/>
              <a:cs typeface="Times New Roman" panose="02020603050405020304" pitchFamily="18" charset="0"/>
            </a:endParaRPr>
          </a:p>
        </p:txBody>
      </p:sp>
      <p:sp>
        <p:nvSpPr>
          <p:cNvPr id="12" name="Rectangle 144">
            <a:extLst>
              <a:ext uri="{FF2B5EF4-FFF2-40B4-BE49-F238E27FC236}">
                <a16:creationId xmlns:a16="http://schemas.microsoft.com/office/drawing/2014/main" id="{CD91E988-7A18-4398-B6F1-77F363DEF83B}"/>
              </a:ext>
            </a:extLst>
          </p:cNvPr>
          <p:cNvSpPr/>
          <p:nvPr/>
        </p:nvSpPr>
        <p:spPr>
          <a:xfrm>
            <a:off x="747626" y="1151879"/>
            <a:ext cx="7308649" cy="584775"/>
          </a:xfrm>
          <a:prstGeom prst="rect">
            <a:avLst/>
          </a:prstGeom>
        </p:spPr>
        <p:txBody>
          <a:bodyPr wrap="square">
            <a:spAutoFit/>
          </a:bodyPr>
          <a:lstStyle/>
          <a:p>
            <a:pPr algn="ctr"/>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Определите  </a:t>
            </a:r>
            <a:r>
              <a:rPr lang="ru-RU" sz="3200" b="1" dirty="0">
                <a:latin typeface="Times New Roman" panose="02020603050405020304" pitchFamily="18" charset="0"/>
                <a:ea typeface="Tahoma" panose="020B0604030504040204" pitchFamily="34" charset="0"/>
                <a:cs typeface="Times New Roman" panose="02020603050405020304" pitchFamily="18" charset="0"/>
              </a:rPr>
              <a:t>антитезы </a:t>
            </a:r>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в романе</a:t>
            </a:r>
            <a:endParaRPr lang="ru-RU" sz="3200" dirty="0" smtClean="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2" descr="C:\Users\Шынар\Desktop\ТК ХАБАР\УРОК для ХАБАР №35\Без названия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711" y="1916832"/>
            <a:ext cx="6428308" cy="342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5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8662"/>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6" y="6043058"/>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latin typeface="Times New Roman" panose="02020603050405020304" pitchFamily="18" charset="0"/>
                <a:cs typeface="Times New Roman" panose="02020603050405020304" pitchFamily="18" charset="0"/>
              </a:rPr>
              <a:pPr>
                <a:buSzPts val="1100"/>
              </a:pPr>
              <a:t>9</a:t>
            </a:fld>
            <a:endParaRPr lang="ru-RU" altLang="ru-RU" sz="1200" b="1">
              <a:solidFill>
                <a:srgbClr val="002060"/>
              </a:solidFill>
              <a:latin typeface="Times New Roman" panose="02020603050405020304" pitchFamily="18" charset="0"/>
              <a:cs typeface="Times New Roman" panose="02020603050405020304" pitchFamily="18" charset="0"/>
            </a:endParaRPr>
          </a:p>
        </p:txBody>
      </p:sp>
      <p:cxnSp>
        <p:nvCxnSpPr>
          <p:cNvPr id="7172" name="Google Shape;124;p4"/>
          <p:cNvCxnSpPr>
            <a:cxnSpLocks noChangeShapeType="1"/>
          </p:cNvCxnSpPr>
          <p:nvPr/>
        </p:nvCxnSpPr>
        <p:spPr bwMode="auto">
          <a:xfrm>
            <a:off x="300006"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Title 4">
            <a:extLst>
              <a:ext uri="{FF2B5EF4-FFF2-40B4-BE49-F238E27FC236}">
                <a16:creationId xmlns:a16="http://schemas.microsoft.com/office/drawing/2014/main" id="{5EB30651-9D2E-4206-B2E2-EBC471154FD1}"/>
              </a:ext>
            </a:extLst>
          </p:cNvPr>
          <p:cNvSpPr txBox="1">
            <a:spLocks/>
          </p:cNvSpPr>
          <p:nvPr/>
        </p:nvSpPr>
        <p:spPr>
          <a:xfrm>
            <a:off x="2451049" y="372570"/>
            <a:ext cx="4693980" cy="5649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Примерные ответы</a:t>
            </a:r>
            <a:endParaRPr lang="en-ID"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Graphic 4">
            <a:extLst>
              <a:ext uri="{FF2B5EF4-FFF2-40B4-BE49-F238E27FC236}">
                <a16:creationId xmlns:a16="http://schemas.microsoft.com/office/drawing/2014/main" id="{48761851-7818-43C9-BCAE-406B780D0B33}"/>
              </a:ext>
            </a:extLst>
          </p:cNvPr>
          <p:cNvGrpSpPr/>
          <p:nvPr/>
        </p:nvGrpSpPr>
        <p:grpSpPr>
          <a:xfrm>
            <a:off x="4273917" y="3856829"/>
            <a:ext cx="810464" cy="1673741"/>
            <a:chOff x="9578364" y="2719188"/>
            <a:chExt cx="1733568" cy="3888630"/>
          </a:xfrm>
          <a:solidFill>
            <a:schemeClr val="accent1"/>
          </a:solidFill>
        </p:grpSpPr>
        <p:sp>
          <p:nvSpPr>
            <p:cNvPr id="12" name="Freeform: Shape 25">
              <a:extLst>
                <a:ext uri="{FF2B5EF4-FFF2-40B4-BE49-F238E27FC236}">
                  <a16:creationId xmlns:a16="http://schemas.microsoft.com/office/drawing/2014/main" id="{44018063-6676-44F3-A758-D749570437E7}"/>
                </a:ext>
              </a:extLst>
            </p:cNvPr>
            <p:cNvSpPr/>
            <p:nvPr/>
          </p:nvSpPr>
          <p:spPr>
            <a:xfrm>
              <a:off x="10780236" y="4446230"/>
              <a:ext cx="339915" cy="1801551"/>
            </a:xfrm>
            <a:custGeom>
              <a:avLst/>
              <a:gdLst>
                <a:gd name="connsiteX0" fmla="*/ 331281 w 339915"/>
                <a:gd name="connsiteY0" fmla="*/ 1790538 h 1801550"/>
                <a:gd name="connsiteX1" fmla="*/ 327814 w 339915"/>
                <a:gd name="connsiteY1" fmla="*/ 1791421 h 1801550"/>
                <a:gd name="connsiteX2" fmla="*/ 103470 w 339915"/>
                <a:gd name="connsiteY2" fmla="*/ 1789586 h 1801550"/>
                <a:gd name="connsiteX3" fmla="*/ 100343 w 339915"/>
                <a:gd name="connsiteY3" fmla="*/ 1731868 h 1801550"/>
                <a:gd name="connsiteX4" fmla="*/ 0 w 339915"/>
                <a:gd name="connsiteY4" fmla="*/ 728982 h 1801550"/>
                <a:gd name="connsiteX5" fmla="*/ 0 w 339915"/>
                <a:gd name="connsiteY5" fmla="*/ 728846 h 1801550"/>
                <a:gd name="connsiteX6" fmla="*/ 37118 w 339915"/>
                <a:gd name="connsiteY6" fmla="*/ 609332 h 1801550"/>
                <a:gd name="connsiteX7" fmla="*/ 165198 w 339915"/>
                <a:gd name="connsiteY7" fmla="*/ 452155 h 1801550"/>
                <a:gd name="connsiteX8" fmla="*/ 250042 w 339915"/>
                <a:gd name="connsiteY8" fmla="*/ 0 h 1801550"/>
                <a:gd name="connsiteX9" fmla="*/ 327270 w 339915"/>
                <a:gd name="connsiteY9" fmla="*/ 1132802 h 1801550"/>
                <a:gd name="connsiteX10" fmla="*/ 331281 w 339915"/>
                <a:gd name="connsiteY10" fmla="*/ 1790538 h 18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915" h="1801550">
                  <a:moveTo>
                    <a:pt x="331281" y="1790538"/>
                  </a:moveTo>
                  <a:cubicBezTo>
                    <a:pt x="330125" y="1790877"/>
                    <a:pt x="328970" y="1791217"/>
                    <a:pt x="327814" y="1791421"/>
                  </a:cubicBezTo>
                  <a:cubicBezTo>
                    <a:pt x="253508" y="1811408"/>
                    <a:pt x="178251" y="1808281"/>
                    <a:pt x="103470" y="1789586"/>
                  </a:cubicBezTo>
                  <a:cubicBezTo>
                    <a:pt x="102450" y="1770346"/>
                    <a:pt x="101498" y="1751107"/>
                    <a:pt x="100343" y="1731868"/>
                  </a:cubicBezTo>
                  <a:cubicBezTo>
                    <a:pt x="81512" y="1396304"/>
                    <a:pt x="47996" y="1061623"/>
                    <a:pt x="0" y="728982"/>
                  </a:cubicBezTo>
                  <a:cubicBezTo>
                    <a:pt x="0" y="728914"/>
                    <a:pt x="0" y="728846"/>
                    <a:pt x="0" y="728846"/>
                  </a:cubicBezTo>
                  <a:cubicBezTo>
                    <a:pt x="4215" y="686017"/>
                    <a:pt x="13597" y="644479"/>
                    <a:pt x="37118" y="609332"/>
                  </a:cubicBezTo>
                  <a:cubicBezTo>
                    <a:pt x="74645" y="553110"/>
                    <a:pt x="125089" y="506542"/>
                    <a:pt x="165198" y="452155"/>
                  </a:cubicBezTo>
                  <a:cubicBezTo>
                    <a:pt x="259287" y="324483"/>
                    <a:pt x="291511" y="153166"/>
                    <a:pt x="250042" y="0"/>
                  </a:cubicBezTo>
                  <a:cubicBezTo>
                    <a:pt x="343382" y="314693"/>
                    <a:pt x="307147" y="775823"/>
                    <a:pt x="327270" y="1132802"/>
                  </a:cubicBezTo>
                  <a:cubicBezTo>
                    <a:pt x="339439" y="1347696"/>
                    <a:pt x="354464" y="1576595"/>
                    <a:pt x="331281" y="1790538"/>
                  </a:cubicBezTo>
                  <a:close/>
                </a:path>
              </a:pathLst>
            </a:custGeom>
            <a:solidFill>
              <a:schemeClr val="accent3">
                <a:lumMod val="5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3" name="Freeform: Shape 26">
              <a:extLst>
                <a:ext uri="{FF2B5EF4-FFF2-40B4-BE49-F238E27FC236}">
                  <a16:creationId xmlns:a16="http://schemas.microsoft.com/office/drawing/2014/main" id="{57C8F577-AF0C-45E2-A90E-5905157BFCA6}"/>
                </a:ext>
              </a:extLst>
            </p:cNvPr>
            <p:cNvSpPr/>
            <p:nvPr/>
          </p:nvSpPr>
          <p:spPr>
            <a:xfrm>
              <a:off x="9941353" y="3391409"/>
              <a:ext cx="1203300" cy="1216897"/>
            </a:xfrm>
            <a:custGeom>
              <a:avLst/>
              <a:gdLst>
                <a:gd name="connsiteX0" fmla="*/ 1160238 w 1203299"/>
                <a:gd name="connsiteY0" fmla="*/ 602122 h 1216896"/>
                <a:gd name="connsiteX1" fmla="*/ 1089332 w 1203299"/>
                <a:gd name="connsiteY1" fmla="*/ 871267 h 1216896"/>
                <a:gd name="connsiteX2" fmla="*/ 1088924 w 1203299"/>
                <a:gd name="connsiteY2" fmla="*/ 1054957 h 1216896"/>
                <a:gd name="connsiteX3" fmla="*/ 390602 w 1203299"/>
                <a:gd name="connsiteY3" fmla="*/ 1219476 h 1216896"/>
                <a:gd name="connsiteX4" fmla="*/ 420310 w 1203299"/>
                <a:gd name="connsiteY4" fmla="*/ 454191 h 1216896"/>
                <a:gd name="connsiteX5" fmla="*/ 5954 w 1203299"/>
                <a:gd name="connsiteY5" fmla="*/ 451811 h 1216896"/>
                <a:gd name="connsiteX6" fmla="*/ 50755 w 1203299"/>
                <a:gd name="connsiteY6" fmla="*/ 210743 h 1216896"/>
                <a:gd name="connsiteX7" fmla="*/ 599378 w 1203299"/>
                <a:gd name="connsiteY7" fmla="*/ 121618 h 1216896"/>
                <a:gd name="connsiteX8" fmla="*/ 614810 w 1203299"/>
                <a:gd name="connsiteY8" fmla="*/ 116791 h 1216896"/>
                <a:gd name="connsiteX9" fmla="*/ 888509 w 1203299"/>
                <a:gd name="connsiteY9" fmla="*/ 41262 h 1216896"/>
                <a:gd name="connsiteX10" fmla="*/ 1193958 w 1203299"/>
                <a:gd name="connsiteY10" fmla="*/ 6862 h 1216896"/>
                <a:gd name="connsiteX11" fmla="*/ 1160238 w 1203299"/>
                <a:gd name="connsiteY11" fmla="*/ 602122 h 12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299" h="1216896">
                  <a:moveTo>
                    <a:pt x="1160238" y="602122"/>
                  </a:moveTo>
                  <a:cubicBezTo>
                    <a:pt x="1127266" y="759231"/>
                    <a:pt x="1089332" y="871267"/>
                    <a:pt x="1089332" y="871267"/>
                  </a:cubicBezTo>
                  <a:lnTo>
                    <a:pt x="1088924" y="1054957"/>
                  </a:lnTo>
                  <a:cubicBezTo>
                    <a:pt x="856422" y="1149046"/>
                    <a:pt x="640439" y="1197246"/>
                    <a:pt x="390602" y="1219476"/>
                  </a:cubicBezTo>
                  <a:lnTo>
                    <a:pt x="420310" y="454191"/>
                  </a:lnTo>
                  <a:cubicBezTo>
                    <a:pt x="420310" y="454191"/>
                    <a:pt x="194199" y="468671"/>
                    <a:pt x="5954" y="451811"/>
                  </a:cubicBezTo>
                  <a:cubicBezTo>
                    <a:pt x="-20696" y="347118"/>
                    <a:pt x="50755" y="210743"/>
                    <a:pt x="50755" y="210743"/>
                  </a:cubicBezTo>
                  <a:lnTo>
                    <a:pt x="599378" y="121618"/>
                  </a:lnTo>
                  <a:cubicBezTo>
                    <a:pt x="599378" y="121618"/>
                    <a:pt x="604816" y="119850"/>
                    <a:pt x="614810" y="116791"/>
                  </a:cubicBezTo>
                  <a:cubicBezTo>
                    <a:pt x="655328" y="104282"/>
                    <a:pt x="770152" y="69611"/>
                    <a:pt x="888509" y="41262"/>
                  </a:cubicBezTo>
                  <a:cubicBezTo>
                    <a:pt x="1015026" y="10941"/>
                    <a:pt x="1145690" y="-12037"/>
                    <a:pt x="1193958" y="6862"/>
                  </a:cubicBezTo>
                  <a:cubicBezTo>
                    <a:pt x="1227133" y="200138"/>
                    <a:pt x="1196745" y="428629"/>
                    <a:pt x="1160238" y="602122"/>
                  </a:cubicBezTo>
                  <a:close/>
                </a:path>
              </a:pathLst>
            </a:custGeom>
            <a:solidFill>
              <a:schemeClr val="accent3">
                <a:lumMod val="60000"/>
                <a:lumOff val="4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4" name="Freeform: Shape 27">
              <a:extLst>
                <a:ext uri="{FF2B5EF4-FFF2-40B4-BE49-F238E27FC236}">
                  <a16:creationId xmlns:a16="http://schemas.microsoft.com/office/drawing/2014/main" id="{34F2D8F1-467B-4592-817B-AF66452E9EC4}"/>
                </a:ext>
              </a:extLst>
            </p:cNvPr>
            <p:cNvSpPr/>
            <p:nvPr/>
          </p:nvSpPr>
          <p:spPr>
            <a:xfrm>
              <a:off x="9578364" y="2808491"/>
              <a:ext cx="407898" cy="1033342"/>
            </a:xfrm>
            <a:custGeom>
              <a:avLst/>
              <a:gdLst>
                <a:gd name="connsiteX0" fmla="*/ 368943 w 407898"/>
                <a:gd name="connsiteY0" fmla="*/ 1034661 h 1033342"/>
                <a:gd name="connsiteX1" fmla="*/ 120194 w 407898"/>
                <a:gd name="connsiteY1" fmla="*/ 940573 h 1033342"/>
                <a:gd name="connsiteX2" fmla="*/ 76888 w 407898"/>
                <a:gd name="connsiteY2" fmla="*/ 358162 h 1033342"/>
                <a:gd name="connsiteX3" fmla="*/ 135 w 407898"/>
                <a:gd name="connsiteY3" fmla="*/ 251836 h 1033342"/>
                <a:gd name="connsiteX4" fmla="*/ 124068 w 407898"/>
                <a:gd name="connsiteY4" fmla="*/ 166790 h 1033342"/>
                <a:gd name="connsiteX5" fmla="*/ 102178 w 407898"/>
                <a:gd name="connsiteY5" fmla="*/ 9545 h 1033342"/>
                <a:gd name="connsiteX6" fmla="*/ 118018 w 407898"/>
                <a:gd name="connsiteY6" fmla="*/ 4854 h 1033342"/>
                <a:gd name="connsiteX7" fmla="*/ 187564 w 407898"/>
                <a:gd name="connsiteY7" fmla="*/ 153465 h 1033342"/>
                <a:gd name="connsiteX8" fmla="*/ 200821 w 407898"/>
                <a:gd name="connsiteY8" fmla="*/ 190923 h 1033342"/>
                <a:gd name="connsiteX9" fmla="*/ 187089 w 407898"/>
                <a:gd name="connsiteY9" fmla="*/ 352247 h 1033342"/>
                <a:gd name="connsiteX10" fmla="*/ 259898 w 407898"/>
                <a:gd name="connsiteY10" fmla="*/ 818611 h 1033342"/>
                <a:gd name="connsiteX11" fmla="*/ 413744 w 407898"/>
                <a:gd name="connsiteY11" fmla="*/ 793593 h 1033342"/>
                <a:gd name="connsiteX12" fmla="*/ 368943 w 407898"/>
                <a:gd name="connsiteY12" fmla="*/ 1034661 h 10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898" h="1033342">
                  <a:moveTo>
                    <a:pt x="368943" y="1034661"/>
                  </a:moveTo>
                  <a:cubicBezTo>
                    <a:pt x="239708" y="1023036"/>
                    <a:pt x="128215" y="996659"/>
                    <a:pt x="120194" y="940573"/>
                  </a:cubicBezTo>
                  <a:cubicBezTo>
                    <a:pt x="100478" y="802839"/>
                    <a:pt x="76888" y="358162"/>
                    <a:pt x="76888" y="358162"/>
                  </a:cubicBezTo>
                  <a:cubicBezTo>
                    <a:pt x="76888" y="358162"/>
                    <a:pt x="-3740" y="285284"/>
                    <a:pt x="135" y="251836"/>
                  </a:cubicBezTo>
                  <a:cubicBezTo>
                    <a:pt x="4078" y="218389"/>
                    <a:pt x="124068" y="166790"/>
                    <a:pt x="124068" y="166790"/>
                  </a:cubicBezTo>
                  <a:lnTo>
                    <a:pt x="102178" y="9545"/>
                  </a:lnTo>
                  <a:cubicBezTo>
                    <a:pt x="100886" y="27"/>
                    <a:pt x="113939" y="-3848"/>
                    <a:pt x="118018" y="4854"/>
                  </a:cubicBezTo>
                  <a:lnTo>
                    <a:pt x="187564" y="153465"/>
                  </a:lnTo>
                  <a:cubicBezTo>
                    <a:pt x="187564" y="153465"/>
                    <a:pt x="197966" y="168217"/>
                    <a:pt x="200821" y="190923"/>
                  </a:cubicBezTo>
                  <a:cubicBezTo>
                    <a:pt x="204289" y="218321"/>
                    <a:pt x="187089" y="352247"/>
                    <a:pt x="187089" y="352247"/>
                  </a:cubicBezTo>
                  <a:lnTo>
                    <a:pt x="259898" y="818611"/>
                  </a:lnTo>
                  <a:lnTo>
                    <a:pt x="413744" y="793593"/>
                  </a:lnTo>
                  <a:cubicBezTo>
                    <a:pt x="413744" y="793593"/>
                    <a:pt x="342294" y="929967"/>
                    <a:pt x="368943" y="1034661"/>
                  </a:cubicBezTo>
                  <a:close/>
                </a:path>
              </a:pathLst>
            </a:custGeom>
            <a:solidFill>
              <a:schemeClr val="accent3">
                <a:lumMod val="40000"/>
                <a:lumOff val="6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5" name="Freeform: Shape 28">
              <a:extLst>
                <a:ext uri="{FF2B5EF4-FFF2-40B4-BE49-F238E27FC236}">
                  <a16:creationId xmlns:a16="http://schemas.microsoft.com/office/drawing/2014/main" id="{FBBA000F-C220-4EA0-9DB1-63AB92FD2F94}"/>
                </a:ext>
              </a:extLst>
            </p:cNvPr>
            <p:cNvSpPr/>
            <p:nvPr/>
          </p:nvSpPr>
          <p:spPr>
            <a:xfrm>
              <a:off x="11101592" y="3398271"/>
              <a:ext cx="197151" cy="591453"/>
            </a:xfrm>
            <a:custGeom>
              <a:avLst/>
              <a:gdLst>
                <a:gd name="connsiteX0" fmla="*/ 202929 w 197150"/>
                <a:gd name="connsiteY0" fmla="*/ 551751 h 591452"/>
                <a:gd name="connsiteX1" fmla="*/ 0 w 197150"/>
                <a:gd name="connsiteY1" fmla="*/ 595192 h 591452"/>
                <a:gd name="connsiteX2" fmla="*/ 33719 w 197150"/>
                <a:gd name="connsiteY2" fmla="*/ 0 h 591452"/>
                <a:gd name="connsiteX3" fmla="*/ 47248 w 197150"/>
                <a:gd name="connsiteY3" fmla="*/ 8430 h 591452"/>
                <a:gd name="connsiteX4" fmla="*/ 202929 w 197150"/>
                <a:gd name="connsiteY4" fmla="*/ 551751 h 5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50" h="591452">
                  <a:moveTo>
                    <a:pt x="202929" y="551751"/>
                  </a:moveTo>
                  <a:cubicBezTo>
                    <a:pt x="134470" y="601174"/>
                    <a:pt x="0" y="595192"/>
                    <a:pt x="0" y="595192"/>
                  </a:cubicBezTo>
                  <a:cubicBezTo>
                    <a:pt x="36507" y="421699"/>
                    <a:pt x="66895" y="193276"/>
                    <a:pt x="33719" y="0"/>
                  </a:cubicBezTo>
                  <a:cubicBezTo>
                    <a:pt x="39430" y="2176"/>
                    <a:pt x="43985" y="4963"/>
                    <a:pt x="47248" y="8430"/>
                  </a:cubicBezTo>
                  <a:cubicBezTo>
                    <a:pt x="90417" y="54454"/>
                    <a:pt x="170977" y="353376"/>
                    <a:pt x="202929" y="551751"/>
                  </a:cubicBezTo>
                  <a:close/>
                </a:path>
              </a:pathLst>
            </a:custGeom>
            <a:solidFill>
              <a:schemeClr val="accent3"/>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6" name="Freeform: Shape 29">
              <a:extLst>
                <a:ext uri="{FF2B5EF4-FFF2-40B4-BE49-F238E27FC236}">
                  <a16:creationId xmlns:a16="http://schemas.microsoft.com/office/drawing/2014/main" id="{DDE72587-5A60-4129-91BE-A7C7D7EE503A}"/>
                </a:ext>
              </a:extLst>
            </p:cNvPr>
            <p:cNvSpPr/>
            <p:nvPr/>
          </p:nvSpPr>
          <p:spPr>
            <a:xfrm>
              <a:off x="11030685" y="3950090"/>
              <a:ext cx="285529" cy="305924"/>
            </a:xfrm>
            <a:custGeom>
              <a:avLst/>
              <a:gdLst>
                <a:gd name="connsiteX0" fmla="*/ 279410 w 285528"/>
                <a:gd name="connsiteY0" fmla="*/ 174852 h 305923"/>
                <a:gd name="connsiteX1" fmla="*/ 0 w 285528"/>
                <a:gd name="connsiteY1" fmla="*/ 312586 h 305923"/>
                <a:gd name="connsiteX2" fmla="*/ 70907 w 285528"/>
                <a:gd name="connsiteY2" fmla="*/ 43441 h 305923"/>
                <a:gd name="connsiteX3" fmla="*/ 273836 w 285528"/>
                <a:gd name="connsiteY3" fmla="*/ 0 h 305923"/>
                <a:gd name="connsiteX4" fmla="*/ 279410 w 285528"/>
                <a:gd name="connsiteY4" fmla="*/ 174852 h 305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28" h="305923">
                  <a:moveTo>
                    <a:pt x="279410" y="174852"/>
                  </a:moveTo>
                  <a:cubicBezTo>
                    <a:pt x="236173" y="224072"/>
                    <a:pt x="0" y="312586"/>
                    <a:pt x="0" y="312586"/>
                  </a:cubicBezTo>
                  <a:cubicBezTo>
                    <a:pt x="0" y="312586"/>
                    <a:pt x="37934" y="200550"/>
                    <a:pt x="70907" y="43441"/>
                  </a:cubicBezTo>
                  <a:cubicBezTo>
                    <a:pt x="70907" y="43441"/>
                    <a:pt x="205377" y="49423"/>
                    <a:pt x="273836" y="0"/>
                  </a:cubicBezTo>
                  <a:cubicBezTo>
                    <a:pt x="288384" y="90145"/>
                    <a:pt x="292871" y="159420"/>
                    <a:pt x="279410" y="174852"/>
                  </a:cubicBezTo>
                  <a:close/>
                </a:path>
              </a:pathLst>
            </a:custGeom>
            <a:solidFill>
              <a:schemeClr val="accent3">
                <a:lumMod val="40000"/>
                <a:lumOff val="6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7" name="Freeform: Shape 30">
              <a:extLst>
                <a:ext uri="{FF2B5EF4-FFF2-40B4-BE49-F238E27FC236}">
                  <a16:creationId xmlns:a16="http://schemas.microsoft.com/office/drawing/2014/main" id="{950801F9-FD00-4593-ABF8-1C84D68FC4E2}"/>
                </a:ext>
              </a:extLst>
            </p:cNvPr>
            <p:cNvSpPr/>
            <p:nvPr/>
          </p:nvSpPr>
          <p:spPr>
            <a:xfrm>
              <a:off x="10419985" y="2719188"/>
              <a:ext cx="571058" cy="686629"/>
            </a:xfrm>
            <a:custGeom>
              <a:avLst/>
              <a:gdLst>
                <a:gd name="connsiteX0" fmla="*/ 500908 w 571057"/>
                <a:gd name="connsiteY0" fmla="*/ 580507 h 686628"/>
                <a:gd name="connsiteX1" fmla="*/ 406955 w 571057"/>
                <a:gd name="connsiteY1" fmla="*/ 654473 h 686628"/>
                <a:gd name="connsiteX2" fmla="*/ 232307 w 571057"/>
                <a:gd name="connsiteY2" fmla="*/ 687988 h 686628"/>
                <a:gd name="connsiteX3" fmla="*/ 185466 w 571057"/>
                <a:gd name="connsiteY3" fmla="*/ 670109 h 686628"/>
                <a:gd name="connsiteX4" fmla="*/ 182883 w 571057"/>
                <a:gd name="connsiteY4" fmla="*/ 667117 h 686628"/>
                <a:gd name="connsiteX5" fmla="*/ 173298 w 571057"/>
                <a:gd name="connsiteY5" fmla="*/ 587237 h 686628"/>
                <a:gd name="connsiteX6" fmla="*/ 241688 w 571057"/>
                <a:gd name="connsiteY6" fmla="*/ 564803 h 686628"/>
                <a:gd name="connsiteX7" fmla="*/ 250526 w 571057"/>
                <a:gd name="connsiteY7" fmla="*/ 493353 h 686628"/>
                <a:gd name="connsiteX8" fmla="*/ 221566 w 571057"/>
                <a:gd name="connsiteY8" fmla="*/ 466636 h 686628"/>
                <a:gd name="connsiteX9" fmla="*/ 188933 w 571057"/>
                <a:gd name="connsiteY9" fmla="*/ 477037 h 686628"/>
                <a:gd name="connsiteX10" fmla="*/ 106470 w 571057"/>
                <a:gd name="connsiteY10" fmla="*/ 368400 h 686628"/>
                <a:gd name="connsiteX11" fmla="*/ 14285 w 571057"/>
                <a:gd name="connsiteY11" fmla="*/ 280770 h 686628"/>
                <a:gd name="connsiteX12" fmla="*/ 9050 w 571057"/>
                <a:gd name="connsiteY12" fmla="*/ 269757 h 686628"/>
                <a:gd name="connsiteX13" fmla="*/ 10818 w 571057"/>
                <a:gd name="connsiteY13" fmla="*/ 139977 h 686628"/>
                <a:gd name="connsiteX14" fmla="*/ 103003 w 571057"/>
                <a:gd name="connsiteY14" fmla="*/ 0 h 686628"/>
                <a:gd name="connsiteX15" fmla="*/ 353657 w 571057"/>
                <a:gd name="connsiteY15" fmla="*/ 132839 h 686628"/>
                <a:gd name="connsiteX16" fmla="*/ 498869 w 571057"/>
                <a:gd name="connsiteY16" fmla="*/ 191236 h 686628"/>
                <a:gd name="connsiteX17" fmla="*/ 563044 w 571057"/>
                <a:gd name="connsiteY17" fmla="*/ 297970 h 686628"/>
                <a:gd name="connsiteX18" fmla="*/ 500908 w 571057"/>
                <a:gd name="connsiteY18" fmla="*/ 580507 h 6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057" h="686628">
                  <a:moveTo>
                    <a:pt x="500908" y="580507"/>
                  </a:moveTo>
                  <a:cubicBezTo>
                    <a:pt x="474938" y="611168"/>
                    <a:pt x="442715" y="636185"/>
                    <a:pt x="406955" y="654473"/>
                  </a:cubicBezTo>
                  <a:cubicBezTo>
                    <a:pt x="353453" y="681938"/>
                    <a:pt x="292200" y="694379"/>
                    <a:pt x="232307" y="687988"/>
                  </a:cubicBezTo>
                  <a:cubicBezTo>
                    <a:pt x="215311" y="686153"/>
                    <a:pt x="197296" y="682346"/>
                    <a:pt x="185466" y="670109"/>
                  </a:cubicBezTo>
                  <a:cubicBezTo>
                    <a:pt x="184582" y="669225"/>
                    <a:pt x="183631" y="668137"/>
                    <a:pt x="182883" y="667117"/>
                  </a:cubicBezTo>
                  <a:cubicBezTo>
                    <a:pt x="167179" y="647267"/>
                    <a:pt x="168743" y="611983"/>
                    <a:pt x="173298" y="587237"/>
                  </a:cubicBezTo>
                  <a:cubicBezTo>
                    <a:pt x="197908" y="593424"/>
                    <a:pt x="225644" y="584314"/>
                    <a:pt x="241688" y="564803"/>
                  </a:cubicBezTo>
                  <a:cubicBezTo>
                    <a:pt x="257732" y="545292"/>
                    <a:pt x="261403" y="516195"/>
                    <a:pt x="250526" y="493353"/>
                  </a:cubicBezTo>
                  <a:cubicBezTo>
                    <a:pt x="244680" y="481116"/>
                    <a:pt x="234551" y="470443"/>
                    <a:pt x="221566" y="466636"/>
                  </a:cubicBezTo>
                  <a:cubicBezTo>
                    <a:pt x="208581" y="462829"/>
                    <a:pt x="195800" y="465412"/>
                    <a:pt x="188933" y="477037"/>
                  </a:cubicBezTo>
                  <a:cubicBezTo>
                    <a:pt x="183359" y="430469"/>
                    <a:pt x="144405" y="395797"/>
                    <a:pt x="106470" y="368400"/>
                  </a:cubicBezTo>
                  <a:cubicBezTo>
                    <a:pt x="71799" y="343315"/>
                    <a:pt x="33796" y="318025"/>
                    <a:pt x="14285" y="280770"/>
                  </a:cubicBezTo>
                  <a:cubicBezTo>
                    <a:pt x="12314" y="277235"/>
                    <a:pt x="10546" y="273564"/>
                    <a:pt x="9050" y="269757"/>
                  </a:cubicBezTo>
                  <a:cubicBezTo>
                    <a:pt x="-7266" y="228967"/>
                    <a:pt x="1709" y="182874"/>
                    <a:pt x="10818" y="139977"/>
                  </a:cubicBezTo>
                  <a:cubicBezTo>
                    <a:pt x="22511" y="85319"/>
                    <a:pt x="58542" y="33720"/>
                    <a:pt x="103003" y="0"/>
                  </a:cubicBezTo>
                  <a:cubicBezTo>
                    <a:pt x="171666" y="66419"/>
                    <a:pt x="261608" y="107209"/>
                    <a:pt x="353657" y="132839"/>
                  </a:cubicBezTo>
                  <a:cubicBezTo>
                    <a:pt x="404304" y="146843"/>
                    <a:pt x="458350" y="157653"/>
                    <a:pt x="498869" y="191236"/>
                  </a:cubicBezTo>
                  <a:cubicBezTo>
                    <a:pt x="531296" y="218158"/>
                    <a:pt x="551759" y="257316"/>
                    <a:pt x="563044" y="297970"/>
                  </a:cubicBezTo>
                  <a:cubicBezTo>
                    <a:pt x="589830" y="394642"/>
                    <a:pt x="565764" y="503958"/>
                    <a:pt x="500908" y="580507"/>
                  </a:cubicBezTo>
                  <a:close/>
                </a:path>
              </a:pathLst>
            </a:custGeom>
            <a:solidFill>
              <a:schemeClr val="accent3"/>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8" name="Freeform: Shape 31">
              <a:extLst>
                <a:ext uri="{FF2B5EF4-FFF2-40B4-BE49-F238E27FC236}">
                  <a16:creationId xmlns:a16="http://schemas.microsoft.com/office/drawing/2014/main" id="{CC9DC579-16CF-450A-8286-0748407FA22E}"/>
                </a:ext>
              </a:extLst>
            </p:cNvPr>
            <p:cNvSpPr/>
            <p:nvPr/>
          </p:nvSpPr>
          <p:spPr>
            <a:xfrm>
              <a:off x="10430392" y="2999891"/>
              <a:ext cx="244739" cy="387503"/>
            </a:xfrm>
            <a:custGeom>
              <a:avLst/>
              <a:gdLst>
                <a:gd name="connsiteX0" fmla="*/ 231213 w 244738"/>
                <a:gd name="connsiteY0" fmla="*/ 284033 h 387503"/>
                <a:gd name="connsiteX1" fmla="*/ 162822 w 244738"/>
                <a:gd name="connsiteY1" fmla="*/ 306468 h 387503"/>
                <a:gd name="connsiteX2" fmla="*/ 172408 w 244738"/>
                <a:gd name="connsiteY2" fmla="*/ 386348 h 387503"/>
                <a:gd name="connsiteX3" fmla="*/ 130870 w 244738"/>
                <a:gd name="connsiteY3" fmla="*/ 387571 h 387503"/>
                <a:gd name="connsiteX4" fmla="*/ 124344 w 244738"/>
                <a:gd name="connsiteY4" fmla="*/ 386891 h 387503"/>
                <a:gd name="connsiteX5" fmla="*/ 37258 w 244738"/>
                <a:gd name="connsiteY5" fmla="*/ 341955 h 387503"/>
                <a:gd name="connsiteX6" fmla="*/ 10676 w 244738"/>
                <a:gd name="connsiteY6" fmla="*/ 259491 h 387503"/>
                <a:gd name="connsiteX7" fmla="*/ 3878 w 244738"/>
                <a:gd name="connsiteY7" fmla="*/ 0 h 387503"/>
                <a:gd name="connsiteX8" fmla="*/ 96063 w 244738"/>
                <a:gd name="connsiteY8" fmla="*/ 87630 h 387503"/>
                <a:gd name="connsiteX9" fmla="*/ 178526 w 244738"/>
                <a:gd name="connsiteY9" fmla="*/ 196267 h 387503"/>
                <a:gd name="connsiteX10" fmla="*/ 211158 w 244738"/>
                <a:gd name="connsiteY10" fmla="*/ 185865 h 387503"/>
                <a:gd name="connsiteX11" fmla="*/ 240119 w 244738"/>
                <a:gd name="connsiteY11" fmla="*/ 212583 h 387503"/>
                <a:gd name="connsiteX12" fmla="*/ 231213 w 244738"/>
                <a:gd name="connsiteY12" fmla="*/ 284033 h 3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738" h="387503">
                  <a:moveTo>
                    <a:pt x="231213" y="284033"/>
                  </a:moveTo>
                  <a:cubicBezTo>
                    <a:pt x="215169" y="303544"/>
                    <a:pt x="187432" y="312654"/>
                    <a:pt x="162822" y="306468"/>
                  </a:cubicBezTo>
                  <a:cubicBezTo>
                    <a:pt x="158267" y="331213"/>
                    <a:pt x="156704" y="366496"/>
                    <a:pt x="172408" y="386348"/>
                  </a:cubicBezTo>
                  <a:cubicBezTo>
                    <a:pt x="158607" y="387911"/>
                    <a:pt x="144739" y="388591"/>
                    <a:pt x="130870" y="387571"/>
                  </a:cubicBezTo>
                  <a:cubicBezTo>
                    <a:pt x="128695" y="387435"/>
                    <a:pt x="126452" y="387232"/>
                    <a:pt x="124344" y="386891"/>
                  </a:cubicBezTo>
                  <a:cubicBezTo>
                    <a:pt x="90692" y="383152"/>
                    <a:pt x="57176" y="369012"/>
                    <a:pt x="37258" y="341955"/>
                  </a:cubicBezTo>
                  <a:cubicBezTo>
                    <a:pt x="19854" y="318432"/>
                    <a:pt x="14483" y="288452"/>
                    <a:pt x="10676" y="259491"/>
                  </a:cubicBezTo>
                  <a:cubicBezTo>
                    <a:pt x="-745" y="173561"/>
                    <a:pt x="-2988" y="86407"/>
                    <a:pt x="3878" y="0"/>
                  </a:cubicBezTo>
                  <a:cubicBezTo>
                    <a:pt x="23321" y="37255"/>
                    <a:pt x="61323" y="62544"/>
                    <a:pt x="96063" y="87630"/>
                  </a:cubicBezTo>
                  <a:cubicBezTo>
                    <a:pt x="133998" y="115027"/>
                    <a:pt x="173020" y="149766"/>
                    <a:pt x="178526" y="196267"/>
                  </a:cubicBezTo>
                  <a:cubicBezTo>
                    <a:pt x="185392" y="184574"/>
                    <a:pt x="198173" y="182058"/>
                    <a:pt x="211158" y="185865"/>
                  </a:cubicBezTo>
                  <a:cubicBezTo>
                    <a:pt x="224143" y="189673"/>
                    <a:pt x="234273" y="200346"/>
                    <a:pt x="240119" y="212583"/>
                  </a:cubicBezTo>
                  <a:cubicBezTo>
                    <a:pt x="250928" y="235425"/>
                    <a:pt x="247257" y="264522"/>
                    <a:pt x="231213" y="284033"/>
                  </a:cubicBezTo>
                  <a:close/>
                </a:path>
              </a:pathLst>
            </a:custGeom>
            <a:solidFill>
              <a:schemeClr val="accent3">
                <a:lumMod val="40000"/>
                <a:lumOff val="6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19" name="Freeform: Shape 32">
              <a:extLst>
                <a:ext uri="{FF2B5EF4-FFF2-40B4-BE49-F238E27FC236}">
                  <a16:creationId xmlns:a16="http://schemas.microsoft.com/office/drawing/2014/main" id="{67A8C1F8-B688-4A1E-9EE4-C30AE99CC613}"/>
                </a:ext>
              </a:extLst>
            </p:cNvPr>
            <p:cNvSpPr/>
            <p:nvPr/>
          </p:nvSpPr>
          <p:spPr>
            <a:xfrm>
              <a:off x="10554668" y="3373729"/>
              <a:ext cx="271932" cy="129168"/>
            </a:xfrm>
            <a:custGeom>
              <a:avLst/>
              <a:gdLst>
                <a:gd name="connsiteX0" fmla="*/ 275127 w 271932"/>
                <a:gd name="connsiteY0" fmla="*/ 58941 h 129167"/>
                <a:gd name="connsiteX1" fmla="*/ 1428 w 271932"/>
                <a:gd name="connsiteY1" fmla="*/ 134471 h 129167"/>
                <a:gd name="connsiteX2" fmla="*/ 0 w 271932"/>
                <a:gd name="connsiteY2" fmla="*/ 13189 h 129167"/>
                <a:gd name="connsiteX3" fmla="*/ 6527 w 271932"/>
                <a:gd name="connsiteY3" fmla="*/ 13868 h 129167"/>
                <a:gd name="connsiteX4" fmla="*/ 48064 w 271932"/>
                <a:gd name="connsiteY4" fmla="*/ 12645 h 129167"/>
                <a:gd name="connsiteX5" fmla="*/ 50648 w 271932"/>
                <a:gd name="connsiteY5" fmla="*/ 15636 h 129167"/>
                <a:gd name="connsiteX6" fmla="*/ 97487 w 271932"/>
                <a:gd name="connsiteY6" fmla="*/ 33516 h 129167"/>
                <a:gd name="connsiteX7" fmla="*/ 272136 w 271932"/>
                <a:gd name="connsiteY7" fmla="*/ 0 h 129167"/>
                <a:gd name="connsiteX8" fmla="*/ 275127 w 271932"/>
                <a:gd name="connsiteY8" fmla="*/ 58941 h 12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32" h="129167">
                  <a:moveTo>
                    <a:pt x="275127" y="58941"/>
                  </a:moveTo>
                  <a:cubicBezTo>
                    <a:pt x="156769" y="87290"/>
                    <a:pt x="41946" y="121962"/>
                    <a:pt x="1428" y="134471"/>
                  </a:cubicBezTo>
                  <a:cubicBezTo>
                    <a:pt x="952" y="94089"/>
                    <a:pt x="408" y="53571"/>
                    <a:pt x="0" y="13189"/>
                  </a:cubicBezTo>
                  <a:cubicBezTo>
                    <a:pt x="2176" y="13529"/>
                    <a:pt x="4419" y="13665"/>
                    <a:pt x="6527" y="13868"/>
                  </a:cubicBezTo>
                  <a:cubicBezTo>
                    <a:pt x="20463" y="14888"/>
                    <a:pt x="34264" y="14209"/>
                    <a:pt x="48064" y="12645"/>
                  </a:cubicBezTo>
                  <a:cubicBezTo>
                    <a:pt x="48812" y="13665"/>
                    <a:pt x="49696" y="14685"/>
                    <a:pt x="50648" y="15636"/>
                  </a:cubicBezTo>
                  <a:cubicBezTo>
                    <a:pt x="62477" y="27873"/>
                    <a:pt x="80560" y="31680"/>
                    <a:pt x="97487" y="33516"/>
                  </a:cubicBezTo>
                  <a:cubicBezTo>
                    <a:pt x="157381" y="39906"/>
                    <a:pt x="218634" y="27465"/>
                    <a:pt x="272136" y="0"/>
                  </a:cubicBezTo>
                  <a:cubicBezTo>
                    <a:pt x="273156" y="19579"/>
                    <a:pt x="274108" y="39226"/>
                    <a:pt x="275127" y="58941"/>
                  </a:cubicBezTo>
                  <a:close/>
                </a:path>
              </a:pathLst>
            </a:custGeom>
            <a:solidFill>
              <a:schemeClr val="accent3">
                <a:lumMod val="40000"/>
                <a:lumOff val="60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20" name="Freeform: Shape 33">
              <a:extLst>
                <a:ext uri="{FF2B5EF4-FFF2-40B4-BE49-F238E27FC236}">
                  <a16:creationId xmlns:a16="http://schemas.microsoft.com/office/drawing/2014/main" id="{83CAD09B-4F42-4EE9-BE78-AAD4CC11A5B5}"/>
                </a:ext>
              </a:extLst>
            </p:cNvPr>
            <p:cNvSpPr/>
            <p:nvPr/>
          </p:nvSpPr>
          <p:spPr>
            <a:xfrm>
              <a:off x="10219972" y="6279288"/>
              <a:ext cx="516671" cy="333117"/>
            </a:xfrm>
            <a:custGeom>
              <a:avLst/>
              <a:gdLst>
                <a:gd name="connsiteX0" fmla="*/ 505265 w 516671"/>
                <a:gd name="connsiteY0" fmla="*/ 330842 h 333116"/>
                <a:gd name="connsiteX1" fmla="*/ 3414 w 516671"/>
                <a:gd name="connsiteY1" fmla="*/ 123154 h 333116"/>
                <a:gd name="connsiteX2" fmla="*/ 36046 w 516671"/>
                <a:gd name="connsiteY2" fmla="*/ 36271 h 333116"/>
                <a:gd name="connsiteX3" fmla="*/ 77176 w 516671"/>
                <a:gd name="connsiteY3" fmla="*/ 10982 h 333116"/>
                <a:gd name="connsiteX4" fmla="*/ 125308 w 516671"/>
                <a:gd name="connsiteY4" fmla="*/ 580 h 333116"/>
                <a:gd name="connsiteX5" fmla="*/ 257399 w 516671"/>
                <a:gd name="connsiteY5" fmla="*/ 17032 h 333116"/>
                <a:gd name="connsiteX6" fmla="*/ 258282 w 516671"/>
                <a:gd name="connsiteY6" fmla="*/ 61017 h 333116"/>
                <a:gd name="connsiteX7" fmla="*/ 418179 w 516671"/>
                <a:gd name="connsiteY7" fmla="*/ 69107 h 333116"/>
                <a:gd name="connsiteX8" fmla="*/ 505197 w 516671"/>
                <a:gd name="connsiteY8" fmla="*/ 62581 h 333116"/>
                <a:gd name="connsiteX9" fmla="*/ 509072 w 516671"/>
                <a:gd name="connsiteY9" fmla="*/ 147628 h 333116"/>
                <a:gd name="connsiteX10" fmla="*/ 505265 w 516671"/>
                <a:gd name="connsiteY10" fmla="*/ 330842 h 3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671" h="333116">
                  <a:moveTo>
                    <a:pt x="505265" y="330842"/>
                  </a:moveTo>
                  <a:cubicBezTo>
                    <a:pt x="473924" y="341719"/>
                    <a:pt x="73572" y="348178"/>
                    <a:pt x="3414" y="123154"/>
                  </a:cubicBezTo>
                  <a:cubicBezTo>
                    <a:pt x="-6851" y="90182"/>
                    <a:pt x="6609" y="54355"/>
                    <a:pt x="36046" y="36271"/>
                  </a:cubicBezTo>
                  <a:lnTo>
                    <a:pt x="77176" y="10982"/>
                  </a:lnTo>
                  <a:cubicBezTo>
                    <a:pt x="91588" y="2144"/>
                    <a:pt x="108516" y="-1527"/>
                    <a:pt x="125308" y="580"/>
                  </a:cubicBezTo>
                  <a:lnTo>
                    <a:pt x="257399" y="17032"/>
                  </a:lnTo>
                  <a:cubicBezTo>
                    <a:pt x="258282" y="36407"/>
                    <a:pt x="258623" y="51432"/>
                    <a:pt x="258282" y="61017"/>
                  </a:cubicBezTo>
                  <a:cubicBezTo>
                    <a:pt x="307706" y="68291"/>
                    <a:pt x="363724" y="70875"/>
                    <a:pt x="418179" y="69107"/>
                  </a:cubicBezTo>
                  <a:cubicBezTo>
                    <a:pt x="448091" y="68223"/>
                    <a:pt x="477528" y="65980"/>
                    <a:pt x="505197" y="62581"/>
                  </a:cubicBezTo>
                  <a:cubicBezTo>
                    <a:pt x="501458" y="69855"/>
                    <a:pt x="504789" y="105070"/>
                    <a:pt x="509072" y="147628"/>
                  </a:cubicBezTo>
                  <a:cubicBezTo>
                    <a:pt x="516686" y="223497"/>
                    <a:pt x="527020" y="323228"/>
                    <a:pt x="505265" y="330842"/>
                  </a:cubicBezTo>
                  <a:close/>
                </a:path>
              </a:pathLst>
            </a:custGeom>
            <a:solidFill>
              <a:schemeClr val="tx2"/>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21" name="Freeform: Shape 34">
              <a:extLst>
                <a:ext uri="{FF2B5EF4-FFF2-40B4-BE49-F238E27FC236}">
                  <a16:creationId xmlns:a16="http://schemas.microsoft.com/office/drawing/2014/main" id="{7396BEFE-95D7-4BBE-ACAA-4DE27686C169}"/>
                </a:ext>
              </a:extLst>
            </p:cNvPr>
            <p:cNvSpPr/>
            <p:nvPr/>
          </p:nvSpPr>
          <p:spPr>
            <a:xfrm>
              <a:off x="10307182" y="4446366"/>
              <a:ext cx="734217" cy="1896727"/>
            </a:xfrm>
            <a:custGeom>
              <a:avLst/>
              <a:gdLst>
                <a:gd name="connsiteX0" fmla="*/ 638184 w 734216"/>
                <a:gd name="connsiteY0" fmla="*/ 452087 h 1896726"/>
                <a:gd name="connsiteX1" fmla="*/ 510104 w 734216"/>
                <a:gd name="connsiteY1" fmla="*/ 609264 h 1896726"/>
                <a:gd name="connsiteX2" fmla="*/ 472986 w 734216"/>
                <a:gd name="connsiteY2" fmla="*/ 728778 h 1896726"/>
                <a:gd name="connsiteX3" fmla="*/ 472986 w 734216"/>
                <a:gd name="connsiteY3" fmla="*/ 728914 h 1896726"/>
                <a:gd name="connsiteX4" fmla="*/ 469246 w 734216"/>
                <a:gd name="connsiteY4" fmla="*/ 806075 h 1896726"/>
                <a:gd name="connsiteX5" fmla="*/ 428457 w 734216"/>
                <a:gd name="connsiteY5" fmla="*/ 1718135 h 1896726"/>
                <a:gd name="connsiteX6" fmla="*/ 418055 w 734216"/>
                <a:gd name="connsiteY6" fmla="*/ 1895503 h 1896726"/>
                <a:gd name="connsiteX7" fmla="*/ 331037 w 734216"/>
                <a:gd name="connsiteY7" fmla="*/ 1902030 h 1896726"/>
                <a:gd name="connsiteX8" fmla="*/ 171141 w 734216"/>
                <a:gd name="connsiteY8" fmla="*/ 1893940 h 1896726"/>
                <a:gd name="connsiteX9" fmla="*/ 170257 w 734216"/>
                <a:gd name="connsiteY9" fmla="*/ 1849955 h 1896726"/>
                <a:gd name="connsiteX10" fmla="*/ 91261 w 734216"/>
                <a:gd name="connsiteY10" fmla="*/ 1133821 h 1896726"/>
                <a:gd name="connsiteX11" fmla="*/ 24841 w 734216"/>
                <a:gd name="connsiteY11" fmla="*/ 164519 h 1896726"/>
                <a:gd name="connsiteX12" fmla="*/ 723163 w 734216"/>
                <a:gd name="connsiteY12" fmla="*/ 0 h 1896726"/>
                <a:gd name="connsiteX13" fmla="*/ 638184 w 734216"/>
                <a:gd name="connsiteY13" fmla="*/ 452087 h 1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4216" h="1896726">
                  <a:moveTo>
                    <a:pt x="638184" y="452087"/>
                  </a:moveTo>
                  <a:cubicBezTo>
                    <a:pt x="598007" y="506474"/>
                    <a:pt x="547563" y="553042"/>
                    <a:pt x="510104" y="609264"/>
                  </a:cubicBezTo>
                  <a:cubicBezTo>
                    <a:pt x="486582" y="644343"/>
                    <a:pt x="477201" y="685949"/>
                    <a:pt x="472986" y="728778"/>
                  </a:cubicBezTo>
                  <a:cubicBezTo>
                    <a:pt x="472986" y="728778"/>
                    <a:pt x="472986" y="728846"/>
                    <a:pt x="472986" y="728914"/>
                  </a:cubicBezTo>
                  <a:cubicBezTo>
                    <a:pt x="470470" y="754612"/>
                    <a:pt x="469926" y="780649"/>
                    <a:pt x="469246" y="806075"/>
                  </a:cubicBezTo>
                  <a:cubicBezTo>
                    <a:pt x="462652" y="1073452"/>
                    <a:pt x="441782" y="1479243"/>
                    <a:pt x="428457" y="1718135"/>
                  </a:cubicBezTo>
                  <a:cubicBezTo>
                    <a:pt x="423766" y="1802570"/>
                    <a:pt x="419959" y="1866202"/>
                    <a:pt x="418055" y="1895503"/>
                  </a:cubicBezTo>
                  <a:cubicBezTo>
                    <a:pt x="390386" y="1898902"/>
                    <a:pt x="360950" y="1901146"/>
                    <a:pt x="331037" y="1902030"/>
                  </a:cubicBezTo>
                  <a:cubicBezTo>
                    <a:pt x="276583" y="1903797"/>
                    <a:pt x="220565" y="1901214"/>
                    <a:pt x="171141" y="1893940"/>
                  </a:cubicBezTo>
                  <a:cubicBezTo>
                    <a:pt x="171481" y="1884354"/>
                    <a:pt x="171141" y="1869330"/>
                    <a:pt x="170257" y="1849955"/>
                  </a:cubicBezTo>
                  <a:cubicBezTo>
                    <a:pt x="163187" y="1712017"/>
                    <a:pt x="124437" y="1351367"/>
                    <a:pt x="91261" y="1133821"/>
                  </a:cubicBezTo>
                  <a:cubicBezTo>
                    <a:pt x="41973" y="811717"/>
                    <a:pt x="-42054" y="483427"/>
                    <a:pt x="24841" y="164519"/>
                  </a:cubicBezTo>
                  <a:cubicBezTo>
                    <a:pt x="274679" y="142220"/>
                    <a:pt x="490661" y="94020"/>
                    <a:pt x="723163" y="0"/>
                  </a:cubicBezTo>
                  <a:cubicBezTo>
                    <a:pt x="764497" y="153029"/>
                    <a:pt x="732273" y="324347"/>
                    <a:pt x="638184" y="452087"/>
                  </a:cubicBezTo>
                  <a:close/>
                </a:path>
              </a:pathLst>
            </a:custGeom>
            <a:solidFill>
              <a:schemeClr val="accent3">
                <a:lumMod val="75000"/>
              </a:schemeClr>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sp>
          <p:nvSpPr>
            <p:cNvPr id="22" name="Freeform: Shape 35">
              <a:extLst>
                <a:ext uri="{FF2B5EF4-FFF2-40B4-BE49-F238E27FC236}">
                  <a16:creationId xmlns:a16="http://schemas.microsoft.com/office/drawing/2014/main" id="{FF061B13-0694-4236-A328-A1769446B344}"/>
                </a:ext>
              </a:extLst>
            </p:cNvPr>
            <p:cNvSpPr/>
            <p:nvPr/>
          </p:nvSpPr>
          <p:spPr>
            <a:xfrm>
              <a:off x="10723615" y="6164433"/>
              <a:ext cx="394302" cy="333117"/>
            </a:xfrm>
            <a:custGeom>
              <a:avLst/>
              <a:gdLst>
                <a:gd name="connsiteX0" fmla="*/ 385930 w 394301"/>
                <a:gd name="connsiteY0" fmla="*/ 330466 h 333116"/>
                <a:gd name="connsiteX1" fmla="*/ 5497 w 394301"/>
                <a:gd name="connsiteY1" fmla="*/ 262414 h 333116"/>
                <a:gd name="connsiteX2" fmla="*/ 1621 w 394301"/>
                <a:gd name="connsiteY2" fmla="*/ 177368 h 333116"/>
                <a:gd name="connsiteX3" fmla="*/ 12023 w 394301"/>
                <a:gd name="connsiteY3" fmla="*/ 0 h 333116"/>
                <a:gd name="connsiteX4" fmla="*/ 156963 w 394301"/>
                <a:gd name="connsiteY4" fmla="*/ 13665 h 333116"/>
                <a:gd name="connsiteX5" fmla="*/ 160090 w 394301"/>
                <a:gd name="connsiteY5" fmla="*/ 71382 h 333116"/>
                <a:gd name="connsiteX6" fmla="*/ 384434 w 394301"/>
                <a:gd name="connsiteY6" fmla="*/ 73218 h 333116"/>
                <a:gd name="connsiteX7" fmla="*/ 385930 w 394301"/>
                <a:gd name="connsiteY7" fmla="*/ 330466 h 3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01" h="333116">
                  <a:moveTo>
                    <a:pt x="385930" y="330466"/>
                  </a:moveTo>
                  <a:cubicBezTo>
                    <a:pt x="363292" y="338352"/>
                    <a:pt x="149689" y="343858"/>
                    <a:pt x="5497" y="262414"/>
                  </a:cubicBezTo>
                  <a:cubicBezTo>
                    <a:pt x="1214" y="219857"/>
                    <a:pt x="-2117" y="184642"/>
                    <a:pt x="1621" y="177368"/>
                  </a:cubicBezTo>
                  <a:cubicBezTo>
                    <a:pt x="3525" y="148067"/>
                    <a:pt x="7333" y="84435"/>
                    <a:pt x="12023" y="0"/>
                  </a:cubicBezTo>
                  <a:lnTo>
                    <a:pt x="156963" y="13665"/>
                  </a:lnTo>
                  <a:cubicBezTo>
                    <a:pt x="158119" y="32904"/>
                    <a:pt x="159138" y="52143"/>
                    <a:pt x="160090" y="71382"/>
                  </a:cubicBezTo>
                  <a:cubicBezTo>
                    <a:pt x="234872" y="90078"/>
                    <a:pt x="310128" y="93137"/>
                    <a:pt x="384434" y="73218"/>
                  </a:cubicBezTo>
                  <a:cubicBezTo>
                    <a:pt x="383075" y="124545"/>
                    <a:pt x="416726" y="319724"/>
                    <a:pt x="385930" y="330466"/>
                  </a:cubicBezTo>
                  <a:close/>
                </a:path>
              </a:pathLst>
            </a:custGeom>
            <a:solidFill>
              <a:schemeClr val="tx2"/>
            </a:solidFill>
            <a:ln w="6795" cap="flat">
              <a:noFill/>
              <a:prstDash val="solid"/>
              <a:miter/>
            </a:ln>
          </p:spPr>
          <p:txBody>
            <a:bodyPr rtlCol="0" anchor="ctr"/>
            <a:lstStyle/>
            <a:p>
              <a:endParaRPr lang="en-ID">
                <a:latin typeface="Times New Roman" panose="02020603050405020304" pitchFamily="18" charset="0"/>
                <a:cs typeface="Times New Roman" panose="02020603050405020304" pitchFamily="18" charset="0"/>
              </a:endParaRPr>
            </a:p>
          </p:txBody>
        </p:sp>
      </p:grpSp>
      <p:sp>
        <p:nvSpPr>
          <p:cNvPr id="23" name="Двойная стрелка влево/вправо 22"/>
          <p:cNvSpPr/>
          <p:nvPr/>
        </p:nvSpPr>
        <p:spPr>
          <a:xfrm>
            <a:off x="3173430" y="1605450"/>
            <a:ext cx="3011438" cy="831834"/>
          </a:xfrm>
          <a:prstGeom prst="lef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Times New Roman" panose="02020603050405020304" pitchFamily="18" charset="0"/>
                <a:ea typeface="Tahoma" panose="020B0604030504040204" pitchFamily="34" charset="0"/>
                <a:cs typeface="Times New Roman" panose="02020603050405020304" pitchFamily="18" charset="0"/>
              </a:rPr>
              <a:t>а</a:t>
            </a:r>
            <a:r>
              <a:rPr lang="ru-RU" sz="3200" b="1" dirty="0" smtClean="0">
                <a:latin typeface="Times New Roman" panose="02020603050405020304" pitchFamily="18" charset="0"/>
                <a:ea typeface="Tahoma" panose="020B0604030504040204" pitchFamily="34" charset="0"/>
                <a:cs typeface="Times New Roman" panose="02020603050405020304" pitchFamily="18" charset="0"/>
              </a:rPr>
              <a:t>нтитеза</a:t>
            </a:r>
            <a:endParaRPr lang="ru-RU" sz="3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Прямоугольник 23"/>
          <p:cNvSpPr/>
          <p:nvPr/>
        </p:nvSpPr>
        <p:spPr>
          <a:xfrm>
            <a:off x="977552" y="1662795"/>
            <a:ext cx="2207642" cy="7434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800" b="1" dirty="0">
              <a:latin typeface="Times New Roman" panose="02020603050405020304" pitchFamily="18" charset="0"/>
              <a:ea typeface="Tahoma" panose="020B0604030504040204" pitchFamily="34" charset="0"/>
              <a:cs typeface="Times New Roman" panose="02020603050405020304" pitchFamily="18" charset="0"/>
            </a:endParaRPr>
          </a:p>
          <a:p>
            <a:pPr algn="ctr"/>
            <a:r>
              <a:rPr lang="ru-RU" sz="32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ВОЙНА</a:t>
            </a:r>
            <a:endParaRPr lang="ru-RU"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6196632" y="1683699"/>
            <a:ext cx="2207642" cy="7434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800" b="1" dirty="0">
              <a:latin typeface="Times New Roman" panose="02020603050405020304" pitchFamily="18" charset="0"/>
              <a:ea typeface="Tahoma" panose="020B0604030504040204" pitchFamily="34" charset="0"/>
              <a:cs typeface="Times New Roman" panose="02020603050405020304" pitchFamily="18" charset="0"/>
            </a:endParaRPr>
          </a:p>
          <a:p>
            <a:pPr algn="ctr"/>
            <a:r>
              <a:rPr lang="ru-RU"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МИР</a:t>
            </a:r>
            <a:endParaRPr lang="ru-RU" sz="3200" b="1" dirty="0">
              <a:solidFill>
                <a:schemeClr val="tx1"/>
              </a:solidFill>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5676552" y="3602499"/>
            <a:ext cx="3247802" cy="22438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Люди </a:t>
            </a:r>
            <a:r>
              <a:rPr lang="ru-RU"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«мира»</a:t>
            </a:r>
          </a:p>
          <a:p>
            <a:pPr algn="ctr"/>
            <a:r>
              <a:rPr lang="ru-RU"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Кутузов, Каратаев, Болконские, </a:t>
            </a:r>
            <a:r>
              <a:rPr lang="ru-RU" sz="24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Ростовы</a:t>
            </a:r>
            <a:r>
              <a:rPr lang="ru-RU"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Тушин, Тимохин, Василий Денисов, партизаны, народ.</a:t>
            </a:r>
            <a:endParaRPr lang="ru-RU"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Прямоугольник 26"/>
          <p:cNvSpPr/>
          <p:nvPr/>
        </p:nvSpPr>
        <p:spPr>
          <a:xfrm>
            <a:off x="457472" y="3616583"/>
            <a:ext cx="3247802" cy="2096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Люди </a:t>
            </a:r>
            <a:r>
              <a:rPr lang="ru-RU"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«войны»</a:t>
            </a:r>
          </a:p>
          <a:p>
            <a:pPr algn="ctr"/>
            <a:r>
              <a:rPr lang="ru-RU"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Наполеон, Александр </a:t>
            </a:r>
            <a:r>
              <a:rPr lang="en-US"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a:t>
            </a:r>
            <a:r>
              <a:rPr lang="ru-RU" sz="2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Друбецкие, Берг, штабные офицеры</a:t>
            </a:r>
            <a:endParaRPr lang="ru-RU"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8" name="Прямая соединительная линия 27"/>
          <p:cNvCxnSpPr/>
          <p:nvPr/>
        </p:nvCxnSpPr>
        <p:spPr>
          <a:xfrm flipH="1" flipV="1">
            <a:off x="7294103" y="2384146"/>
            <a:ext cx="5271" cy="117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27" idx="0"/>
            <a:endCxn id="24" idx="2"/>
          </p:cNvCxnSpPr>
          <p:nvPr/>
        </p:nvCxnSpPr>
        <p:spPr>
          <a:xfrm flipV="1">
            <a:off x="2081373" y="2406206"/>
            <a:ext cx="0" cy="12103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7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4092</TotalTime>
  <Words>1634</Words>
  <Application>Microsoft Office PowerPoint</Application>
  <PresentationFormat>Экран (4:3)</PresentationFormat>
  <Paragraphs>228</Paragraphs>
  <Slides>26</Slides>
  <Notes>26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Comfortaa</vt:lpstr>
      <vt:lpstr>Open Sans</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61</cp:revision>
  <dcterms:created xsi:type="dcterms:W3CDTF">2020-07-18T05:19:20Z</dcterms:created>
  <dcterms:modified xsi:type="dcterms:W3CDTF">2024-12-13T16:13:35Z</dcterms:modified>
</cp:coreProperties>
</file>