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72" r:id="rId3"/>
    <p:sldId id="303" r:id="rId4"/>
    <p:sldId id="294" r:id="rId5"/>
    <p:sldId id="273" r:id="rId6"/>
    <p:sldId id="259" r:id="rId7"/>
    <p:sldId id="274" r:id="rId8"/>
    <p:sldId id="276" r:id="rId9"/>
    <p:sldId id="262" r:id="rId10"/>
    <p:sldId id="268" r:id="rId11"/>
    <p:sldId id="264" r:id="rId12"/>
    <p:sldId id="269" r:id="rId13"/>
    <p:sldId id="277" r:id="rId14"/>
    <p:sldId id="278" r:id="rId15"/>
    <p:sldId id="279" r:id="rId16"/>
    <p:sldId id="280" r:id="rId17"/>
    <p:sldId id="281" r:id="rId18"/>
    <p:sldId id="282" r:id="rId19"/>
    <p:sldId id="284" r:id="rId20"/>
    <p:sldId id="285" r:id="rId21"/>
    <p:sldId id="286" r:id="rId22"/>
    <p:sldId id="295" r:id="rId23"/>
    <p:sldId id="299" r:id="rId24"/>
    <p:sldId id="301" r:id="rId25"/>
    <p:sldId id="298" r:id="rId26"/>
    <p:sldId id="26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2" autoAdjust="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3249740"/>
            <a:ext cx="7711857" cy="133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kk-KZ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Роман-эпопея «Война и мир»</a:t>
            </a:r>
          </a:p>
          <a:p>
            <a:pPr algn="ctr">
              <a:buClr>
                <a:srgbClr val="000000"/>
              </a:buClr>
            </a:pPr>
            <a:r>
              <a:rPr lang="ru-RU" altLang="ru-RU" sz="25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Русский </a:t>
            </a:r>
            <a:r>
              <a:rPr lang="ru-RU" altLang="ru-RU" sz="2500" b="1" dirty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язык и литература. 11 </a:t>
            </a:r>
            <a:r>
              <a:rPr lang="ru-RU" altLang="ru-RU" sz="25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класс</a:t>
            </a: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Open Sans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42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39511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84130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14484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302315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Прямоугольник 8"/>
          <p:cNvSpPr/>
          <p:nvPr/>
        </p:nvSpPr>
        <p:spPr>
          <a:xfrm>
            <a:off x="203819" y="1151879"/>
            <a:ext cx="841578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Толчком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 созданию романа явился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замысел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Толстого написать произведение о декабристе,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который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1856 году вернулся после тридцатилетней ссылки.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Но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Толстой понял,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что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написать роман о декабристе, не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показав исходное эпохальное событие, а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именно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восстание дворян - офицеров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14 декабря 1825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г.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художественно неубедительно .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потому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начало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его романа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отодвинулось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 1825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Мировоззрение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декабристов, их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гражданский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патриотический пафос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во многом были сформированы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Отечественной войной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1812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г.,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поэтому художественное время романа вновь отодвигалось в глубь истории. 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Увидев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неразрывную связь Отечественной войны с 1805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г.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Толстой начинает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роман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именно с этого периода. </a:t>
            </a:r>
          </a:p>
        </p:txBody>
      </p:sp>
    </p:spTree>
    <p:extLst>
      <p:ext uri="{BB962C8B-B14F-4D97-AF65-F5344CB8AC3E}">
        <p14:creationId xmlns:p14="http://schemas.microsoft.com/office/powerpoint/2010/main" val="354545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321851" y="1274880"/>
            <a:ext cx="848144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Толстой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своем романе отразил эпоху 1805 - 1812 годов. Писатель изучал мемуарные свидетельства современников и участников Отечественной войны, газеты и журналы этих лет, работал в архивах и музеях, где просматривал неопубликованные документы ( приказы, распоряжения, доклады, подлинные письма исторических деятелей). Всё это позволило писателю создать масштабную историко - героическую эпопею, запечатлевшую одно из самых значимых событий XIX века -Отечественную войну 1812 г. </a:t>
            </a:r>
            <a:endParaRPr lang="ru-RU" sz="20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Замысел Толстого «провести» своих героев через события 1825 и 1856 годов остался неосуществленным.         И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теперь Бородинское сражение, личности Кутузова и Наполеона мы представляем по произведению Льва Толстого.</a:t>
            </a:r>
          </a:p>
        </p:txBody>
      </p:sp>
    </p:spTree>
    <p:extLst>
      <p:ext uri="{BB962C8B-B14F-4D97-AF65-F5344CB8AC3E}">
        <p14:creationId xmlns:p14="http://schemas.microsoft.com/office/powerpoint/2010/main" val="152388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2902150" y="271839"/>
            <a:ext cx="3147677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lvl="0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Проверьте себя!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385061"/>
              </p:ext>
            </p:extLst>
          </p:nvPr>
        </p:nvGraphicFramePr>
        <p:xfrm>
          <a:off x="629997" y="1132474"/>
          <a:ext cx="8128000" cy="403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Даты</a:t>
                      </a:r>
                      <a:endParaRPr lang="ru-RU" sz="1800" b="1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События </a:t>
                      </a:r>
                      <a:endParaRPr lang="ru-RU" sz="1800" b="1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1805 год</a:t>
                      </a:r>
                      <a:endParaRPr lang="ru-RU" sz="1800" b="1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Русско-австро-французская война — война между </a:t>
                      </a: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Францией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Испанией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Баварией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и </a:t>
                      </a: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Италией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, с одной стороны и Третьей </a:t>
                      </a: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антифранцузской коалицией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, в которую входили Австрийская империя, Россия, Великобритания, Швеция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и Неаполитанское государство – с другой.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1812 год</a:t>
                      </a:r>
                      <a:endParaRPr lang="ru-RU" sz="1800" b="1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Начало Отечественной войны 1812 года.</a:t>
                      </a:r>
                      <a:endParaRPr lang="ru-RU" sz="1600" b="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1825 год</a:t>
                      </a:r>
                      <a:endParaRPr lang="ru-RU" sz="1800" b="1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Восстание декабристов на Сенатской площади — первая попытка государственного переворота, состоявшаяся в Санкт-Петербурге, столице Российской империи, 14 (26) декабря 1825 года.</a:t>
                      </a:r>
                      <a:endParaRPr lang="ru-RU" sz="18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1856 год</a:t>
                      </a:r>
                      <a:endParaRPr lang="ru-RU" sz="1800" b="1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Неосуществленный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з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амысел Толстого написать произведение о декабристе, который в 1856 году вернулся после тридцатилетней ссылки. </a:t>
                      </a:r>
                      <a:endParaRPr lang="ru-RU" sz="18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12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3078389" y="347625"/>
            <a:ext cx="31704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Проверьте себя!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4013" y="1340768"/>
            <a:ext cx="8279236" cy="1539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Для поиска </a:t>
            </a:r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какой-либо даты, статистических данных, </a:t>
            </a:r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конкретной фамилии, слова </a:t>
            </a:r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или </a:t>
            </a:r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факта используется поисковый вид чтения (сканирование).</a:t>
            </a:r>
            <a:endParaRPr lang="ru-RU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Шынар\Desktop\ТК ХАБАР\УРОК для ХАБАР №35\Рисунок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537" y="3225959"/>
            <a:ext cx="3024188" cy="219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781549" y="347625"/>
            <a:ext cx="7651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Задание 5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01419" y="932400"/>
            <a:ext cx="6924423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Определите смысл названия романа, распределяя слова и предложения по теме</a:t>
            </a:r>
            <a:endParaRPr lang="ru-RU" sz="2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709427"/>
              </p:ext>
            </p:extLst>
          </p:nvPr>
        </p:nvGraphicFramePr>
        <p:xfrm>
          <a:off x="619488" y="1902830"/>
          <a:ext cx="782417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2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2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ВОЙНА</a:t>
                      </a:r>
                      <a:endParaRPr lang="ru-RU" sz="2400" b="1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МИР</a:t>
                      </a:r>
                      <a:endParaRPr lang="ru-RU" sz="2400" b="1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505763" y="2996952"/>
            <a:ext cx="814820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Военные столкновения враждующих армий. Жизнь.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Смерть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Разрушение. Гармония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Здоровь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труд, отдых,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интересы, увлечения, дружба. Дуэль и поединок между героями.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Конфликт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человека с самим собой.  Нравственность.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Любовь. Насилие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кровопролитие,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зло. Братство людей,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независимо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от национальности и классовых различий.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Вражда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непонимание,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эгоистический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расчёт.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Народ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крестьяне.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Отечество.</a:t>
            </a:r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881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ectangle 144">
            <a:extLst>
              <a:ext uri="{FF2B5EF4-FFF2-40B4-BE49-F238E27FC236}">
                <a16:creationId xmlns:a16="http://schemas.microsoft.com/office/drawing/2014/main" id="{CD91E988-7A18-4398-B6F1-77F363DEF83B}"/>
              </a:ext>
            </a:extLst>
          </p:cNvPr>
          <p:cNvSpPr/>
          <p:nvPr/>
        </p:nvSpPr>
        <p:spPr>
          <a:xfrm>
            <a:off x="1334731" y="260648"/>
            <a:ext cx="65451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Проверьте себя!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774166"/>
              </p:ext>
            </p:extLst>
          </p:nvPr>
        </p:nvGraphicFramePr>
        <p:xfrm>
          <a:off x="849484" y="980728"/>
          <a:ext cx="7341564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0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0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ВОЙНА</a:t>
                      </a:r>
                      <a:endParaRPr lang="ru-RU" sz="2400" b="1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МИР</a:t>
                      </a:r>
                      <a:endParaRPr lang="ru-RU" sz="2400" b="1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Военные столкновения враждующих армий. Смерть. Разрушение. Дуэль и поединок между героями. Конфликт человека с самим собой. Насилие и кровопролитие, зло. Вражда, непонимание, эгоистический расчёт. </a:t>
                      </a:r>
                      <a:endParaRPr lang="ru-RU" sz="2000" b="1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Жизнь. Гармония. Здоровье, труд, отдых, интересы, увлечения, дружба. Нравственность. Любовь. Братство людей, независимо от национальности и классовых различий. Народ, крестьяне. Отечество.</a:t>
                      </a:r>
                    </a:p>
                    <a:p>
                      <a:pPr algn="ctr"/>
                      <a:endParaRPr lang="ru-RU" sz="2000" b="1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" name="Picture 2" descr="C:\Users\Шынар\Desktop\ТК ХАБАР\УРОК для ХАБАР №35\Без назван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81128"/>
            <a:ext cx="20955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4"/>
          <a:srcRect l="11757" r="11484"/>
          <a:stretch/>
        </p:blipFill>
        <p:spPr bwMode="auto">
          <a:xfrm>
            <a:off x="10958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3614882" y="347637"/>
            <a:ext cx="1984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Задание 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8919" y="1777039"/>
            <a:ext cx="84709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26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августа 1812 года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под Бородином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деревней в 124 км к западу от Москвы, произошло генеральное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сражение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Отечественной войны.</a:t>
            </a:r>
          </a:p>
          <a:p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Это была последняя попытка защитить Москву, обескровить вражеское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войско. Наполеон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говорил: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«Если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я возьму Киев, то буду держать Россию за ноги; если я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захвачу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Петербург, я возьму Россию за голову; если я займу Москву, я поражу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Россию в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самое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сердце».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Здесь, в Бородине, должна была решиться судьба России и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всей Европы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Русские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солдаты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понимали, что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сражении решается судьба Москвы, а значит — России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…война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1812 года показала полное превосходство русского военного искусства над военным искусством Наполеона,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который потерял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полях сражений до 570 тысяч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</a:t>
            </a:r>
            <a:endParaRPr lang="ru-RU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76183" y="1052736"/>
            <a:ext cx="7116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Прочитайте текст, составьте 2 «толстых» вопроса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81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3586336" y="3354136"/>
            <a:ext cx="17676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Пейзажисты,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артины пронизаны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любовью к родной земле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93916" y="310541"/>
            <a:ext cx="61524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Примерные варианты вопросов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1837" y="1340768"/>
            <a:ext cx="84709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Почему Бородинское сражение было последней попыткой защитить Москву?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Как вы думаете, почему Наполеон проиграл войну 1812 года?</a:t>
            </a:r>
            <a:endParaRPr lang="ru-RU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Google Shape;378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7800" y="3573016"/>
            <a:ext cx="2206150" cy="23623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4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3242959" y="347625"/>
            <a:ext cx="20874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Задание 7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1965" y="1270161"/>
            <a:ext cx="8432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Опираясь на смысл текста и речевые клише напишите аргументативное  эссе на тему </a:t>
            </a:r>
            <a:r>
              <a:rPr lang="ru-RU" alt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«Худой мир лучше доброй ссоры». </a:t>
            </a:r>
          </a:p>
          <a:p>
            <a:endParaRPr lang="ru-RU" altLang="ru-RU" sz="24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Используйте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своей работе производные</a:t>
            </a:r>
          </a:p>
          <a:p>
            <a:pPr marL="355600"/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предлоги: </a:t>
            </a:r>
            <a:r>
              <a:rPr lang="ru-RU" sz="24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течение, в продолжение, в отличие, вследствие, в </a:t>
            </a:r>
            <a:r>
              <a:rPr lang="ru-RU" sz="2400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заключение, ввиду</a:t>
            </a:r>
            <a:r>
              <a:rPr lang="ru-RU" sz="24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по причине, насчёт, согласно, благодаря, вопреки, несмотря на, невзирая</a:t>
            </a:r>
          </a:p>
          <a:p>
            <a:pPr marL="355600"/>
            <a:r>
              <a:rPr lang="ru-RU" sz="24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на.</a:t>
            </a:r>
            <a:endParaRPr lang="ru-RU" altLang="ru-RU" sz="2400" i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24544" y="-19714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3030882" y="347637"/>
            <a:ext cx="30769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Речевые клише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65766" y="1561160"/>
            <a:ext cx="8508999" cy="34163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ru-RU" alt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Я согласен с пословицей «Худой мир лучше доброй ссоры».</a:t>
            </a:r>
          </a:p>
          <a:p>
            <a:pPr>
              <a:lnSpc>
                <a:spcPct val="150000"/>
              </a:lnSpc>
            </a:pPr>
            <a:r>
              <a:rPr lang="ru-RU" altLang="ru-RU" sz="2400" baseline="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Потому что: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Во-первых,</a:t>
            </a:r>
            <a:r>
              <a:rPr kumimoji="0" lang="ru-RU" altLang="ru-RU" sz="2400" b="1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…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baseline="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Во-вторых, …</a:t>
            </a:r>
            <a:endParaRPr lang="ru-RU" altLang="ru-RU" sz="24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</a:t>
            </a:r>
            <a:r>
              <a:rPr lang="ru-RU" alt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-третьих, </a:t>
            </a:r>
            <a:r>
              <a:rPr lang="ru-RU" alt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…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Вывод:</a:t>
            </a:r>
            <a:r>
              <a:rPr kumimoji="0" lang="ru-RU" altLang="ru-RU" sz="2400" b="1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…</a:t>
            </a:r>
            <a:endParaRPr kumimoji="0" lang="ru-RU" altLang="ru-RU" sz="240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2351586" y="384116"/>
            <a:ext cx="4440851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НА УРОКЕ</a:t>
            </a:r>
            <a:endParaRPr lang="ru-RU" altLang="ru-RU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44">
            <a:extLst>
              <a:ext uri="{FF2B5EF4-FFF2-40B4-BE49-F238E27FC236}">
                <a16:creationId xmlns:a16="http://schemas.microsoft.com/office/drawing/2014/main" id="{CD91E988-7A18-4398-B6F1-77F363DEF83B}"/>
              </a:ext>
            </a:extLst>
          </p:cNvPr>
          <p:cNvSpPr/>
          <p:nvPr/>
        </p:nvSpPr>
        <p:spPr>
          <a:xfrm>
            <a:off x="755578" y="1412776"/>
            <a:ext cx="61737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 узнаете об истории создания романа;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используете поисковый вид чтения;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напишете аргументативное эссе;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используете производные </a:t>
            </a:r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предлоги.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87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buSzPts val="1100"/>
              </a:pPr>
              <a:t>20</a:t>
            </a:fld>
            <a:endParaRPr lang="ru-RU" altLang="ru-RU" sz="1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2837095" y="339091"/>
            <a:ext cx="3540413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kk-KZ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Примерный ответ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57473" y="1151879"/>
            <a:ext cx="8002960" cy="440120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Я согласна с пословицей </a:t>
            </a:r>
            <a:r>
              <a:rPr lang="ru-RU" altLang="ru-RU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«Худой мир лучше доброй ссоры».</a:t>
            </a:r>
          </a:p>
          <a:p>
            <a:r>
              <a:rPr lang="ru-RU" altLang="ru-RU" sz="2000" baseline="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Потому что:</a:t>
            </a:r>
          </a:p>
          <a:p>
            <a:pPr lvl="0"/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Во-первых,</a:t>
            </a:r>
            <a:r>
              <a:rPr kumimoji="0" lang="ru-RU" altLang="ru-RU" sz="2000" b="1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любой мир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даже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если мир ненадёжный,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всегда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лучше </a:t>
            </a:r>
            <a:r>
              <a:rPr lang="ru-RU" sz="20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отличие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от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ссоры.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Говорят, когда считают, что лучше не доводить напряжённые отношения до открытой ссоры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altLang="ru-RU" sz="2000" b="1" baseline="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Во-вторых,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любая ссора – это агрессия, где сложно ответить чем-либо иным, </a:t>
            </a:r>
            <a:r>
              <a:rPr lang="ru-RU" sz="2000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 причине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этого порочный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круг замыкается, вовсе не помогая решить существующие проблемы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</a:t>
            </a:r>
            <a:r>
              <a:rPr lang="ru-RU" altLang="ru-RU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-третьих,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бы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Наполеон воспользовался мудростью данной пословицы, он не понес бы больших потерь своей армии.</a:t>
            </a:r>
          </a:p>
          <a:p>
            <a:pPr lvl="0"/>
            <a:r>
              <a:rPr kumimoji="0" lang="ru-RU" altLang="ru-RU" sz="200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заключение 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эссе хотелось бы подчеркнуть, что</a:t>
            </a:r>
            <a:r>
              <a:rPr kumimoji="0" lang="ru-RU" altLang="ru-RU" sz="2000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многих войн и бедствий</a:t>
            </a:r>
            <a:r>
              <a:rPr lang="ru-RU" alt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alt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спровоцированных </a:t>
            </a:r>
            <a:r>
              <a:rPr lang="ru-RU" alt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человеческим порывом бороться за свои </a:t>
            </a:r>
            <a:r>
              <a:rPr lang="ru-RU" alt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убеждения </a:t>
            </a:r>
            <a:r>
              <a:rPr lang="ru-RU" alt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удалось бы </a:t>
            </a:r>
            <a:r>
              <a:rPr lang="ru-RU" alt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избежать! Сколько </a:t>
            </a:r>
            <a:r>
              <a:rPr lang="ru-RU" alt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жизней удалось бы </a:t>
            </a:r>
            <a:r>
              <a:rPr lang="ru-RU" alt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спасти </a:t>
            </a:r>
            <a:r>
              <a:rPr lang="ru-RU" altLang="ru-RU" sz="2000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благодаря</a:t>
            </a:r>
            <a:r>
              <a:rPr lang="ru-RU" alt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морали пословицы.</a:t>
            </a:r>
            <a:endParaRPr kumimoji="0" lang="ru-RU" altLang="ru-RU" sz="200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50145" y="-68237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buSzPts val="1100"/>
              </a:pPr>
              <a:t>21</a:t>
            </a:fld>
            <a:endParaRPr lang="ru-RU" altLang="ru-RU" sz="1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3205672" y="260647"/>
            <a:ext cx="1984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Задание 8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66495" y="322197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01623" y="908720"/>
            <a:ext cx="82740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Используя стратегию «Письмо с пропусками», вставьте на место пропусков нужные даты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2161" y="1912135"/>
            <a:ext cx="776888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Произведение,  явившееся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 словам самого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Толстого,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результатом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«безумного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авторского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усилия» увидело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свет на страницах журнала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«Русский вестник»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_________ годах. Успех «Войны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мира»,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 воспоминаниям современников, был необыкновенный. </a:t>
            </a:r>
            <a:endParaRPr lang="ru-RU" sz="20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В литературоведении произведение "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Война и мир"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определен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как роман - эпопея. Пятнадцать лет истории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страны(_______)  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запечатлены писателем в следующем хронологическом порядке:  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том- ______ г.,  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II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том-___-___ г.,  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III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том-______ г. ,  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IV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том-_________ г., эпилог-_______г.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3404" y="5212535"/>
            <a:ext cx="8254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Даты: 1820, 1868-1869, 1805, </a:t>
            </a:r>
            <a:r>
              <a:rPr lang="en-US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1812-1813,</a:t>
            </a:r>
            <a:r>
              <a:rPr lang="ru-RU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1806-</a:t>
            </a:r>
            <a:r>
              <a:rPr lang="ru-RU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1811</a:t>
            </a:r>
            <a:r>
              <a:rPr lang="ru-RU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1812,  1805-1820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44118" y="-5607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Прямоугольник 12"/>
          <p:cNvSpPr/>
          <p:nvPr/>
        </p:nvSpPr>
        <p:spPr>
          <a:xfrm>
            <a:off x="44118" y="316847"/>
            <a:ext cx="87900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Проверьте себя!</a:t>
            </a:r>
            <a:endParaRPr lang="ru-RU" sz="3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3929" y="1171420"/>
            <a:ext cx="776888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Произведение,  явившееся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 словам самого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Толстого,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результатом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«безумного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авторского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усилия»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увидела свет на страницах журнала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«Русский вестник»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1868-1869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годах. Успех «Войны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мира»,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 воспоминаниям современников, был необыкновенный. </a:t>
            </a:r>
            <a:endParaRPr lang="ru-RU" sz="20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В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литературоведении" Война и мир"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определен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как роман - эпопея. Пятнадцать лет истории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страны (1805-1820)  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запечатлены писателем в следующем хронологическом порядке:  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том-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1805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г.,  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II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том-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1806-1811 гг.,  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III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том-1812 г. ,  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IV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том-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1812-1813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г., эпилог-1820 г.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47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44118" y="-3662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300006" y="409692"/>
            <a:ext cx="7935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Составьте кластер с ключевым словом «Роман-эпопея»</a:t>
            </a:r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322625" y="2737291"/>
            <a:ext cx="2539681" cy="660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РОМАН-ЭПОПЕЯ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595607" y="1567449"/>
            <a:ext cx="3302000" cy="660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595607" y="4166224"/>
            <a:ext cx="3302000" cy="660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00006" y="1567449"/>
            <a:ext cx="3072641" cy="660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57472" y="4166224"/>
            <a:ext cx="3067256" cy="660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6" name="Прямая соединительная линия 15"/>
          <p:cNvCxnSpPr>
            <a:stCxn id="12" idx="4"/>
            <a:endCxn id="11" idx="7"/>
          </p:cNvCxnSpPr>
          <p:nvPr/>
        </p:nvCxnSpPr>
        <p:spPr>
          <a:xfrm flipH="1">
            <a:off x="5490378" y="2227849"/>
            <a:ext cx="1756229" cy="606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14" idx="4"/>
            <a:endCxn id="11" idx="1"/>
          </p:cNvCxnSpPr>
          <p:nvPr/>
        </p:nvCxnSpPr>
        <p:spPr>
          <a:xfrm>
            <a:off x="1836327" y="2227849"/>
            <a:ext cx="1858226" cy="606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11" idx="3"/>
            <a:endCxn id="15" idx="0"/>
          </p:cNvCxnSpPr>
          <p:nvPr/>
        </p:nvCxnSpPr>
        <p:spPr>
          <a:xfrm flipH="1">
            <a:off x="1991100" y="3300978"/>
            <a:ext cx="1703453" cy="8652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11" idx="5"/>
            <a:endCxn id="13" idx="0"/>
          </p:cNvCxnSpPr>
          <p:nvPr/>
        </p:nvCxnSpPr>
        <p:spPr>
          <a:xfrm>
            <a:off x="5490378" y="3300978"/>
            <a:ext cx="1756229" cy="8652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24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033461" y="339091"/>
            <a:ext cx="3147678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kk-KZ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Проверьте себя!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936442" y="2589302"/>
            <a:ext cx="2539681" cy="660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РОМАН-ЭПОПЕЯ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209424" y="1419460"/>
            <a:ext cx="3302000" cy="660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ПОВЕСТВОВАНИЕ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209424" y="4018235"/>
            <a:ext cx="3302000" cy="660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СУДЬБЫ ЛЮДЕЙ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48064" y="1419460"/>
            <a:ext cx="2438400" cy="660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ЖАНР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98043" y="4018235"/>
            <a:ext cx="2640502" cy="660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ИСТОРИЯ ПОКОЛЕНИЯ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/>
          <p:cNvCxnSpPr>
            <a:stCxn id="11" idx="4"/>
            <a:endCxn id="10" idx="7"/>
          </p:cNvCxnSpPr>
          <p:nvPr/>
        </p:nvCxnSpPr>
        <p:spPr>
          <a:xfrm flipH="1">
            <a:off x="5104195" y="2079860"/>
            <a:ext cx="1756229" cy="606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13" idx="4"/>
            <a:endCxn id="10" idx="1"/>
          </p:cNvCxnSpPr>
          <p:nvPr/>
        </p:nvCxnSpPr>
        <p:spPr>
          <a:xfrm>
            <a:off x="1767264" y="2079860"/>
            <a:ext cx="1541106" cy="606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10" idx="3"/>
            <a:endCxn id="14" idx="0"/>
          </p:cNvCxnSpPr>
          <p:nvPr/>
        </p:nvCxnSpPr>
        <p:spPr>
          <a:xfrm flipH="1">
            <a:off x="1818294" y="3152989"/>
            <a:ext cx="1490076" cy="8652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10" idx="5"/>
            <a:endCxn id="12" idx="0"/>
          </p:cNvCxnSpPr>
          <p:nvPr/>
        </p:nvCxnSpPr>
        <p:spPr>
          <a:xfrm>
            <a:off x="5104195" y="3152989"/>
            <a:ext cx="1756229" cy="8652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95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000214" y="339091"/>
            <a:ext cx="3214170" cy="64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kk-KZ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ИТОГИ УРОКА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44">
            <a:extLst>
              <a:ext uri="{FF2B5EF4-FFF2-40B4-BE49-F238E27FC236}">
                <a16:creationId xmlns:a16="http://schemas.microsoft.com/office/drawing/2014/main" id="{CD91E988-7A18-4398-B6F1-77F363DEF83B}"/>
              </a:ext>
            </a:extLst>
          </p:cNvPr>
          <p:cNvSpPr/>
          <p:nvPr/>
        </p:nvSpPr>
        <p:spPr>
          <a:xfrm>
            <a:off x="899592" y="1340768"/>
            <a:ext cx="620598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 узнали об истории создания романа;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использовали поисковый вид чтения;</a:t>
            </a:r>
            <a:endParaRPr lang="ru-RU" sz="2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написали аргументативное эссе;</a:t>
            </a:r>
            <a:endParaRPr lang="ru-RU" sz="2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использовали </a:t>
            </a:r>
            <a:r>
              <a:rPr lang="ru-RU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производные </a:t>
            </a:r>
            <a:r>
              <a:rPr lang="ru-RU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предлоги.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90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821A6F7-481E-498F-84C7-CBF5D40C926D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74;p91"/>
          <p:cNvSpPr txBox="1"/>
          <p:nvPr/>
        </p:nvSpPr>
        <p:spPr>
          <a:xfrm>
            <a:off x="66519" y="944541"/>
            <a:ext cx="3800950" cy="977658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>
              <a:defRPr/>
            </a:pPr>
            <a:r>
              <a:rPr lang="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Баршаға қолжетімді, сапалы білім!</a:t>
            </a: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omfortaa"/>
            </a:endParaRPr>
          </a:p>
        </p:txBody>
      </p:sp>
      <p:sp>
        <p:nvSpPr>
          <p:cNvPr id="10" name="Google Shape;575;p91"/>
          <p:cNvSpPr txBox="1"/>
          <p:nvPr/>
        </p:nvSpPr>
        <p:spPr>
          <a:xfrm>
            <a:off x="4570649" y="5084118"/>
            <a:ext cx="4380595" cy="1052529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Качественное образование, </a:t>
            </a:r>
          </a:p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доступное всем!</a:t>
            </a:r>
            <a:endParaRPr sz="2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omfortaa"/>
            </a:endParaRPr>
          </a:p>
        </p:txBody>
      </p:sp>
      <p:grpSp>
        <p:nvGrpSpPr>
          <p:cNvPr id="12297" name="Группа 1"/>
          <p:cNvGrpSpPr>
            <a:grpSpLocks/>
          </p:cNvGrpSpPr>
          <p:nvPr/>
        </p:nvGrpSpPr>
        <p:grpSpPr bwMode="auto">
          <a:xfrm>
            <a:off x="827584" y="1470090"/>
            <a:ext cx="6692868" cy="4398737"/>
            <a:chOff x="1037227" y="1115985"/>
            <a:chExt cx="7369006" cy="5190811"/>
          </a:xfrm>
        </p:grpSpPr>
        <p:sp>
          <p:nvSpPr>
            <p:cNvPr id="12298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299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64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Oval 40"/>
              <p:cNvSpPr/>
              <p:nvPr/>
            </p:nvSpPr>
            <p:spPr>
              <a:xfrm>
                <a:off x="885488" y="4047098"/>
                <a:ext cx="1775224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Заманауи</a:t>
                </a:r>
                <a:r>
                  <a:rPr lang="ru-RU" sz="1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технология</a:t>
                </a:r>
              </a:p>
            </p:txBody>
          </p:sp>
        </p:grpSp>
        <p:grpSp>
          <p:nvGrpSpPr>
            <p:cNvPr id="12300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62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Білімді</a:t>
                </a:r>
                <a:r>
                  <a:rPr lang="ru-RU" sz="1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бағалау</a:t>
                </a:r>
                <a:endPara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1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60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Қол</a:t>
                </a:r>
                <a:endPara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жетімді</a:t>
                </a:r>
                <a:endPara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2" name="Group 49"/>
            <p:cNvGrpSpPr>
              <a:grpSpLocks/>
            </p:cNvGrpSpPr>
            <p:nvPr/>
          </p:nvGrpSpPr>
          <p:grpSpPr bwMode="auto">
            <a:xfrm>
              <a:off x="4892841" y="1247817"/>
              <a:ext cx="1749860" cy="1749860"/>
              <a:chOff x="628650" y="3771900"/>
              <a:chExt cx="2267594" cy="2267594"/>
            </a:xfrm>
          </p:grpSpPr>
          <p:sp>
            <p:nvSpPr>
              <p:cNvPr id="58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Oval 62"/>
              <p:cNvSpPr/>
              <p:nvPr/>
            </p:nvSpPr>
            <p:spPr>
              <a:xfrm>
                <a:off x="902686" y="4045390"/>
                <a:ext cx="1719777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Цифрлы</a:t>
                </a:r>
                <a:r>
                  <a:rPr lang="ru-RU" sz="1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Қазақстан</a:t>
                </a:r>
                <a:endPara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3" name="Group 63"/>
            <p:cNvGrpSpPr>
              <a:grpSpLocks/>
            </p:cNvGrpSpPr>
            <p:nvPr/>
          </p:nvGrpSpPr>
          <p:grpSpPr bwMode="auto">
            <a:xfrm>
              <a:off x="6749511" y="1772278"/>
              <a:ext cx="1656722" cy="1656722"/>
              <a:chOff x="628650" y="3771900"/>
              <a:chExt cx="2267594" cy="2267594"/>
            </a:xfrm>
          </p:grpSpPr>
          <p:sp>
            <p:nvSpPr>
              <p:cNvPr id="56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Oval 65"/>
              <p:cNvSpPr/>
              <p:nvPr/>
            </p:nvSpPr>
            <p:spPr>
              <a:xfrm>
                <a:off x="901615" y="4044711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Дербес</a:t>
                </a:r>
                <a:r>
                  <a:rPr lang="ru-RU" sz="1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оқыту</a:t>
                </a:r>
                <a:endPara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4" name="Group 66"/>
            <p:cNvGrpSpPr>
              <a:grpSpLocks/>
            </p:cNvGrpSpPr>
            <p:nvPr/>
          </p:nvGrpSpPr>
          <p:grpSpPr bwMode="auto">
            <a:xfrm>
              <a:off x="3636322" y="1565473"/>
              <a:ext cx="1656722" cy="1656722"/>
              <a:chOff x="628650" y="3771900"/>
              <a:chExt cx="2267594" cy="2267594"/>
            </a:xfrm>
          </p:grpSpPr>
          <p:sp>
            <p:nvSpPr>
              <p:cNvPr id="54" name="Oval 67"/>
              <p:cNvSpPr/>
              <p:nvPr/>
            </p:nvSpPr>
            <p:spPr>
              <a:xfrm>
                <a:off x="628078" y="3771555"/>
                <a:ext cx="2268402" cy="2268317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Oval 68"/>
              <p:cNvSpPr/>
              <p:nvPr/>
            </p:nvSpPr>
            <p:spPr>
              <a:xfrm>
                <a:off x="901850" y="4045317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Нәтижелі</a:t>
                </a:r>
                <a:endPara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5" name="Group 69"/>
            <p:cNvGrpSpPr>
              <a:grpSpLocks/>
            </p:cNvGrpSpPr>
            <p:nvPr/>
          </p:nvGrpSpPr>
          <p:grpSpPr bwMode="auto">
            <a:xfrm>
              <a:off x="5493194" y="3048282"/>
              <a:ext cx="1388120" cy="1388120"/>
              <a:chOff x="628650" y="3771900"/>
              <a:chExt cx="2267594" cy="2267594"/>
            </a:xfrm>
          </p:grpSpPr>
          <p:sp>
            <p:nvSpPr>
              <p:cNvPr id="52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Oval 71"/>
              <p:cNvSpPr/>
              <p:nvPr/>
            </p:nvSpPr>
            <p:spPr>
              <a:xfrm>
                <a:off x="903603" y="4046077"/>
                <a:ext cx="1716722" cy="171925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Тиімді</a:t>
                </a:r>
                <a:endPara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6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50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Үш</a:t>
                </a:r>
                <a:r>
                  <a:rPr lang="ru-RU" sz="1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тілді</a:t>
                </a:r>
                <a:endPara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01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1770720" y="347624"/>
            <a:ext cx="56025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Прочитайте эпиграф к уроку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5923" y="1468735"/>
            <a:ext cx="85403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Все страсти, все моменты человеческой жизни… все горести и радости, доступные человеку, - всё есть в этой картине! </a:t>
            </a:r>
            <a:endParaRPr lang="ru-RU" sz="24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критик Н. Страхов</a:t>
            </a:r>
            <a:endParaRPr lang="ru-RU" sz="2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Шынар\Desktop\Без названия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405" y="3212976"/>
            <a:ext cx="5114874" cy="255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61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6837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3374966" y="353338"/>
            <a:ext cx="1962032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</a:t>
            </a:r>
            <a:endParaRPr lang="ru-RU" alt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44">
            <a:extLst>
              <a:ext uri="{FF2B5EF4-FFF2-40B4-BE49-F238E27FC236}">
                <a16:creationId xmlns:a16="http://schemas.microsoft.com/office/drawing/2014/main" id="{CD91E988-7A18-4398-B6F1-77F363DEF83B}"/>
              </a:ext>
            </a:extLst>
          </p:cNvPr>
          <p:cNvSpPr/>
          <p:nvPr/>
        </p:nvSpPr>
        <p:spPr>
          <a:xfrm>
            <a:off x="667371" y="1243425"/>
            <a:ext cx="7490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Дайте определение ключевым словам урока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РОМАН, ЭПОПЕЯ</a:t>
            </a:r>
          </a:p>
        </p:txBody>
      </p:sp>
      <p:pic>
        <p:nvPicPr>
          <p:cNvPr id="13" name="Google Shape;55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4144" y="3016587"/>
            <a:ext cx="4183948" cy="2128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799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Прямоугольник 8"/>
          <p:cNvSpPr/>
          <p:nvPr/>
        </p:nvSpPr>
        <p:spPr>
          <a:xfrm>
            <a:off x="2987824" y="144744"/>
            <a:ext cx="31704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Проверьте себя!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7472" y="1151879"/>
            <a:ext cx="84571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РОМАН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- жанр повествовательной литературы, раскрывающий историю нескольких, иногда многих человеческих судеб на протяжении длительного времени, порою – целых поколений.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65672" y="3012364"/>
            <a:ext cx="5930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ЭПОПЕЯ -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обширное повествование о выдающихся национально - исторических событиях. </a:t>
            </a:r>
          </a:p>
        </p:txBody>
      </p:sp>
    </p:spTree>
    <p:extLst>
      <p:ext uri="{BB962C8B-B14F-4D97-AF65-F5344CB8AC3E}">
        <p14:creationId xmlns:p14="http://schemas.microsoft.com/office/powerpoint/2010/main" val="333634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Прямоугольник 3"/>
          <p:cNvSpPr/>
          <p:nvPr/>
        </p:nvSpPr>
        <p:spPr>
          <a:xfrm>
            <a:off x="3579580" y="347625"/>
            <a:ext cx="2207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Задание 3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144">
            <a:extLst>
              <a:ext uri="{FF2B5EF4-FFF2-40B4-BE49-F238E27FC236}">
                <a16:creationId xmlns:a16="http://schemas.microsoft.com/office/drawing/2014/main" id="{CD91E988-7A18-4398-B6F1-77F363DEF83B}"/>
              </a:ext>
            </a:extLst>
          </p:cNvPr>
          <p:cNvSpPr/>
          <p:nvPr/>
        </p:nvSpPr>
        <p:spPr>
          <a:xfrm>
            <a:off x="568510" y="1151879"/>
            <a:ext cx="80069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Используя ключевые слова и словосочетания из «Облака слов», предположите, о каких исторических событиях повествуется в романе-эпопее Л.Н. Толстого «Война и мир».</a:t>
            </a:r>
            <a:endParaRPr lang="ru-RU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5618532" cy="421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2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51989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1166171" y="347637"/>
            <a:ext cx="6899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Примерный ответ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70935"/>
            <a:ext cx="4102247" cy="272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71599" y="1151879"/>
            <a:ext cx="770406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12 июня 1812 года 600-тысячная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французская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армия под предводительством Наполеона вторглась в Россию. </a:t>
            </a:r>
            <a:endParaRPr lang="ru-RU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Главнокомандующий русской армией Кутузов и полководцы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Багратион, </a:t>
            </a:r>
            <a:r>
              <a:rPr lang="ru-RU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Тормасов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Барклай де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Толли сыграли решающую роль в победе над французской армией. </a:t>
            </a:r>
            <a:endParaRPr lang="ru-RU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53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22772" y="12"/>
            <a:ext cx="9144000" cy="6729853"/>
          </a:xfrm>
          <a:prstGeom prst="rect">
            <a:avLst/>
          </a:prstGeom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Прямоугольник 9"/>
          <p:cNvSpPr>
            <a:spLocks noChangeArrowheads="1"/>
          </p:cNvSpPr>
          <p:nvPr/>
        </p:nvSpPr>
        <p:spPr bwMode="auto">
          <a:xfrm>
            <a:off x="2070912" y="350087"/>
            <a:ext cx="4705219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«Виды чтения»</a:t>
            </a:r>
            <a:endParaRPr lang="ru-RU" alt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147657"/>
              </p:ext>
            </p:extLst>
          </p:nvPr>
        </p:nvGraphicFramePr>
        <p:xfrm>
          <a:off x="300006" y="1412776"/>
          <a:ext cx="8645646" cy="283921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31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5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9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33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Виды чтения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Поисковое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(сканирование)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Просмотровое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(выборочное)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Ознакомительное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Изучающее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(детальное)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Цели чтения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Поиск какой-либо даты, статистических данных, конкретной фамилии, слова или факта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Получение информации о теме и круге проблем, поднятых в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тексте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Извлечение основной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информации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Полное и точное понимание содержащейся в тексте информации, её критическое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осмысление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055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18662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5" name="Прямоугольник 9"/>
          <p:cNvSpPr>
            <a:spLocks noChangeArrowheads="1"/>
          </p:cNvSpPr>
          <p:nvPr/>
        </p:nvSpPr>
        <p:spPr bwMode="auto">
          <a:xfrm>
            <a:off x="488573" y="353338"/>
            <a:ext cx="7942986" cy="63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Задание 4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1602" y="1144538"/>
            <a:ext cx="863168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Прочитайте текст. Найдите даты, заполните таблицу. </a:t>
            </a:r>
            <a:endParaRPr lang="ru-RU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Какие исторические события происходили в данные годы?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Какой вид чтения вы использовали?</a:t>
            </a:r>
          </a:p>
        </p:txBody>
      </p:sp>
      <p:pic>
        <p:nvPicPr>
          <p:cNvPr id="11" name="Google Shape;57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9891" y="3789040"/>
            <a:ext cx="3238500" cy="23493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967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4044</TotalTime>
  <Words>1331</Words>
  <Application>Microsoft Office PowerPoint</Application>
  <PresentationFormat>Экран (4:3)</PresentationFormat>
  <Paragraphs>157</Paragraphs>
  <Slides>26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Calibri</vt:lpstr>
      <vt:lpstr>Comfortaa</vt:lpstr>
      <vt:lpstr>Open Sans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61</cp:revision>
  <dcterms:created xsi:type="dcterms:W3CDTF">2020-07-18T05:19:20Z</dcterms:created>
  <dcterms:modified xsi:type="dcterms:W3CDTF">2024-12-13T16:12:33Z</dcterms:modified>
</cp:coreProperties>
</file>