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2" r:id="rId3"/>
    <p:sldId id="303" r:id="rId4"/>
    <p:sldId id="294" r:id="rId5"/>
    <p:sldId id="273" r:id="rId6"/>
    <p:sldId id="259" r:id="rId7"/>
    <p:sldId id="274" r:id="rId8"/>
    <p:sldId id="276" r:id="rId9"/>
    <p:sldId id="262" r:id="rId10"/>
    <p:sldId id="268" r:id="rId11"/>
    <p:sldId id="264" r:id="rId12"/>
    <p:sldId id="269" r:id="rId13"/>
    <p:sldId id="277" r:id="rId14"/>
    <p:sldId id="278" r:id="rId15"/>
    <p:sldId id="279" r:id="rId16"/>
    <p:sldId id="280" r:id="rId17"/>
    <p:sldId id="281" r:id="rId18"/>
    <p:sldId id="304" r:id="rId19"/>
    <p:sldId id="282" r:id="rId20"/>
    <p:sldId id="284" r:id="rId21"/>
    <p:sldId id="285" r:id="rId22"/>
    <p:sldId id="286" r:id="rId23"/>
    <p:sldId id="295" r:id="rId24"/>
    <p:sldId id="296" r:id="rId25"/>
    <p:sldId id="299" r:id="rId26"/>
    <p:sldId id="300" r:id="rId27"/>
    <p:sldId id="301" r:id="rId28"/>
    <p:sldId id="302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21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40"/>
            <a:ext cx="7711857" cy="1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такое безопасность?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Социальная </a:t>
            </a:r>
            <a:r>
              <a:rPr lang="kk-KZ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42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951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4130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14484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302315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724686" y="930235"/>
            <a:ext cx="7454901" cy="50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 современного мира 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Опасностью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принято считать возможность возникновения обстоятельств или наступления нежелательных событий, которые могут повлиять или резко ухудшить состояние современного мира. Основными предпосылками возникновения социальных опасностей можно считать: низкий духовный и культурный уровень; неудовлетворительное материальное состояние; проблема брошенных детей- сирот; социальная незащищенность; политическая и экономическая нестабильность; безработица и др. факторы. 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01647" y="1008747"/>
            <a:ext cx="7577590" cy="501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Перечисленные и описанные выше опасности присутствуют во всём мире, и поэтому везде ведется работа по уменьшению влияния опасностей или их нейтрализации.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Казахстане ведется огромный объем работы по повышению социальной безопасности населения. Всю эту работу можно назвать социальной защитой населения: защита от безработицы; обеспечение пособий для нетрудоспособных, инвалидов, обездоленных; оплата труда и пособия, обеспечивающие нормальный образ жизни; обеспечение жильём, услугами культуры, здравоохранения, образования и др. </a:t>
            </a: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57472" y="1151879"/>
            <a:ext cx="7907789" cy="42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Меры по социальной защите населения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осуществляются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всех уровнях: на республиканском, региональном и местном уровне. Основной мерой соцзащиты на республиканском уровне является государственное социальное страхование: пенсионное обеспечение, выплата пособий по государственному социальному страхованию в случае безработицы, обязательное медицинское страхование и т. п. Государство стало значительно больше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времени уделять вопросам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охраны материнства и детства, малоимущих семей, военных, ветеранов войны.</a:t>
            </a: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1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67309" y="378403"/>
            <a:ext cx="80432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варианты проблемных вопросов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99592" y="1268760"/>
            <a:ext cx="6991801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принято называть социальными опасностями?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Кто являются носителями социальной опасности?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чем состоит особенность социальных опасностей?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9" y="3501008"/>
            <a:ext cx="4231536" cy="25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539553" y="378403"/>
            <a:ext cx="7651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варианты ответов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64" y="1412776"/>
            <a:ext cx="866739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опасности, получившие широкое распространение в обществе и угрожающие жизни и здоровью людей.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Носителями социальных опасностей являются люди, образующие определенные социальные группы.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 угрожают большому числу людей.</a:t>
            </a:r>
          </a:p>
        </p:txBody>
      </p:sp>
      <p:pic>
        <p:nvPicPr>
          <p:cNvPr id="3074" name="Picture 2" descr="C:\Users\Шынар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291719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88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FAA4EF41-B6F1-46B4-BBDF-89AB728C4379}"/>
              </a:ext>
            </a:extLst>
          </p:cNvPr>
          <p:cNvSpPr txBox="1">
            <a:spLocks/>
          </p:cNvSpPr>
          <p:nvPr/>
        </p:nvSpPr>
        <p:spPr>
          <a:xfrm>
            <a:off x="-187900" y="301820"/>
            <a:ext cx="9703062" cy="67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Консультация</a:t>
            </a:r>
            <a:endParaRPr lang="en-ID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02519"/>
              </p:ext>
            </p:extLst>
          </p:nvPr>
        </p:nvGraphicFramePr>
        <p:xfrm>
          <a:off x="521857" y="1386863"/>
          <a:ext cx="8128000" cy="3916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3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«Рыбий скелет» состоит из четырех блоков информации: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06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головы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в которой обозначается вопрос;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косточек вверху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где формулируется и записывается проблема;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косточек внизу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где фиксируются факты, подтверждающие существование этой проблемы;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хвоста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содержащего выводы и обобщения по вопросу.</a:t>
                      </a:r>
                      <a:endParaRPr lang="ru-RU" sz="16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90163" y="2010135"/>
            <a:ext cx="4232031" cy="3059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227593" y="3394741"/>
            <a:ext cx="1885888" cy="8792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Вопрос</a:t>
            </a:r>
            <a:endParaRPr lang="ru-RU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2103" y="2970116"/>
            <a:ext cx="433754" cy="1622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68491" y="3781172"/>
            <a:ext cx="2784239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79793" y="2964250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10150" y="2964251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68597" y="2982965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28700" y="3794023"/>
            <a:ext cx="404446" cy="942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75230" y="3794024"/>
            <a:ext cx="404446" cy="942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02261" y="3775309"/>
            <a:ext cx="404446" cy="942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24989" y="2335878"/>
            <a:ext cx="1371600" cy="363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Проблемы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35905" y="4869617"/>
            <a:ext cx="2391507" cy="363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Факты, аргументы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095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198200" y="347637"/>
            <a:ext cx="2818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Консультация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858256EB-9570-4BB9-9623-37B3D14F8EFC}"/>
              </a:ext>
            </a:extLst>
          </p:cNvPr>
          <p:cNvSpPr/>
          <p:nvPr/>
        </p:nvSpPr>
        <p:spPr>
          <a:xfrm>
            <a:off x="1115616" y="1556792"/>
            <a:ext cx="638000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нижних косточках  «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Фишбоуна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 определите  последствия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социальных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проблем, расположенных на верхних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косточках.</a:t>
            </a:r>
            <a:endParaRPr lang="en-ID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94638" y="2709488"/>
            <a:ext cx="1767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Пейзажисты,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артины пронизаны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любовью к родной земле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7F04E29-5609-4CE2-8B1E-1EC14F8C1A61}"/>
              </a:ext>
            </a:extLst>
          </p:cNvPr>
          <p:cNvSpPr txBox="1">
            <a:spLocks/>
          </p:cNvSpPr>
          <p:nvPr/>
        </p:nvSpPr>
        <p:spPr>
          <a:xfrm>
            <a:off x="281368" y="318042"/>
            <a:ext cx="8474871" cy="64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 мирового сообщества</a:t>
            </a:r>
            <a:endParaRPr lang="en-ID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526" y="1138036"/>
            <a:ext cx="7979505" cy="3954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>
            <a:off x="-663721" y="2491699"/>
            <a:ext cx="3575538" cy="1247043"/>
          </a:xfrm>
          <a:prstGeom prst="triangle">
            <a:avLst>
              <a:gd name="adj" fmla="val 49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</a:t>
            </a: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6277" y="1327451"/>
            <a:ext cx="433754" cy="3575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Меры по социальной защите </a:t>
            </a: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85042" y="3115221"/>
            <a:ext cx="634071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388560" y="2303958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392335" y="2304164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54735" y="2295608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3241" y="3106666"/>
            <a:ext cx="432160" cy="7310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54735" y="3092850"/>
            <a:ext cx="518256" cy="696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14316" y="3106667"/>
            <a:ext cx="459152" cy="6823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992772" y="1477786"/>
            <a:ext cx="1761393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Алкоголизм</a:t>
            </a:r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946132" y="1477787"/>
            <a:ext cx="1655881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Безработица</a:t>
            </a:r>
            <a:endParaRPr lang="ru-RU" sz="1600" b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720223" y="1543565"/>
            <a:ext cx="2305537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Неудовлетворительное материальное состояние</a:t>
            </a:r>
            <a:endParaRPr lang="ru-RU" sz="1600" b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94638" y="2709488"/>
            <a:ext cx="1767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Пейзажисты,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артины пронизаны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любовью к родной земле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7F04E29-5609-4CE2-8B1E-1EC14F8C1A61}"/>
              </a:ext>
            </a:extLst>
          </p:cNvPr>
          <p:cNvSpPr txBox="1">
            <a:spLocks/>
          </p:cNvSpPr>
          <p:nvPr/>
        </p:nvSpPr>
        <p:spPr>
          <a:xfrm>
            <a:off x="281368" y="318042"/>
            <a:ext cx="8474871" cy="64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 мирового сообщества</a:t>
            </a:r>
            <a:endParaRPr lang="en-ID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526" y="1138036"/>
            <a:ext cx="7979505" cy="3954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>
            <a:off x="-663721" y="2491699"/>
            <a:ext cx="3575538" cy="1247043"/>
          </a:xfrm>
          <a:prstGeom prst="triangle">
            <a:avLst>
              <a:gd name="adj" fmla="val 49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</a:t>
            </a: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6277" y="1327451"/>
            <a:ext cx="433754" cy="3575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Меры по социальной защите </a:t>
            </a: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85042" y="3115221"/>
            <a:ext cx="634071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94135" y="2281792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392335" y="2304164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54735" y="2295608"/>
            <a:ext cx="679938" cy="811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94135" y="3092851"/>
            <a:ext cx="305288" cy="744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54735" y="3092850"/>
            <a:ext cx="305288" cy="744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14316" y="3106667"/>
            <a:ext cx="305288" cy="744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992772" y="1477786"/>
            <a:ext cx="1761393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Алкоголизм</a:t>
            </a:r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946132" y="1477787"/>
            <a:ext cx="1655881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Безработица</a:t>
            </a:r>
            <a:endParaRPr lang="ru-RU" sz="1600" b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720223" y="1543565"/>
            <a:ext cx="2305537" cy="6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Неудовлетворительное материальное состояние</a:t>
            </a:r>
            <a:endParaRPr lang="ru-RU" sz="1600" b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47566" y="4015672"/>
            <a:ext cx="1655881" cy="90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Низкий духовный и культурный уровень, брошенные дети, сироты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670641" y="4015672"/>
            <a:ext cx="1655881" cy="90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Голод, нищета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823287" y="3947261"/>
            <a:ext cx="1954336" cy="90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преступления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300006" y="980728"/>
            <a:ext cx="8664482" cy="168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3 сложных предложения , используя информацию и передавая значение слова «бдительность». </a:t>
            </a:r>
            <a:endParaRPr lang="ru-RU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тип сложного предложения.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2959" y="347625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472" y="2714536"/>
            <a:ext cx="796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сегодняшней обстановке бдительность -это: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отказ от равнодушия к происходящему вокруг нас;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внимание к происходящему в окружающей среде;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умение предвидеть опасность и предотвратить её;</a:t>
            </a: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51586" y="384116"/>
            <a:ext cx="444085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755578" y="1412776"/>
            <a:ext cx="6173732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-определите точное применение  термина в зависимости от сферы употребления;</a:t>
            </a:r>
          </a:p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-сформулируете проблемные вопросы и ответите на них, определяя пути решения проблемы;</a:t>
            </a:r>
          </a:p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составите сложные союзные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5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30882" y="347637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269" y="1130467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1.Общество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должно проявлять принцип «нулевой терпимости», который означает бдительность, отказ от равнодушия к происходящему вокруг нас.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СПП с придаточным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определительным.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2.Мировую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общественность все больше волнуют проблемы окружающей среды, и даже школьники не остаются в стороне от этой общемировой проблемы, призывая к бдительности, и обращая внимание на происходящее вокруг.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ССП с соединительным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союзом.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3.Чтобы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могли предвидеть и предотвратить опасные ситуации на дороге, мы должны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проявлять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постоянную бдительность. 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СПП с придаточным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цели.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83" y="339091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5628" y="3247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2730" y="1295033"/>
            <a:ext cx="77891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Подберите к слову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определения и составьте два-три словосочетания </a:t>
            </a:r>
            <a:endParaRPr lang="ru-RU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прил. + сущ.». 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Какое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слово и почему осталось вне ваших интересов? 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6588" y="3853537"/>
            <a:ext cx="81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Пожарная, национальная, информационная, радиационная.</a:t>
            </a: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0145" y="-6823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40535" y="234702"/>
            <a:ext cx="3563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6495" y="32219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30627" y="1284070"/>
            <a:ext cx="7564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Национальная безопасность, информационная безопасность, радиационная безопасность.</a:t>
            </a:r>
          </a:p>
        </p:txBody>
      </p:sp>
      <p:pic>
        <p:nvPicPr>
          <p:cNvPr id="19" name="Picture 2" descr="C:\Users\Шынар\Desktop\ТК ХАБАР\УРОК для ХАБАР №33\her-seyin-basi-dogru-iletisim-24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092450"/>
            <a:ext cx="2572318" cy="23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560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18" y="316847"/>
            <a:ext cx="879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730" y="1295033"/>
            <a:ext cx="7789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Социальные опасности </a:t>
            </a:r>
            <a:r>
              <a:rPr lang="ru-RU" alt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это </a:t>
            </a:r>
            <a:r>
              <a:rPr lang="ru-RU" alt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опасности, получившие широкое распространение в обществе и угрожающие жизни и здоровью </a:t>
            </a:r>
            <a:r>
              <a:rPr lang="ru-RU" alt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большого количества людей</a:t>
            </a:r>
            <a:r>
              <a:rPr lang="ru-RU" alt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9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71">
            <a:extLst>
              <a:ext uri="{FF2B5EF4-FFF2-40B4-BE49-F238E27FC236}">
                <a16:creationId xmlns:a16="http://schemas.microsoft.com/office/drawing/2014/main" id="{20E6E8DD-CEC6-4C91-9A34-869573291BCB}"/>
              </a:ext>
            </a:extLst>
          </p:cNvPr>
          <p:cNvSpPr/>
          <p:nvPr/>
        </p:nvSpPr>
        <p:spPr>
          <a:xfrm flipH="1">
            <a:off x="532843" y="1940485"/>
            <a:ext cx="312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581" y="378403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693" y="1309543"/>
            <a:ext cx="8078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текст-рассуждение,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предложите свои пути предотвращения социальных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опасностей.</a:t>
            </a:r>
          </a:p>
        </p:txBody>
      </p:sp>
      <p:pic>
        <p:nvPicPr>
          <p:cNvPr id="28" name="Picture 2" descr="C:\Users\Шынар\Desktop\11 класс Р1\урок 11 Р1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5" y="33545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7" y="-4953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2" y="188640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552" y="1302483"/>
            <a:ext cx="8451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Чтобы предотвратить социальные опасности нужно: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Во-первых,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увеличить среднюю продолжительность жизни;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Во-вторых,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развивать и улучшать социальную инфраструктуру( образование, медицину, организацию отдыха и досуга);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В-третьих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улучшать качественные показатели социализации людей.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Следовательно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только при улучшении качества жизни человека, возможно предотвратить социальные опасности.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5617" y="1525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80" y="339091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7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BB376-7107-49ED-97AE-936354E6DF9F}"/>
              </a:ext>
            </a:extLst>
          </p:cNvPr>
          <p:cNvSpPr txBox="1"/>
          <p:nvPr/>
        </p:nvSpPr>
        <p:spPr>
          <a:xfrm flipH="1">
            <a:off x="1307332" y="4636815"/>
            <a:ext cx="163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366" y="1151879"/>
            <a:ext cx="81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диаманту со словами </a:t>
            </a:r>
            <a:r>
              <a:rPr lang="ru-RU" sz="32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безопасность, мир </a:t>
            </a:r>
            <a:endParaRPr lang="ru-RU" sz="32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Шынар\Desktop\ТК ХАБАР\УРОК для ХАБАР №33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52" y="2714928"/>
            <a:ext cx="2506662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525" y="1474720"/>
            <a:ext cx="77150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Внешняя, экономическая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Защищает, сохраняет, оберегает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Социальная безопасность, устойчивый мир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Сохраняет, радует, воодушевляет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Прекрасный, светлый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261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 smtClean="0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00213" y="339091"/>
            <a:ext cx="321417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34076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определили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точное применение термина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зависимости от сферы употребления;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сформулировали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проблемные вопросы и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ответили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них,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определяя пути решения проблемы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составили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сложные союзные предложения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9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9" y="5084118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827584" y="1470090"/>
            <a:ext cx="669286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800087" y="1412776"/>
            <a:ext cx="7632061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 жизни, безопасный образ жизни, бдительность, здоровый образ жизни, социальная безопасность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47625"/>
            <a:ext cx="783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Ключевые слова и словосочетания урока</a:t>
            </a:r>
          </a:p>
        </p:txBody>
      </p:sp>
      <p:pic>
        <p:nvPicPr>
          <p:cNvPr id="8" name="Google Shape;37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768" y="3068960"/>
            <a:ext cx="3939133" cy="220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83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374966" y="353338"/>
            <a:ext cx="196203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217937" y="2024986"/>
            <a:ext cx="8276089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Изучите определения понятия безопасность. </a:t>
            </a: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вы думаете, какое значение  данного слова приемлемо в контексте урока? </a:t>
            </a:r>
          </a:p>
        </p:txBody>
      </p:sp>
    </p:spTree>
    <p:extLst>
      <p:ext uri="{BB962C8B-B14F-4D97-AF65-F5344CB8AC3E}">
        <p14:creationId xmlns:p14="http://schemas.microsoft.com/office/powerpoint/2010/main" val="3997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/>
          <p:cNvSpPr/>
          <p:nvPr/>
        </p:nvSpPr>
        <p:spPr>
          <a:xfrm>
            <a:off x="683568" y="980728"/>
            <a:ext cx="675208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 — это …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а) способность предмета, явления или процесса сохраняться при разрушающих воздействиях.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б) состояние защищённости личности, общества, государства и среды жизнедеятельности от внутренних и внешних угроз или опасностей.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в) состояние защищённости прав граждан, природных объектов.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г) состояние защищённости личности, имущества, общества и государства от пожаров.</a:t>
            </a:r>
          </a:p>
        </p:txBody>
      </p:sp>
      <p:pic>
        <p:nvPicPr>
          <p:cNvPr id="15" name="Google Shape;3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21573" y="4260762"/>
            <a:ext cx="2321927" cy="221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030876" y="319905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528" y="1556792"/>
            <a:ext cx="8352289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 — это …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б) состояние защищённости личности, общества, государства и среды жизнедеятельности от внутренних и внешних угроз или опасностей. </a:t>
            </a:r>
          </a:p>
        </p:txBody>
      </p:sp>
      <p:pic>
        <p:nvPicPr>
          <p:cNvPr id="11" name="Google Shape;449;p12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097" y="3430795"/>
            <a:ext cx="3141951" cy="276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8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66171" y="347637"/>
            <a:ext cx="6899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29480"/>
            <a:ext cx="837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Продолжите ряд синонимов и антонимов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90057" y="3314850"/>
            <a:ext cx="554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8136" y="3718061"/>
            <a:ext cx="2283842" cy="2003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Устойчивость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Надежность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8036" y="3718061"/>
            <a:ext cx="2283842" cy="2003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Тревога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1590057" y="3316868"/>
            <a:ext cx="0" cy="40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7139957" y="3316868"/>
            <a:ext cx="0" cy="40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2" idx="2"/>
          </p:cNvCxnSpPr>
          <p:nvPr/>
        </p:nvCxnSpPr>
        <p:spPr>
          <a:xfrm>
            <a:off x="4559465" y="3005416"/>
            <a:ext cx="184602" cy="30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80552" y="2482196"/>
            <a:ext cx="2357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772" y="12"/>
            <a:ext cx="9144000" cy="6729853"/>
          </a:xfrm>
          <a:prstGeom prst="rect">
            <a:avLst/>
          </a:prstGeom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2828113" y="384116"/>
            <a:ext cx="3147678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0409" y="1957408"/>
            <a:ext cx="2357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Безопасность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9914" y="2628820"/>
            <a:ext cx="5410200" cy="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7993" y="3032031"/>
            <a:ext cx="2283842" cy="2003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Устойчивость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Надежность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Бдительность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Сохранность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Неуязвимость</a:t>
            </a:r>
          </a:p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8493" y="3032031"/>
            <a:ext cx="2563242" cy="2003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Тревога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Опасение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Небезопасность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Уязвимость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>
            <a:off x="1699914" y="2630838"/>
            <a:ext cx="0" cy="40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>
            <a:off x="7110114" y="2628820"/>
            <a:ext cx="0" cy="40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 flipH="1">
            <a:off x="4669321" y="2480628"/>
            <a:ext cx="1" cy="150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88573" y="353338"/>
            <a:ext cx="7942986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259" y="1398429"/>
            <a:ext cx="820448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статью. 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Сформулируйте проблемные вопросы и ответьте на них.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Предложите пути решения социальной опасности, сделайте выводы, используя прием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Фишбоун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73" y="3260477"/>
            <a:ext cx="2964647" cy="27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1033</Words>
  <Application>Microsoft Office PowerPoint</Application>
  <PresentationFormat>Экран (4:3)</PresentationFormat>
  <Paragraphs>180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Comfortaa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63</cp:revision>
  <dcterms:created xsi:type="dcterms:W3CDTF">2020-07-18T05:19:20Z</dcterms:created>
  <dcterms:modified xsi:type="dcterms:W3CDTF">2024-12-13T16:09:39Z</dcterms:modified>
</cp:coreProperties>
</file>