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8"/>
  </p:notesMasterIdLst>
  <p:sldIdLst>
    <p:sldId id="256" r:id="rId2"/>
    <p:sldId id="302" r:id="rId3"/>
    <p:sldId id="297" r:id="rId4"/>
    <p:sldId id="298" r:id="rId5"/>
    <p:sldId id="257" r:id="rId6"/>
    <p:sldId id="259" r:id="rId7"/>
    <p:sldId id="262" r:id="rId8"/>
    <p:sldId id="263" r:id="rId9"/>
    <p:sldId id="264" r:id="rId10"/>
    <p:sldId id="267" r:id="rId11"/>
    <p:sldId id="268" r:id="rId12"/>
    <p:sldId id="279" r:id="rId13"/>
    <p:sldId id="281" r:id="rId14"/>
    <p:sldId id="282" r:id="rId15"/>
    <p:sldId id="283" r:id="rId16"/>
    <p:sldId id="284" r:id="rId17"/>
    <p:sldId id="285" r:id="rId18"/>
    <p:sldId id="287" r:id="rId19"/>
    <p:sldId id="292" r:id="rId20"/>
    <p:sldId id="293" r:id="rId21"/>
    <p:sldId id="294" r:id="rId22"/>
    <p:sldId id="295" r:id="rId23"/>
    <p:sldId id="296" r:id="rId24"/>
    <p:sldId id="300" r:id="rId25"/>
    <p:sldId id="301" r:id="rId26"/>
    <p:sldId id="30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476AC-BD7A-4D51-8CA5-C8A7A1680B94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29B96-47DB-4B22-A6CA-B05981BC5F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3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29513D-DC3C-4AD5-8D34-15AAA659DE66}" type="slidenum">
              <a:rPr lang="en-US" altLang="ru-RU" b="0"/>
              <a:pPr/>
              <a:t>17</a:t>
            </a:fld>
            <a:endParaRPr lang="en-US" altLang="ru-RU" b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ru-RU" smtClean="0"/>
              <a:t>f is negative for convex mirrors and concave lenses.</a:t>
            </a:r>
          </a:p>
        </p:txBody>
      </p:sp>
    </p:spTree>
    <p:extLst>
      <p:ext uri="{BB962C8B-B14F-4D97-AF65-F5344CB8AC3E}">
        <p14:creationId xmlns:p14="http://schemas.microsoft.com/office/powerpoint/2010/main" val="352121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856-386F-4766-A6A9-0F8F913115F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888B-89BB-4546-A763-DE4E0D01A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921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856-386F-4766-A6A9-0F8F913115F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888B-89BB-4546-A763-DE4E0D01A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7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856-386F-4766-A6A9-0F8F913115F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888B-89BB-4546-A763-DE4E0D01A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32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856-386F-4766-A6A9-0F8F913115F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888B-89BB-4546-A763-DE4E0D01A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472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856-386F-4766-A6A9-0F8F913115F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888B-89BB-4546-A763-DE4E0D01A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5003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856-386F-4766-A6A9-0F8F913115F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888B-89BB-4546-A763-DE4E0D01A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85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856-386F-4766-A6A9-0F8F913115F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888B-89BB-4546-A763-DE4E0D01A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749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856-386F-4766-A6A9-0F8F913115F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888B-89BB-4546-A763-DE4E0D01A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856-386F-4766-A6A9-0F8F913115F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888B-89BB-4546-A763-DE4E0D01A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68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856-386F-4766-A6A9-0F8F913115F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888B-89BB-4546-A763-DE4E0D01A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0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856-386F-4766-A6A9-0F8F913115F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888B-89BB-4546-A763-DE4E0D01A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03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856-386F-4766-A6A9-0F8F913115F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888B-89BB-4546-A763-DE4E0D01A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15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856-386F-4766-A6A9-0F8F913115F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888B-89BB-4546-A763-DE4E0D01A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8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856-386F-4766-A6A9-0F8F913115F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888B-89BB-4546-A763-DE4E0D01A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1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856-386F-4766-A6A9-0F8F913115F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888B-89BB-4546-A763-DE4E0D01A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78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A856-386F-4766-A6A9-0F8F913115F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F888B-89BB-4546-A763-DE4E0D01A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36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8A856-386F-4766-A6A9-0F8F913115F0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B0F888B-89BB-4546-A763-DE4E0D01A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7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d/df/Concavo_1.svg/400px-Concavo_1.svg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a/ab/Concavo_3.png/430px-Concavo_3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9/99/Concavo_4.svg/270px-Concavo_4.svg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7671" y="2511212"/>
            <a:ext cx="9144000" cy="1041415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 </a:t>
            </a:r>
            <a:r>
              <a:rPr lang="kk-KZ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Жазық </a:t>
            </a:r>
            <a:r>
              <a:rPr lang="kk-KZ" sz="4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сфералық айналар</a:t>
            </a:r>
            <a:endParaRPr lang="kk-K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Жазық айнаның қолданылуы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1401" y="1405099"/>
            <a:ext cx="78860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Тұрмыста: бейнені көру үшін, т.б.</a:t>
            </a:r>
          </a:p>
          <a:p>
            <a:r>
              <a:rPr lang="kk-KZ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Медицинада: мысалы, тіс емдеуде;</a:t>
            </a:r>
          </a:p>
          <a:p>
            <a:r>
              <a:rPr lang="kk-KZ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Оптикалық құралдарда: перископ, телескоп т.б.;</a:t>
            </a:r>
          </a:p>
          <a:p>
            <a:r>
              <a:rPr lang="kk-KZ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Өнеркәсіпте: жоғары температурада бу алу үшін</a:t>
            </a:r>
            <a:endParaRPr lang="ru-RU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338" y="3534767"/>
            <a:ext cx="2940395" cy="22248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49752" t="47587" r="3837" b="13304"/>
          <a:stretch/>
        </p:blipFill>
        <p:spPr>
          <a:xfrm>
            <a:off x="3551976" y="3576118"/>
            <a:ext cx="3454981" cy="21835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2894" y="3576118"/>
            <a:ext cx="4421083" cy="228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2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5" descr="spherical mirror cutout fil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9" y="890589"/>
            <a:ext cx="5837237" cy="58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6"/>
          <p:cNvSpPr>
            <a:spLocks noGrp="1" noChangeArrowheads="1"/>
          </p:cNvSpPr>
          <p:nvPr>
            <p:ph type="title"/>
          </p:nvPr>
        </p:nvSpPr>
        <p:spPr>
          <a:xfrm>
            <a:off x="1533525" y="-288925"/>
            <a:ext cx="9144000" cy="1447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k-KZ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Ойыс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Дөңес</a:t>
            </a:r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сфераның бөлігі ғана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609600" y="4023361"/>
            <a:ext cx="544068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</a:t>
            </a:r>
            <a:r>
              <a:rPr lang="en-US" altLang="ru-RU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altLang="ru-RU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Сфераның радиусы </a:t>
            </a:r>
            <a:endParaRPr lang="ru-RU" altLang="ru-RU" sz="28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F: Ойыс </a:t>
            </a:r>
            <a:r>
              <a:rPr lang="ru-RU" altLang="ru-RU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</a:t>
            </a:r>
            <a:r>
              <a:rPr lang="ru-RU" altLang="ru-RU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фокусы</a:t>
            </a:r>
            <a:r>
              <a:rPr lang="en-US" altLang="ru-RU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F: </a:t>
            </a:r>
            <a:r>
              <a:rPr lang="ru-RU" altLang="ru-RU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Фокустық</a:t>
            </a:r>
            <a:r>
              <a:rPr lang="ru-RU" altLang="ru-RU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</a:t>
            </a:r>
            <a:r>
              <a:rPr lang="ru-RU" altLang="ru-RU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 = R / 2 </a:t>
            </a:r>
            <a:endParaRPr lang="en-US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ru-RU" sz="28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21" name="Group 19"/>
          <p:cNvGrpSpPr>
            <a:grpSpLocks/>
          </p:cNvGrpSpPr>
          <p:nvPr/>
        </p:nvGrpSpPr>
        <p:grpSpPr bwMode="auto">
          <a:xfrm>
            <a:off x="6096001" y="3352804"/>
            <a:ext cx="2925763" cy="461963"/>
            <a:chOff x="2880" y="2208"/>
            <a:chExt cx="1795" cy="291"/>
          </a:xfrm>
        </p:grpSpPr>
        <p:sp>
          <p:nvSpPr>
            <p:cNvPr id="9226" name="Text Box 20"/>
            <p:cNvSpPr txBox="1">
              <a:spLocks noChangeArrowheads="1"/>
            </p:cNvSpPr>
            <p:nvPr/>
          </p:nvSpPr>
          <p:spPr bwMode="auto">
            <a:xfrm>
              <a:off x="2880" y="2208"/>
              <a:ext cx="177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ru-RU" sz="2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9227" name="Line 21"/>
            <p:cNvSpPr>
              <a:spLocks noChangeShapeType="1"/>
            </p:cNvSpPr>
            <p:nvPr/>
          </p:nvSpPr>
          <p:spPr bwMode="auto">
            <a:xfrm>
              <a:off x="2880" y="2448"/>
              <a:ext cx="179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2" name="Line 23"/>
          <p:cNvSpPr>
            <a:spLocks noChangeShapeType="1"/>
          </p:cNvSpPr>
          <p:nvPr/>
        </p:nvSpPr>
        <p:spPr bwMode="auto">
          <a:xfrm>
            <a:off x="7588251" y="3810000"/>
            <a:ext cx="14271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3" name="Text Box 24"/>
          <p:cNvSpPr txBox="1">
            <a:spLocks noChangeArrowheads="1"/>
          </p:cNvSpPr>
          <p:nvPr/>
        </p:nvSpPr>
        <p:spPr bwMode="auto">
          <a:xfrm>
            <a:off x="7696200" y="4129088"/>
            <a:ext cx="129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9224" name="Text Box 13"/>
          <p:cNvSpPr txBox="1">
            <a:spLocks noChangeArrowheads="1"/>
          </p:cNvSpPr>
          <p:nvPr/>
        </p:nvSpPr>
        <p:spPr bwMode="auto">
          <a:xfrm>
            <a:off x="5715000" y="3810000"/>
            <a:ext cx="76200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0000"/>
              </a:lnSpc>
              <a:spcBef>
                <a:spcPct val="50000"/>
              </a:spcBef>
            </a:pPr>
            <a:r>
              <a:rPr lang="en-US" altLang="ru-RU" b="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  <a:p>
            <a:pPr algn="ctr" eaLnBrk="1" hangingPunct="1">
              <a:lnSpc>
                <a:spcPct val="20000"/>
              </a:lnSpc>
              <a:spcBef>
                <a:spcPct val="50000"/>
              </a:spcBef>
            </a:pP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225" name="Text Box 22"/>
          <p:cNvSpPr txBox="1">
            <a:spLocks noChangeArrowheads="1"/>
          </p:cNvSpPr>
          <p:nvPr/>
        </p:nvSpPr>
        <p:spPr bwMode="auto">
          <a:xfrm>
            <a:off x="7207250" y="3810000"/>
            <a:ext cx="76200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0000"/>
              </a:lnSpc>
              <a:spcBef>
                <a:spcPct val="50000"/>
              </a:spcBef>
            </a:pPr>
            <a:r>
              <a:rPr lang="en-US" altLang="ru-RU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  <a:p>
            <a:pPr algn="ctr" eaLnBrk="1" hangingPunct="1">
              <a:lnSpc>
                <a:spcPct val="20000"/>
              </a:lnSpc>
              <a:spcBef>
                <a:spcPct val="50000"/>
              </a:spcBef>
            </a:pPr>
            <a:r>
              <a:rPr lang="en-US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6281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5638800" y="3581400"/>
            <a:ext cx="40386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H="1">
            <a:off x="5876926" y="2743200"/>
            <a:ext cx="1895475" cy="203835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 flipH="1">
            <a:off x="5667376" y="2486025"/>
            <a:ext cx="4143375" cy="16002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H="1" flipV="1">
            <a:off x="5699126" y="3078163"/>
            <a:ext cx="4206875" cy="1617662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H="1" flipV="1">
            <a:off x="5911850" y="2370138"/>
            <a:ext cx="2241550" cy="2430462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7" name="Oval 28"/>
          <p:cNvSpPr>
            <a:spLocks noChangeArrowheads="1"/>
          </p:cNvSpPr>
          <p:nvPr/>
        </p:nvSpPr>
        <p:spPr bwMode="auto">
          <a:xfrm>
            <a:off x="5638801" y="447676"/>
            <a:ext cx="5942013" cy="5942013"/>
          </a:xfrm>
          <a:prstGeom prst="ellipse">
            <a:avLst/>
          </a:pr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kk-KZ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Дөңес айна</a:t>
            </a:r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9" name="Picture 4" descr="convex mirror colo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1"/>
            <a:ext cx="973138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524000" y="5418139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Жарық сәулесі оптикалық оське параллель өтіп, фокус арқылы шағылады.</a:t>
            </a:r>
            <a:endParaRPr lang="en-US" alt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491" name="Group 6"/>
          <p:cNvGrpSpPr>
            <a:grpSpLocks/>
          </p:cNvGrpSpPr>
          <p:nvPr/>
        </p:nvGrpSpPr>
        <p:grpSpPr bwMode="auto">
          <a:xfrm>
            <a:off x="1524000" y="3581401"/>
            <a:ext cx="9144000" cy="595313"/>
            <a:chOff x="0" y="2256"/>
            <a:chExt cx="5760" cy="375"/>
          </a:xfrm>
        </p:grpSpPr>
        <p:sp>
          <p:nvSpPr>
            <p:cNvPr id="20506" name="Line 7"/>
            <p:cNvSpPr>
              <a:spLocks noChangeShapeType="1"/>
            </p:cNvSpPr>
            <p:nvPr/>
          </p:nvSpPr>
          <p:spPr bwMode="auto">
            <a:xfrm>
              <a:off x="0" y="2256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7" name="Text Box 8"/>
            <p:cNvSpPr txBox="1">
              <a:spLocks noChangeArrowheads="1"/>
            </p:cNvSpPr>
            <p:nvPr/>
          </p:nvSpPr>
          <p:spPr bwMode="auto">
            <a:xfrm>
              <a:off x="3168" y="2400"/>
              <a:ext cx="2592" cy="231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kk-KZ" altLang="ru-RU" b="0">
                  <a:solidFill>
                    <a:srgbClr val="66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Оптикалық ось</a:t>
              </a:r>
              <a:endParaRPr lang="en-US" altLang="ru-RU" b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08" name="Line 9"/>
            <p:cNvSpPr>
              <a:spLocks noChangeShapeType="1"/>
            </p:cNvSpPr>
            <p:nvPr/>
          </p:nvSpPr>
          <p:spPr bwMode="auto">
            <a:xfrm flipH="1" flipV="1">
              <a:off x="3936" y="2304"/>
              <a:ext cx="14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92" name="Text Box 10"/>
          <p:cNvSpPr txBox="1">
            <a:spLocks noChangeArrowheads="1"/>
          </p:cNvSpPr>
          <p:nvPr/>
        </p:nvSpPr>
        <p:spPr bwMode="auto">
          <a:xfrm>
            <a:off x="6629400" y="3581401"/>
            <a:ext cx="762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0000"/>
              </a:lnSpc>
              <a:spcBef>
                <a:spcPct val="50000"/>
              </a:spcBef>
            </a:pPr>
            <a:r>
              <a:rPr lang="en-US" altLang="ru-RU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  <a:p>
            <a:pPr algn="ctr" eaLnBrk="1" hangingPunct="1">
              <a:lnSpc>
                <a:spcPct val="20000"/>
              </a:lnSpc>
              <a:spcBef>
                <a:spcPct val="50000"/>
              </a:spcBef>
            </a:pPr>
            <a:r>
              <a:rPr lang="en-US" altLang="ru-RU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-2895600" y="2362200"/>
            <a:ext cx="44196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-2819400" y="4800600"/>
            <a:ext cx="43434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-2667000" y="3048000"/>
            <a:ext cx="41910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-2647950" y="4114800"/>
            <a:ext cx="417195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-2590800" y="3581400"/>
            <a:ext cx="41148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1524000" y="5967414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Фокус </a:t>
            </a:r>
            <a:r>
              <a:rPr lang="ru-RU" alt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жорамал</a:t>
            </a:r>
            <a:r>
              <a:rPr lang="kk-KZ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өйткені сәулелердің өздері емес, олардың жалғасы</a:t>
            </a:r>
            <a:r>
              <a:rPr lang="en-US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5638800" y="2362200"/>
            <a:ext cx="1371600" cy="2439988"/>
            <a:chOff x="2592" y="1487"/>
            <a:chExt cx="864" cy="1537"/>
          </a:xfrm>
        </p:grpSpPr>
        <p:grpSp>
          <p:nvGrpSpPr>
            <p:cNvPr id="20500" name="Group 52"/>
            <p:cNvGrpSpPr>
              <a:grpSpLocks/>
            </p:cNvGrpSpPr>
            <p:nvPr/>
          </p:nvGrpSpPr>
          <p:grpSpPr bwMode="auto">
            <a:xfrm>
              <a:off x="2592" y="1487"/>
              <a:ext cx="864" cy="1537"/>
              <a:chOff x="2592" y="1487"/>
              <a:chExt cx="864" cy="1537"/>
            </a:xfrm>
          </p:grpSpPr>
          <p:sp>
            <p:nvSpPr>
              <p:cNvPr id="20502" name="Line 38"/>
              <p:cNvSpPr>
                <a:spLocks noChangeShapeType="1"/>
              </p:cNvSpPr>
              <p:nvPr/>
            </p:nvSpPr>
            <p:spPr bwMode="auto">
              <a:xfrm>
                <a:off x="2623" y="1918"/>
                <a:ext cx="833" cy="338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3" name="Line 39"/>
              <p:cNvSpPr>
                <a:spLocks noChangeShapeType="1"/>
              </p:cNvSpPr>
              <p:nvPr/>
            </p:nvSpPr>
            <p:spPr bwMode="auto">
              <a:xfrm>
                <a:off x="2770" y="1487"/>
                <a:ext cx="686" cy="769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4" name="Line 40"/>
              <p:cNvSpPr>
                <a:spLocks noChangeShapeType="1"/>
              </p:cNvSpPr>
              <p:nvPr/>
            </p:nvSpPr>
            <p:spPr bwMode="auto">
              <a:xfrm flipV="1">
                <a:off x="2592" y="2256"/>
                <a:ext cx="864" cy="336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5" name="Line 41"/>
              <p:cNvSpPr>
                <a:spLocks noChangeShapeType="1"/>
              </p:cNvSpPr>
              <p:nvPr/>
            </p:nvSpPr>
            <p:spPr bwMode="auto">
              <a:xfrm flipV="1">
                <a:off x="2736" y="2256"/>
                <a:ext cx="720" cy="768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501" name="Line 42"/>
            <p:cNvSpPr>
              <a:spLocks noChangeShapeType="1"/>
            </p:cNvSpPr>
            <p:nvPr/>
          </p:nvSpPr>
          <p:spPr bwMode="auto">
            <a:xfrm flipH="1">
              <a:off x="2592" y="2256"/>
              <a:ext cx="864" cy="0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0698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4823 0.0013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1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24097 -0.3513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9" y="-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4.44444E-6 L 0.45833 -4.44444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46163 -0.2409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0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44791 -2.22222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45416 -2.22222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1.11022E-16 L 0.45417 1.11022E-1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45261 0.2340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75 0 " pathEditMode="relative" ptsTypes="AA">
                                      <p:cBhvr>
                                        <p:cTn id="33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556 L -0.2125 0.3055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7" grpId="0" animBg="1"/>
      <p:bldP spid="14353" grpId="0" animBg="1"/>
      <p:bldP spid="14355" grpId="0" animBg="1"/>
      <p:bldP spid="14351" grpId="0" animBg="1"/>
      <p:bldP spid="14352" grpId="0" animBg="1"/>
      <p:bldP spid="14341" grpId="0"/>
      <p:bldP spid="14348" grpId="0" animBg="1"/>
      <p:bldP spid="14349" grpId="0" animBg="1"/>
      <p:bldP spid="14350" grpId="0" animBg="1"/>
      <p:bldP spid="14354" grpId="0" animBg="1"/>
      <p:bldP spid="14356" grpId="0" animBg="1"/>
      <p:bldP spid="143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0" name="Line 12"/>
          <p:cNvSpPr>
            <a:spLocks noChangeShapeType="1"/>
          </p:cNvSpPr>
          <p:nvPr/>
        </p:nvSpPr>
        <p:spPr bwMode="auto">
          <a:xfrm flipH="1" flipV="1">
            <a:off x="5815013" y="2605089"/>
            <a:ext cx="3175000" cy="2593975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304800" y="2590800"/>
            <a:ext cx="27559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kk-KZ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Дөңес айна</a:t>
            </a:r>
            <a:r>
              <a:rPr lang="en-US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2535" name="Picture 3" descr="convex mirror colo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1"/>
            <a:ext cx="973138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6" name="Group 4"/>
          <p:cNvGrpSpPr>
            <a:grpSpLocks/>
          </p:cNvGrpSpPr>
          <p:nvPr/>
        </p:nvGrpSpPr>
        <p:grpSpPr bwMode="auto">
          <a:xfrm>
            <a:off x="1524000" y="3581401"/>
            <a:ext cx="9144000" cy="595313"/>
            <a:chOff x="0" y="2256"/>
            <a:chExt cx="5760" cy="375"/>
          </a:xfrm>
        </p:grpSpPr>
        <p:sp>
          <p:nvSpPr>
            <p:cNvPr id="22540" name="Line 5"/>
            <p:cNvSpPr>
              <a:spLocks noChangeShapeType="1"/>
            </p:cNvSpPr>
            <p:nvPr/>
          </p:nvSpPr>
          <p:spPr bwMode="auto">
            <a:xfrm>
              <a:off x="0" y="2256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1" name="Text Box 6"/>
            <p:cNvSpPr txBox="1">
              <a:spLocks noChangeArrowheads="1"/>
            </p:cNvSpPr>
            <p:nvPr/>
          </p:nvSpPr>
          <p:spPr bwMode="auto">
            <a:xfrm>
              <a:off x="3168" y="2400"/>
              <a:ext cx="2592" cy="231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kk-KZ" altLang="ru-RU" b="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Оптикалық ось</a:t>
              </a:r>
              <a:endParaRPr lang="en-US" altLang="ru-RU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42" name="Line 7"/>
            <p:cNvSpPr>
              <a:spLocks noChangeShapeType="1"/>
            </p:cNvSpPr>
            <p:nvPr/>
          </p:nvSpPr>
          <p:spPr bwMode="auto">
            <a:xfrm flipH="1" flipV="1">
              <a:off x="3936" y="2304"/>
              <a:ext cx="14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6629400" y="3581401"/>
            <a:ext cx="762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0000"/>
              </a:lnSpc>
              <a:spcBef>
                <a:spcPct val="50000"/>
              </a:spcBef>
            </a:pPr>
            <a:r>
              <a:rPr lang="en-US" altLang="ru-RU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  <a:p>
            <a:pPr algn="ctr" eaLnBrk="1" hangingPunct="1">
              <a:lnSpc>
                <a:spcPct val="20000"/>
              </a:lnSpc>
              <a:spcBef>
                <a:spcPct val="50000"/>
              </a:spcBef>
            </a:pPr>
            <a:r>
              <a:rPr lang="en-US" altLang="ru-RU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pic>
        <p:nvPicPr>
          <p:cNvPr id="22538" name="Picture 9" descr="so00105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574926"/>
            <a:ext cx="447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Text Box 21"/>
          <p:cNvSpPr txBox="1">
            <a:spLocks noChangeArrowheads="1"/>
          </p:cNvSpPr>
          <p:nvPr/>
        </p:nvSpPr>
        <p:spPr bwMode="auto">
          <a:xfrm>
            <a:off x="1524000" y="5253039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1-сәуле оптикалық оське параллель жүреді де, шағылып фокус арқылы өтеді</a:t>
            </a:r>
            <a:r>
              <a:rPr lang="en-US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294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30104 2.22222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34913 -0.379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65" y="-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0" grpId="0" animBg="1"/>
      <p:bldP spid="378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425450" y="1949450"/>
            <a:ext cx="2622550" cy="64135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3556" name="Picture 9" descr="so0010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574926"/>
            <a:ext cx="447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0" name="Line 14"/>
          <p:cNvSpPr>
            <a:spLocks noChangeShapeType="1"/>
          </p:cNvSpPr>
          <p:nvPr/>
        </p:nvSpPr>
        <p:spPr bwMode="auto">
          <a:xfrm flipH="1" flipV="1">
            <a:off x="5683250" y="3232150"/>
            <a:ext cx="4146550" cy="635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kk-KZ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Дөңес айна</a:t>
            </a:r>
            <a:r>
              <a:rPr lang="en-US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3560" name="Picture 3" descr="convex mirror colo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1"/>
            <a:ext cx="973138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1" name="Group 4"/>
          <p:cNvGrpSpPr>
            <a:grpSpLocks/>
          </p:cNvGrpSpPr>
          <p:nvPr/>
        </p:nvGrpSpPr>
        <p:grpSpPr bwMode="auto">
          <a:xfrm>
            <a:off x="1524000" y="3581401"/>
            <a:ext cx="9144000" cy="595313"/>
            <a:chOff x="0" y="2256"/>
            <a:chExt cx="5760" cy="375"/>
          </a:xfrm>
        </p:grpSpPr>
        <p:sp>
          <p:nvSpPr>
            <p:cNvPr id="23566" name="Line 5"/>
            <p:cNvSpPr>
              <a:spLocks noChangeShapeType="1"/>
            </p:cNvSpPr>
            <p:nvPr/>
          </p:nvSpPr>
          <p:spPr bwMode="auto">
            <a:xfrm>
              <a:off x="0" y="2256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7" name="Text Box 6"/>
            <p:cNvSpPr txBox="1">
              <a:spLocks noChangeArrowheads="1"/>
            </p:cNvSpPr>
            <p:nvPr/>
          </p:nvSpPr>
          <p:spPr bwMode="auto">
            <a:xfrm>
              <a:off x="3168" y="2400"/>
              <a:ext cx="2592" cy="231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kk-KZ" altLang="ru-RU" b="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Оптикалық ось</a:t>
              </a:r>
              <a:endParaRPr lang="en-US" altLang="ru-RU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68" name="Line 7"/>
            <p:cNvSpPr>
              <a:spLocks noChangeShapeType="1"/>
            </p:cNvSpPr>
            <p:nvPr/>
          </p:nvSpPr>
          <p:spPr bwMode="auto">
            <a:xfrm flipH="1" flipV="1">
              <a:off x="3936" y="2304"/>
              <a:ext cx="14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62" name="Text Box 8"/>
          <p:cNvSpPr txBox="1">
            <a:spLocks noChangeArrowheads="1"/>
          </p:cNvSpPr>
          <p:nvPr/>
        </p:nvSpPr>
        <p:spPr bwMode="auto">
          <a:xfrm>
            <a:off x="6629400" y="3581400"/>
            <a:ext cx="76200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0000"/>
              </a:lnSpc>
              <a:spcBef>
                <a:spcPct val="50000"/>
              </a:spcBef>
            </a:pPr>
            <a:r>
              <a:rPr lang="en-US" altLang="ru-RU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  <a:p>
            <a:pPr algn="ctr" eaLnBrk="1" hangingPunct="1">
              <a:lnSpc>
                <a:spcPct val="20000"/>
              </a:lnSpc>
              <a:spcBef>
                <a:spcPct val="50000"/>
              </a:spcBef>
            </a:pPr>
            <a:r>
              <a:rPr lang="en-US" altLang="ru-RU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3060700" y="2590800"/>
            <a:ext cx="27559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 flipV="1">
            <a:off x="2667000" y="0"/>
            <a:ext cx="3136900" cy="258445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5" name="Text Box 21"/>
          <p:cNvSpPr txBox="1">
            <a:spLocks noChangeArrowheads="1"/>
          </p:cNvSpPr>
          <p:nvPr/>
        </p:nvSpPr>
        <p:spPr bwMode="auto">
          <a:xfrm>
            <a:off x="1524000" y="5253039"/>
            <a:ext cx="9144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1-сәуле оптикалық оське параллель жүреді де, шағылып фокус арқылы өтеді</a:t>
            </a:r>
            <a:r>
              <a:rPr lang="en-US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</a:pPr>
            <a:r>
              <a:rPr lang="kk-KZ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2-сәуле фокус арқылы өтіп, оптикалық оське параллель жүреді.</a:t>
            </a:r>
            <a:endParaRPr lang="en-US" alt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0.28681 0.0935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7.77778E-6 L -0.45834 7.77778E-6 " pathEditMode="relative" ptsTypes="AA">
                                      <p:cBhvr>
                                        <p:cTn id="9" dur="2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9" grpId="0" animBg="1"/>
      <p:bldP spid="399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kk-KZ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Дөңес айна</a:t>
            </a:r>
            <a:r>
              <a:rPr lang="en-US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en-US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4579" name="Picture 3" descr="convex mirror colo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1"/>
            <a:ext cx="973138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1524000" y="3581401"/>
            <a:ext cx="9144000" cy="595313"/>
            <a:chOff x="0" y="2256"/>
            <a:chExt cx="5760" cy="375"/>
          </a:xfrm>
        </p:grpSpPr>
        <p:sp>
          <p:nvSpPr>
            <p:cNvPr id="24590" name="Line 5"/>
            <p:cNvSpPr>
              <a:spLocks noChangeShapeType="1"/>
            </p:cNvSpPr>
            <p:nvPr/>
          </p:nvSpPr>
          <p:spPr bwMode="auto">
            <a:xfrm>
              <a:off x="0" y="2256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91" name="Text Box 6"/>
            <p:cNvSpPr txBox="1">
              <a:spLocks noChangeArrowheads="1"/>
            </p:cNvSpPr>
            <p:nvPr/>
          </p:nvSpPr>
          <p:spPr bwMode="auto">
            <a:xfrm>
              <a:off x="3168" y="2400"/>
              <a:ext cx="2592" cy="231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kk-KZ" altLang="ru-RU" b="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Оптикалық ось</a:t>
              </a:r>
              <a:endParaRPr lang="en-US" altLang="ru-RU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92" name="Line 7"/>
            <p:cNvSpPr>
              <a:spLocks noChangeShapeType="1"/>
            </p:cNvSpPr>
            <p:nvPr/>
          </p:nvSpPr>
          <p:spPr bwMode="auto">
            <a:xfrm flipH="1" flipV="1">
              <a:off x="3936" y="2304"/>
              <a:ext cx="14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6629400" y="3581400"/>
            <a:ext cx="76200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0000"/>
              </a:lnSpc>
              <a:spcBef>
                <a:spcPct val="50000"/>
              </a:spcBef>
            </a:pPr>
            <a:r>
              <a:rPr lang="en-US" altLang="ru-RU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  <a:p>
            <a:pPr algn="ctr" eaLnBrk="1" hangingPunct="1">
              <a:lnSpc>
                <a:spcPct val="20000"/>
              </a:lnSpc>
              <a:spcBef>
                <a:spcPct val="50000"/>
              </a:spcBef>
            </a:pPr>
            <a:r>
              <a:rPr lang="en-US" altLang="ru-RU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pic>
        <p:nvPicPr>
          <p:cNvPr id="24582" name="Picture 9" descr="so00105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574926"/>
            <a:ext cx="447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Line 11"/>
          <p:cNvSpPr>
            <a:spLocks noChangeShapeType="1"/>
          </p:cNvSpPr>
          <p:nvPr/>
        </p:nvSpPr>
        <p:spPr bwMode="auto">
          <a:xfrm>
            <a:off x="3060700" y="2590800"/>
            <a:ext cx="27559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4" name="Line 12"/>
          <p:cNvSpPr>
            <a:spLocks noChangeShapeType="1"/>
          </p:cNvSpPr>
          <p:nvPr/>
        </p:nvSpPr>
        <p:spPr bwMode="auto">
          <a:xfrm flipH="1" flipV="1">
            <a:off x="2667000" y="0"/>
            <a:ext cx="3136900" cy="258445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5" name="Line 13"/>
          <p:cNvSpPr>
            <a:spLocks noChangeShapeType="1"/>
          </p:cNvSpPr>
          <p:nvPr/>
        </p:nvSpPr>
        <p:spPr bwMode="auto">
          <a:xfrm>
            <a:off x="3048000" y="2590800"/>
            <a:ext cx="2622550" cy="6477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6" name="Line 14"/>
          <p:cNvSpPr>
            <a:spLocks noChangeShapeType="1"/>
          </p:cNvSpPr>
          <p:nvPr/>
        </p:nvSpPr>
        <p:spPr bwMode="auto">
          <a:xfrm flipH="1" flipV="1">
            <a:off x="1524000" y="3200400"/>
            <a:ext cx="4121150" cy="381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7" name="Line 15"/>
          <p:cNvSpPr>
            <a:spLocks noChangeShapeType="1"/>
          </p:cNvSpPr>
          <p:nvPr/>
        </p:nvSpPr>
        <p:spPr bwMode="auto">
          <a:xfrm>
            <a:off x="5670550" y="3232150"/>
            <a:ext cx="499745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8" name="Line 16"/>
          <p:cNvSpPr>
            <a:spLocks noChangeShapeType="1"/>
          </p:cNvSpPr>
          <p:nvPr/>
        </p:nvSpPr>
        <p:spPr bwMode="auto">
          <a:xfrm>
            <a:off x="5810250" y="2590800"/>
            <a:ext cx="4857750" cy="40386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9" name="Text Box 19"/>
          <p:cNvSpPr txBox="1">
            <a:spLocks noChangeArrowheads="1"/>
          </p:cNvSpPr>
          <p:nvPr/>
        </p:nvSpPr>
        <p:spPr bwMode="auto">
          <a:xfrm>
            <a:off x="1524000" y="5253038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1-сәуле оптикалық оське параллель жүреді де, шағылып фокус арқылы өтеді</a:t>
            </a:r>
            <a:r>
              <a:rPr lang="en-US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</a:pPr>
            <a:r>
              <a:rPr lang="kk-KZ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2-сәуле фокус арқылы өтіп, оптикалық оське параллель жүреді.</a:t>
            </a:r>
            <a:endParaRPr lang="en-US" alt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kk-KZ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Сәулелер қиылыспайды, бірақ олардың жалғасын жүргіземіз.</a:t>
            </a:r>
            <a:endParaRPr lang="en-US" alt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21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kk-KZ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Дөңес айна</a:t>
            </a:r>
            <a:r>
              <a:rPr lang="en-US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r>
              <a:rPr lang="en-US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5603" name="Picture 3" descr="convex mirror colo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1"/>
            <a:ext cx="973138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1524000" y="3581401"/>
            <a:ext cx="9144000" cy="595313"/>
            <a:chOff x="0" y="2256"/>
            <a:chExt cx="5760" cy="375"/>
          </a:xfrm>
        </p:grpSpPr>
        <p:sp>
          <p:nvSpPr>
            <p:cNvPr id="25615" name="Line 5"/>
            <p:cNvSpPr>
              <a:spLocks noChangeShapeType="1"/>
            </p:cNvSpPr>
            <p:nvPr/>
          </p:nvSpPr>
          <p:spPr bwMode="auto">
            <a:xfrm>
              <a:off x="0" y="2256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6" name="Text Box 6"/>
            <p:cNvSpPr txBox="1">
              <a:spLocks noChangeArrowheads="1"/>
            </p:cNvSpPr>
            <p:nvPr/>
          </p:nvSpPr>
          <p:spPr bwMode="auto">
            <a:xfrm>
              <a:off x="3168" y="2400"/>
              <a:ext cx="2592" cy="231"/>
            </a:xfrm>
            <a:prstGeom prst="rect">
              <a:avLst/>
            </a:prstGeom>
            <a:noFill/>
            <a:ln w="285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kk-KZ" altLang="ru-RU" b="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Оптикалық ось</a:t>
              </a:r>
              <a:endParaRPr lang="en-US" altLang="ru-RU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17" name="Line 7"/>
            <p:cNvSpPr>
              <a:spLocks noChangeShapeType="1"/>
            </p:cNvSpPr>
            <p:nvPr/>
          </p:nvSpPr>
          <p:spPr bwMode="auto">
            <a:xfrm flipH="1" flipV="1">
              <a:off x="3936" y="2304"/>
              <a:ext cx="14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6629400" y="3581400"/>
            <a:ext cx="76200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0000"/>
              </a:lnSpc>
              <a:spcBef>
                <a:spcPct val="50000"/>
              </a:spcBef>
            </a:pPr>
            <a:r>
              <a:rPr lang="en-US" altLang="ru-RU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  <a:p>
            <a:pPr algn="ctr" eaLnBrk="1" hangingPunct="1">
              <a:lnSpc>
                <a:spcPct val="20000"/>
              </a:lnSpc>
              <a:spcBef>
                <a:spcPct val="50000"/>
              </a:spcBef>
            </a:pPr>
            <a:r>
              <a:rPr lang="en-US" altLang="ru-RU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pic>
        <p:nvPicPr>
          <p:cNvPr id="25606" name="Picture 9" descr="so00105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574926"/>
            <a:ext cx="447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Line 11"/>
          <p:cNvSpPr>
            <a:spLocks noChangeShapeType="1"/>
          </p:cNvSpPr>
          <p:nvPr/>
        </p:nvSpPr>
        <p:spPr bwMode="auto">
          <a:xfrm>
            <a:off x="3060700" y="2590800"/>
            <a:ext cx="27559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8" name="Line 12"/>
          <p:cNvSpPr>
            <a:spLocks noChangeShapeType="1"/>
          </p:cNvSpPr>
          <p:nvPr/>
        </p:nvSpPr>
        <p:spPr bwMode="auto">
          <a:xfrm flipH="1" flipV="1">
            <a:off x="2667000" y="0"/>
            <a:ext cx="3136900" cy="258445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9" name="Line 13"/>
          <p:cNvSpPr>
            <a:spLocks noChangeShapeType="1"/>
          </p:cNvSpPr>
          <p:nvPr/>
        </p:nvSpPr>
        <p:spPr bwMode="auto">
          <a:xfrm>
            <a:off x="3048000" y="2590800"/>
            <a:ext cx="2622550" cy="6477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0" name="Line 14"/>
          <p:cNvSpPr>
            <a:spLocks noChangeShapeType="1"/>
          </p:cNvSpPr>
          <p:nvPr/>
        </p:nvSpPr>
        <p:spPr bwMode="auto">
          <a:xfrm flipH="1" flipV="1">
            <a:off x="1524000" y="3200400"/>
            <a:ext cx="4121150" cy="381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1" name="Line 15"/>
          <p:cNvSpPr>
            <a:spLocks noChangeShapeType="1"/>
          </p:cNvSpPr>
          <p:nvPr/>
        </p:nvSpPr>
        <p:spPr bwMode="auto">
          <a:xfrm>
            <a:off x="5670550" y="3232150"/>
            <a:ext cx="499745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2" name="Line 16"/>
          <p:cNvSpPr>
            <a:spLocks noChangeShapeType="1"/>
          </p:cNvSpPr>
          <p:nvPr/>
        </p:nvSpPr>
        <p:spPr bwMode="auto">
          <a:xfrm>
            <a:off x="5810250" y="2590800"/>
            <a:ext cx="4857750" cy="403860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5613" name="Picture 17" descr="so00105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5576" y="3232150"/>
            <a:ext cx="1555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Text Box 19"/>
          <p:cNvSpPr txBox="1">
            <a:spLocks noChangeArrowheads="1"/>
          </p:cNvSpPr>
          <p:nvPr/>
        </p:nvSpPr>
        <p:spPr bwMode="auto">
          <a:xfrm>
            <a:off x="1497013" y="4992689"/>
            <a:ext cx="9673907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1-сәуле оптикалық оське параллель жүреді де, шағылып фокус арқылы өтеді</a:t>
            </a:r>
            <a:r>
              <a:rPr lang="en-US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</a:pPr>
            <a:r>
              <a:rPr lang="kk-KZ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2-сәуле фокус арқылы өтіп, оптикалық оське параллель жүреді.</a:t>
            </a:r>
            <a:endParaRPr lang="en-US" alt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kk-KZ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Сәулелер қиылыспайды, бірақ олардың жалғасын жүргіземіз.</a:t>
            </a:r>
          </a:p>
          <a:p>
            <a:pPr algn="ctr" eaLnBrk="1" hangingPunct="1">
              <a:spcBef>
                <a:spcPct val="50000"/>
              </a:spcBef>
            </a:pPr>
            <a:r>
              <a:rPr lang="kk-KZ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Жалған кескіннің бейнесі жалғасқан сәулелердің қиылысқан нүктесінде болады</a:t>
            </a:r>
            <a:endParaRPr lang="en-US" alt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0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8"/>
          <p:cNvSpPr>
            <a:spLocks noChangeArrowheads="1"/>
          </p:cNvSpPr>
          <p:nvPr/>
        </p:nvSpPr>
        <p:spPr bwMode="auto">
          <a:xfrm>
            <a:off x="3033713" y="1447800"/>
            <a:ext cx="6248400" cy="426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kk-KZ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Ойыс айна</a:t>
            </a:r>
            <a:endParaRPr lang="en-US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9" name="Rectangle 13"/>
          <p:cNvSpPr>
            <a:spLocks noChangeArrowheads="1"/>
          </p:cNvSpPr>
          <p:nvPr/>
        </p:nvSpPr>
        <p:spPr bwMode="auto">
          <a:xfrm>
            <a:off x="2667001" y="3303588"/>
            <a:ext cx="51466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>
              <a:tabLst>
                <a:tab pos="685800" algn="l"/>
                <a:tab pos="40005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85800" algn="l"/>
                <a:tab pos="40005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85800" algn="l"/>
                <a:tab pos="40005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85800" algn="l"/>
                <a:tab pos="40005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85800" algn="l"/>
                <a:tab pos="40005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40005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40005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40005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40005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ru-RU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F= </a:t>
            </a:r>
            <a:r>
              <a:rPr lang="kk-KZ" altLang="ru-RU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Фокустық қашықтық </a:t>
            </a:r>
            <a:endParaRPr lang="en-US" altLang="ru-RU" sz="25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ru-RU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ƒ= </a:t>
            </a:r>
            <a:r>
              <a:rPr lang="kk-KZ" altLang="ru-RU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Нәрседен айнаға дейінгі </a:t>
            </a:r>
          </a:p>
          <a:p>
            <a:pPr lvl="1"/>
            <a:r>
              <a:rPr lang="kk-KZ" altLang="ru-RU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 </a:t>
            </a:r>
            <a:endParaRPr lang="en-US" altLang="ru-RU" sz="25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ru-RU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d = </a:t>
            </a:r>
            <a:r>
              <a:rPr lang="kk-KZ" altLang="ru-RU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Айнадан кескінге дейінгі </a:t>
            </a:r>
          </a:p>
          <a:p>
            <a:pPr lvl="1"/>
            <a:r>
              <a:rPr lang="kk-KZ" altLang="ru-RU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 </a:t>
            </a:r>
            <a:endParaRPr lang="en-US" altLang="ru-RU" sz="4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0" name="Rectangle 16"/>
          <p:cNvSpPr>
            <a:spLocks noChangeArrowheads="1"/>
          </p:cNvSpPr>
          <p:nvPr/>
        </p:nvSpPr>
        <p:spPr bwMode="auto">
          <a:xfrm>
            <a:off x="1524000" y="321468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4581525" y="1779588"/>
          <a:ext cx="3028950" cy="176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Формула" r:id="rId4" imgW="710891" imgH="418918" progId="Equation.3">
                  <p:embed/>
                </p:oleObj>
              </mc:Choice>
              <mc:Fallback>
                <p:oleObj name="Формула" r:id="rId4" imgW="710891" imgH="418918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5" y="1779588"/>
                        <a:ext cx="3028950" cy="176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19" descr="j011328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17638"/>
            <a:ext cx="13716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31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3124200" y="1036320"/>
            <a:ext cx="6873240" cy="536448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kk-KZ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Үлкейтілуі.</a:t>
            </a:r>
            <a:br>
              <a:rPr lang="kk-KZ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524000" y="321468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116388" y="1752600"/>
          <a:ext cx="3338512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Формула" r:id="rId3" imgW="825500" imgH="431800" progId="Equation.3">
                  <p:embed/>
                </p:oleObj>
              </mc:Choice>
              <mc:Fallback>
                <p:oleObj name="Формула" r:id="rId3" imgW="825500" imgH="431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6388" y="1752600"/>
                        <a:ext cx="3338512" cy="172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560888" y="3586163"/>
            <a:ext cx="3657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685800" algn="l"/>
                <a:tab pos="40005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85800" algn="l"/>
                <a:tab pos="40005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85800" algn="l"/>
                <a:tab pos="40005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85800" algn="l"/>
                <a:tab pos="40005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85800" algn="l"/>
                <a:tab pos="40005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40005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40005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40005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400050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ru-RU" altLang="ru-RU" sz="20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kk-KZ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үлкейтілу</a:t>
            </a:r>
            <a:endParaRPr lang="en-US" altLang="ru-RU" sz="1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ru-RU" sz="2000" b="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kk-KZ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кескіннің биіктігі</a:t>
            </a:r>
            <a:endParaRPr lang="en-US" altLang="ru-RU" sz="1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ru-RU" sz="2000" b="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kk-KZ" alt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нәрсенің биіктігі</a:t>
            </a:r>
            <a:endParaRPr lang="en-US" altLang="ru-RU" sz="1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390900" y="4740275"/>
            <a:ext cx="5715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3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/>
            <a:r>
              <a:rPr lang="kk-KZ" altLang="ru-RU" b="0">
                <a:latin typeface="Times New Roman" panose="02020603050405020304" pitchFamily="18" charset="0"/>
                <a:cs typeface="Times New Roman" panose="02020603050405020304" pitchFamily="18" charset="0"/>
              </a:rPr>
              <a:t>Егер биіктік теріс болса, онда кескін төңкерілген болады.</a:t>
            </a:r>
          </a:p>
          <a:p>
            <a:pPr lvl="1" algn="ctr"/>
            <a:endParaRPr lang="kk-KZ" altLang="ru-RU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r>
              <a:rPr lang="kk-KZ" altLang="ru-RU" b="0">
                <a:latin typeface="Times New Roman" panose="02020603050405020304" pitchFamily="18" charset="0"/>
                <a:cs typeface="Times New Roman" panose="02020603050405020304" pitchFamily="18" charset="0"/>
              </a:rPr>
              <a:t>Егер үлкейтілу теріс болса, онда кескін инверттеледі (төңкерілген)</a:t>
            </a:r>
            <a:endParaRPr lang="en-US" altLang="ru-RU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/>
            <a:endParaRPr lang="en-US" altLang="ru-RU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ru-RU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j03979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7" y="1161256"/>
            <a:ext cx="105727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3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981200" y="9525"/>
            <a:ext cx="8229600" cy="1143000"/>
          </a:xfrm>
        </p:spPr>
        <p:txBody>
          <a:bodyPr/>
          <a:lstStyle/>
          <a:p>
            <a:r>
              <a:rPr lang="kk-KZ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Жеке жұмыс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990600"/>
            <a:ext cx="8534400" cy="4800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№1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Нәрсе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ойыс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айнадан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еселенген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фокустан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&gt;2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қашықтықта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орналасқан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айнада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кескінді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сипаттаӊыз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№2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Нәрсе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ойыс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айнадан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&lt;2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қашықтықта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орналасқан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айнада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кескінді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сипаттаӊыз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№3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Нәрсе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ойыс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айнадан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қашықтықта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орналасқан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айнада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кескінді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сипаттаӊыз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№4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Нәрсе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ойыс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айнадан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қашықтықта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орналасқан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айнада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кескінді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сипаттаӊыз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4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kk-KZ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 </a:t>
            </a:r>
          </a:p>
          <a:p>
            <a:pPr marL="82296" indent="0">
              <a:buNone/>
            </a:pP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11.7.2.2 - сфералық айнадағы сәуленің жолын салу және сфералық айнаның формуласын есептер шығаруда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029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1981200" y="228601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kk-KZ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d&gt;2F  болса, кескін шын, төңкерілген, кішірейтілген болады</a:t>
            </a: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7" name="Рисунок 5" descr="http://upload.wikimedia.org/wikipedia/commons/thumb/d/df/Concavo_1.svg/400px-Concavo_1.svg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0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&lt;2</a:t>
            </a:r>
            <a:r>
              <a:rPr lang="en-US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болса, онда кескін шын, төңкерілген, үлкейтілген болады</a:t>
            </a:r>
          </a:p>
        </p:txBody>
      </p:sp>
      <p:pic>
        <p:nvPicPr>
          <p:cNvPr id="32771" name="Рисунок 3" descr="http://upload.wikimedia.org/wikipedia/commons/thumb/a/ab/Concavo_3.png/430px-Concavo_3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8686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болса, онда кескін шын, төңкерілген, нәрсеніӊ өзімен  теӊдей болады</a:t>
            </a:r>
          </a:p>
        </p:txBody>
      </p:sp>
      <p:pic>
        <p:nvPicPr>
          <p:cNvPr id="33795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544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болса, онда кескін жалған, тура, үлкейтілген болады.</a:t>
            </a:r>
          </a:p>
        </p:txBody>
      </p:sp>
      <p:pic>
        <p:nvPicPr>
          <p:cNvPr id="34819" name="Рисунок 3" descr="http://upload.wikimedia.org/wikipedia/commons/thumb/9/99/Concavo_4.svg/270px-Concavo_4.svg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8915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8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046" y="249586"/>
            <a:ext cx="9997440" cy="1143000"/>
          </a:xfrm>
        </p:spPr>
        <p:txBody>
          <a:bodyPr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Жеке жұмыс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Фокус аралығы 0,6 м ойыс айнаның алдында 1,8 м қашықтықта шам орналасқан, шамнан алынған кескін қай жерде болады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Дене ойыс айнадан 5 Ғ қащықтықта орналасқан. Дене кескіні айнадан қандай қашықтықта алынады?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Дескриптор: сфералық айнаның формуласын қолданып есеп шығарады. Жалпы балл -2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5525" y="637892"/>
            <a:ext cx="9997440" cy="1143000"/>
          </a:xfrm>
        </p:spPr>
        <p:txBody>
          <a:bodyPr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Рефлексия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223883"/>
              </p:ext>
            </p:extLst>
          </p:nvPr>
        </p:nvGraphicFramePr>
        <p:xfrm>
          <a:off x="2232416" y="2460783"/>
          <a:ext cx="8127999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Білгенім</a:t>
                      </a:r>
                      <a:r>
                        <a:rPr lang="kk-KZ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Білдім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Білгім</a:t>
                      </a:r>
                      <a:r>
                        <a:rPr lang="kk-KZ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келеді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0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821" y="2213114"/>
            <a:ext cx="8596668" cy="1320800"/>
          </a:xfrm>
        </p:spPr>
        <p:txBody>
          <a:bodyPr>
            <a:normAutofit fontScale="90000"/>
          </a:bodyPr>
          <a:lstStyle/>
          <a:p>
            <a:pPr marL="365760" indent="-283464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9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Назарларыңызға</a:t>
            </a:r>
            <a:br>
              <a:rPr lang="kk-KZ" sz="49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49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рахмет!</a:t>
            </a:r>
            <a:r>
              <a:rPr lang="ru-RU" b="1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06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Бағалау критерийлері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- Жазық және сфералық айналардың сипаттамаларын біледі;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- Сфералық айнада кескін тұрғызады;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-Жазық және сфералық айналардан салынған кескіндердің айырмашылықтарын сипаттайды.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0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altLang="ru-RU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Бұл скульптура қайда орналасқан?</a:t>
            </a:r>
            <a:r>
              <a:rPr lang="ru-RU" altLang="ru-RU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http://mw2.google.com/mw-panoramio/photos/medium/175990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545" y="1602129"/>
            <a:ext cx="5551926" cy="312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50310" y="5040944"/>
            <a:ext cx="27794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Небесные врата</a:t>
            </a:r>
          </a:p>
        </p:txBody>
      </p:sp>
    </p:spTree>
    <p:extLst>
      <p:ext uri="{BB962C8B-B14F-4D97-AF65-F5344CB8AC3E}">
        <p14:creationId xmlns:p14="http://schemas.microsoft.com/office/powerpoint/2010/main" val="114876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5072" y="1759816"/>
            <a:ext cx="5885873" cy="2710584"/>
          </a:xfrm>
        </p:spPr>
        <p:txBody>
          <a:bodyPr>
            <a:normAutofit/>
          </a:bodyPr>
          <a:lstStyle/>
          <a:p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Суреттердегі айналардың</a:t>
            </a:r>
            <a:b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айырмашылықтарын түсіндіріңдер.</a:t>
            </a:r>
            <a:endParaRPr lang="kk-K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374" y="87301"/>
            <a:ext cx="4651651" cy="32067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4487" r="14002"/>
          <a:stretch/>
        </p:blipFill>
        <p:spPr>
          <a:xfrm>
            <a:off x="417373" y="3387172"/>
            <a:ext cx="4651651" cy="340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3539" t="5159" r="12767" b="1203"/>
          <a:stretch/>
        </p:blipFill>
        <p:spPr>
          <a:xfrm>
            <a:off x="2060358" y="2367419"/>
            <a:ext cx="3563828" cy="2806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5538" y="2177009"/>
            <a:ext cx="2996924" cy="2996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048000" y="82503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Суреттердегі айналардың</a:t>
            </a:r>
            <a:b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қолданылу мақсатын түсіндіріңдер.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890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415" y="337268"/>
            <a:ext cx="999744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Жазық </a:t>
            </a: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айнадан кескін алу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Жазық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айнадағы кескіннің ерекшеліктері</a:t>
            </a:r>
            <a:endParaRPr lang="kk-KZ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5305" y="2102970"/>
            <a:ext cx="10515600" cy="3125066"/>
          </a:xfrm>
        </p:spPr>
        <p:txBody>
          <a:bodyPr>
            <a:norm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Кескін жалған, түзу, өзінің өлшемдеріне тең; </a:t>
            </a: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Нәрсе айна алдында қандай қашықтықта тұрса, кескін айнаның ар жағында сондай қашықтықта орналасады;</a:t>
            </a: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Нәрсе өзінің кескініне симметриялы болады.</a:t>
            </a:r>
          </a:p>
        </p:txBody>
      </p:sp>
    </p:spTree>
    <p:extLst>
      <p:ext uri="{BB962C8B-B14F-4D97-AF65-F5344CB8AC3E}">
        <p14:creationId xmlns:p14="http://schemas.microsoft.com/office/powerpoint/2010/main" val="781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8394" y="2160588"/>
            <a:ext cx="5175249" cy="38814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126837" y="98993"/>
                <a:ext cx="10908145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kumimoji="0" lang="kk-KZ" sz="2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S</a:t>
                </a:r>
                <a:r>
                  <a:rPr kumimoji="0" lang="kk-KZ" sz="2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  нүктесі - жарық көзі;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kk-KZ" sz="27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kk-KZ" sz="2700" b="1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itchFamily="18" charset="0"/>
                          </a:rPr>
                          <m:t>𝑺</m:t>
                        </m:r>
                      </m:e>
                      <m:sup>
                        <m:r>
                          <a:rPr kumimoji="0" lang="en-US" sz="27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kk-KZ" sz="2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 нүктесі - айнадағы кескіні.</a:t>
                </a:r>
                <a:r>
                  <a:rPr kumimoji="0" lang="ru-RU" sz="2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/>
                </a:r>
                <a:br>
                  <a:rPr kumimoji="0" lang="ru-RU" sz="2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</a:br>
                <a:r>
                  <a:rPr kumimoji="0" lang="kk-KZ" sz="2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Жарық шығарып тұрған </a:t>
                </a:r>
                <a:r>
                  <a:rPr kumimoji="0" lang="kk-KZ" sz="2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S</a:t>
                </a:r>
                <a:r>
                  <a:rPr kumimoji="0" lang="kk-KZ" sz="2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  нүктесінен  </a:t>
                </a:r>
                <a:r>
                  <a:rPr kumimoji="0" lang="en-US" sz="2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MN </a:t>
                </a:r>
                <a:r>
                  <a:rPr kumimoji="0" lang="kk-KZ" sz="2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айнаға дейінгі қашықтық, </a:t>
                </a:r>
                <a:r>
                  <a:rPr kumimoji="0" lang="en-US" sz="270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MN</a:t>
                </a:r>
                <a:r>
                  <a:rPr kumimoji="0" lang="kk-KZ" sz="2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 айнадан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kk-KZ" sz="27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kk-KZ" sz="2700" b="1" i="1" kern="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itchFamily="18" charset="0"/>
                          </a:rPr>
                          <m:t>𝑺</m:t>
                        </m:r>
                      </m:e>
                      <m:sup>
                        <m:r>
                          <a:rPr kumimoji="0" lang="en-US" sz="27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kk-KZ" sz="2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нүктесіне дейінгі қашықтығына тең: </a:t>
                </a:r>
                <a:br>
                  <a:rPr kumimoji="0" lang="kk-KZ" sz="2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</a:br>
                <a:r>
                  <a:rPr kumimoji="0" lang="kk-KZ" sz="2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/>
                </a:r>
                <a:br>
                  <a:rPr kumimoji="0" lang="kk-KZ" sz="2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</a:br>
                <a:r>
                  <a:rPr kumimoji="0" lang="kk-KZ" sz="2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rPr>
                  <a:t>                                          - жазық айнаның формуласы</a:t>
                </a:r>
                <a:endParaRPr kumimoji="0" lang="ru-RU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837" y="98993"/>
                <a:ext cx="10908145" cy="2169825"/>
              </a:xfrm>
              <a:prstGeom prst="rect">
                <a:avLst/>
              </a:prstGeom>
              <a:blipFill rotWithShape="0">
                <a:blip r:embed="rId4"/>
                <a:stretch>
                  <a:fillRect l="-1062" t="-2809" b="-6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325544"/>
              </p:ext>
            </p:extLst>
          </p:nvPr>
        </p:nvGraphicFramePr>
        <p:xfrm>
          <a:off x="3026754" y="1720669"/>
          <a:ext cx="1357322" cy="548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Формула" r:id="rId5" imgW="494870" imgH="203024" progId="Equation.3">
                  <p:embed/>
                </p:oleObj>
              </mc:Choice>
              <mc:Fallback>
                <p:oleObj name="Формула" r:id="rId5" imgW="494870" imgH="203024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6754" y="1720669"/>
                        <a:ext cx="1357322" cy="5481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56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8655" y="1347220"/>
            <a:ext cx="2410690" cy="24358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8982" y="317893"/>
            <a:ext cx="102061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Өзара перпендикуляр орналасқан екі айнадан алынатын кескіндердің санын табатын формула: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j-ea"/>
                <a:cs typeface="+mj-cs"/>
              </a:rPr>
            </a:b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184440"/>
              </p:ext>
            </p:extLst>
          </p:nvPr>
        </p:nvGraphicFramePr>
        <p:xfrm>
          <a:off x="5115945" y="1493550"/>
          <a:ext cx="2264909" cy="107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Формула" r:id="rId4" imgW="889000" imgH="419100" progId="Equation.3">
                  <p:embed/>
                </p:oleObj>
              </mc:Choice>
              <mc:Fallback>
                <p:oleObj name="Формула" r:id="rId4" imgW="889000" imgH="419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5945" y="1493550"/>
                        <a:ext cx="2264909" cy="1071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35182" y="3836988"/>
            <a:ext cx="100537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Жалпы жағдайда, айналар бір-біріне кез келген α бұрышпен орналасқан кезде кескіндер санын табатын формула: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2406" y="4845062"/>
            <a:ext cx="2573911" cy="121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596</TotalTime>
  <Words>599</Words>
  <Application>Microsoft Office PowerPoint</Application>
  <PresentationFormat>Широкоэкранный</PresentationFormat>
  <Paragraphs>104</Paragraphs>
  <Slides>26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 Math</vt:lpstr>
      <vt:lpstr>Times New Roman</vt:lpstr>
      <vt:lpstr>Trebuchet MS</vt:lpstr>
      <vt:lpstr>Wingdings 3</vt:lpstr>
      <vt:lpstr>Грань</vt:lpstr>
      <vt:lpstr>Формула</vt:lpstr>
      <vt:lpstr>Сабақтың тақырыбы:   Жазық және сфералық айналар</vt:lpstr>
      <vt:lpstr>Презентация PowerPoint</vt:lpstr>
      <vt:lpstr>Бағалау критерийлері </vt:lpstr>
      <vt:lpstr>Бұл скульптура қайда орналасқан? </vt:lpstr>
      <vt:lpstr>Суреттердегі айналардың айырмашылықтарын түсіндіріңдер.</vt:lpstr>
      <vt:lpstr>Презентация PowerPoint</vt:lpstr>
      <vt:lpstr>Жазық айнадан кескін алу.  Жазық айнадағы кескіннің ерекшеліктері</vt:lpstr>
      <vt:lpstr>Презентация PowerPoint</vt:lpstr>
      <vt:lpstr>Презентация PowerPoint</vt:lpstr>
      <vt:lpstr>Жазық айнаның қолданылуы</vt:lpstr>
      <vt:lpstr> Ойыс және Дөңес (сфераның бөлігі ғана)</vt:lpstr>
      <vt:lpstr>Дөңес айна </vt:lpstr>
      <vt:lpstr>Дөңес айна (мысал)</vt:lpstr>
      <vt:lpstr>Дөңес айна (мысал)</vt:lpstr>
      <vt:lpstr>Дөңес айна (мысал)</vt:lpstr>
      <vt:lpstr>Дөңес айна (мысал)</vt:lpstr>
      <vt:lpstr>Ойыс айна</vt:lpstr>
      <vt:lpstr>Үлкейтілуі. </vt:lpstr>
      <vt:lpstr>Жеке жұмыс</vt:lpstr>
      <vt:lpstr>Презентация PowerPoint</vt:lpstr>
      <vt:lpstr>F&lt;d&lt;2F болса, онда кескін шын, төңкерілген, үлкейтілген болады</vt:lpstr>
      <vt:lpstr>d=2F болса, онда кескін шын, төңкерілген, нәрсеніӊ өзімен  теӊдей болады</vt:lpstr>
      <vt:lpstr>d&lt;F болса, онда кескін жалған, тура, үлкейтілген болады.</vt:lpstr>
      <vt:lpstr>Жеке жұмыс   </vt:lpstr>
      <vt:lpstr>Рефлексия </vt:lpstr>
      <vt:lpstr>Назарларыңызға  рахмет!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Андакаева Алия</dc:creator>
  <cp:lastModifiedBy>ЦМО</cp:lastModifiedBy>
  <cp:revision>41</cp:revision>
  <dcterms:created xsi:type="dcterms:W3CDTF">2020-02-27T05:06:54Z</dcterms:created>
  <dcterms:modified xsi:type="dcterms:W3CDTF">2021-05-20T17:06:58Z</dcterms:modified>
</cp:coreProperties>
</file>