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78" r:id="rId7"/>
    <p:sldId id="280" r:id="rId8"/>
    <p:sldId id="269" r:id="rId9"/>
    <p:sldId id="270" r:id="rId10"/>
    <p:sldId id="260" r:id="rId11"/>
    <p:sldId id="271" r:id="rId12"/>
    <p:sldId id="261" r:id="rId13"/>
    <p:sldId id="265" r:id="rId14"/>
    <p:sldId id="266" r:id="rId15"/>
    <p:sldId id="279" r:id="rId16"/>
  </p:sldIdLst>
  <p:sldSz cx="12192000" cy="6858000"/>
  <p:notesSz cx="6858000" cy="9144000"/>
  <p:defaultTextStyle>
    <a:defPPr>
      <a:defRPr lang="kk-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0B5188-C698-454D-A3B8-FBD363B9B44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kk-KZ"/>
          </a:p>
        </p:txBody>
      </p:sp>
      <p:sp>
        <p:nvSpPr>
          <p:cNvPr id="3" name="Подзаголовок 2">
            <a:extLst>
              <a:ext uri="{FF2B5EF4-FFF2-40B4-BE49-F238E27FC236}">
                <a16:creationId xmlns:a16="http://schemas.microsoft.com/office/drawing/2014/main" id="{C3F6E057-55A4-4A76-B7C8-13DC7A1FB5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kk-KZ"/>
          </a:p>
        </p:txBody>
      </p:sp>
      <p:sp>
        <p:nvSpPr>
          <p:cNvPr id="4" name="Дата 3">
            <a:extLst>
              <a:ext uri="{FF2B5EF4-FFF2-40B4-BE49-F238E27FC236}">
                <a16:creationId xmlns:a16="http://schemas.microsoft.com/office/drawing/2014/main" id="{6CBEB62D-EA73-48C0-BC63-7D089DFCBE03}"/>
              </a:ext>
            </a:extLst>
          </p:cNvPr>
          <p:cNvSpPr>
            <a:spLocks noGrp="1"/>
          </p:cNvSpPr>
          <p:nvPr>
            <p:ph type="dt" sz="half" idx="10"/>
          </p:nvPr>
        </p:nvSpPr>
        <p:spPr/>
        <p:txBody>
          <a:bodyPr/>
          <a:lstStyle/>
          <a:p>
            <a:fld id="{5A5F5517-91E5-45AE-89A3-4053E5F485FE}" type="datetimeFigureOut">
              <a:rPr lang="kk-KZ" smtClean="0"/>
              <a:t>30.03.2021</a:t>
            </a:fld>
            <a:endParaRPr lang="kk-KZ"/>
          </a:p>
        </p:txBody>
      </p:sp>
      <p:sp>
        <p:nvSpPr>
          <p:cNvPr id="5" name="Нижний колонтитул 4">
            <a:extLst>
              <a:ext uri="{FF2B5EF4-FFF2-40B4-BE49-F238E27FC236}">
                <a16:creationId xmlns:a16="http://schemas.microsoft.com/office/drawing/2014/main" id="{4E76C40D-1A14-4D37-94B1-C2997F74CC83}"/>
              </a:ext>
            </a:extLst>
          </p:cNvPr>
          <p:cNvSpPr>
            <a:spLocks noGrp="1"/>
          </p:cNvSpPr>
          <p:nvPr>
            <p:ph type="ftr" sz="quarter" idx="11"/>
          </p:nvPr>
        </p:nvSpPr>
        <p:spPr/>
        <p:txBody>
          <a:bodyPr/>
          <a:lstStyle/>
          <a:p>
            <a:endParaRPr lang="kk-KZ"/>
          </a:p>
        </p:txBody>
      </p:sp>
      <p:sp>
        <p:nvSpPr>
          <p:cNvPr id="6" name="Номер слайда 5">
            <a:extLst>
              <a:ext uri="{FF2B5EF4-FFF2-40B4-BE49-F238E27FC236}">
                <a16:creationId xmlns:a16="http://schemas.microsoft.com/office/drawing/2014/main" id="{0626E41F-A909-41D8-8E8C-A3F7DD3FED40}"/>
              </a:ext>
            </a:extLst>
          </p:cNvPr>
          <p:cNvSpPr>
            <a:spLocks noGrp="1"/>
          </p:cNvSpPr>
          <p:nvPr>
            <p:ph type="sldNum" sz="quarter" idx="12"/>
          </p:nvPr>
        </p:nvSpPr>
        <p:spPr/>
        <p:txBody>
          <a:bodyPr/>
          <a:lstStyle/>
          <a:p>
            <a:fld id="{FF28A10A-B0E2-4516-9864-AC0F6D52DF2E}" type="slidenum">
              <a:rPr lang="kk-KZ" smtClean="0"/>
              <a:t>‹#›</a:t>
            </a:fld>
            <a:endParaRPr lang="kk-KZ"/>
          </a:p>
        </p:txBody>
      </p:sp>
    </p:spTree>
    <p:extLst>
      <p:ext uri="{BB962C8B-B14F-4D97-AF65-F5344CB8AC3E}">
        <p14:creationId xmlns:p14="http://schemas.microsoft.com/office/powerpoint/2010/main" val="1094207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48A693-D987-4051-AD59-D7C01C8A0EE2}"/>
              </a:ext>
            </a:extLst>
          </p:cNvPr>
          <p:cNvSpPr>
            <a:spLocks noGrp="1"/>
          </p:cNvSpPr>
          <p:nvPr>
            <p:ph type="title"/>
          </p:nvPr>
        </p:nvSpPr>
        <p:spPr/>
        <p:txBody>
          <a:bodyPr/>
          <a:lstStyle/>
          <a:p>
            <a:r>
              <a:rPr lang="ru-RU"/>
              <a:t>Образец заголовка</a:t>
            </a:r>
            <a:endParaRPr lang="kk-KZ"/>
          </a:p>
        </p:txBody>
      </p:sp>
      <p:sp>
        <p:nvSpPr>
          <p:cNvPr id="3" name="Вертикальный текст 2">
            <a:extLst>
              <a:ext uri="{FF2B5EF4-FFF2-40B4-BE49-F238E27FC236}">
                <a16:creationId xmlns:a16="http://schemas.microsoft.com/office/drawing/2014/main" id="{E9AC1CBD-3968-4233-A850-16FBF05F585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4" name="Дата 3">
            <a:extLst>
              <a:ext uri="{FF2B5EF4-FFF2-40B4-BE49-F238E27FC236}">
                <a16:creationId xmlns:a16="http://schemas.microsoft.com/office/drawing/2014/main" id="{9077D0E8-A4DC-400D-85D9-D6C791B1D4A6}"/>
              </a:ext>
            </a:extLst>
          </p:cNvPr>
          <p:cNvSpPr>
            <a:spLocks noGrp="1"/>
          </p:cNvSpPr>
          <p:nvPr>
            <p:ph type="dt" sz="half" idx="10"/>
          </p:nvPr>
        </p:nvSpPr>
        <p:spPr/>
        <p:txBody>
          <a:bodyPr/>
          <a:lstStyle/>
          <a:p>
            <a:fld id="{5A5F5517-91E5-45AE-89A3-4053E5F485FE}" type="datetimeFigureOut">
              <a:rPr lang="kk-KZ" smtClean="0"/>
              <a:t>30.03.2021</a:t>
            </a:fld>
            <a:endParaRPr lang="kk-KZ"/>
          </a:p>
        </p:txBody>
      </p:sp>
      <p:sp>
        <p:nvSpPr>
          <p:cNvPr id="5" name="Нижний колонтитул 4">
            <a:extLst>
              <a:ext uri="{FF2B5EF4-FFF2-40B4-BE49-F238E27FC236}">
                <a16:creationId xmlns:a16="http://schemas.microsoft.com/office/drawing/2014/main" id="{BADF9691-DFD0-42FF-AD3C-7374CE9D9F57}"/>
              </a:ext>
            </a:extLst>
          </p:cNvPr>
          <p:cNvSpPr>
            <a:spLocks noGrp="1"/>
          </p:cNvSpPr>
          <p:nvPr>
            <p:ph type="ftr" sz="quarter" idx="11"/>
          </p:nvPr>
        </p:nvSpPr>
        <p:spPr/>
        <p:txBody>
          <a:bodyPr/>
          <a:lstStyle/>
          <a:p>
            <a:endParaRPr lang="kk-KZ"/>
          </a:p>
        </p:txBody>
      </p:sp>
      <p:sp>
        <p:nvSpPr>
          <p:cNvPr id="6" name="Номер слайда 5">
            <a:extLst>
              <a:ext uri="{FF2B5EF4-FFF2-40B4-BE49-F238E27FC236}">
                <a16:creationId xmlns:a16="http://schemas.microsoft.com/office/drawing/2014/main" id="{0D85D13C-BD32-4756-802B-1B3A1866D31F}"/>
              </a:ext>
            </a:extLst>
          </p:cNvPr>
          <p:cNvSpPr>
            <a:spLocks noGrp="1"/>
          </p:cNvSpPr>
          <p:nvPr>
            <p:ph type="sldNum" sz="quarter" idx="12"/>
          </p:nvPr>
        </p:nvSpPr>
        <p:spPr/>
        <p:txBody>
          <a:bodyPr/>
          <a:lstStyle/>
          <a:p>
            <a:fld id="{FF28A10A-B0E2-4516-9864-AC0F6D52DF2E}" type="slidenum">
              <a:rPr lang="kk-KZ" smtClean="0"/>
              <a:t>‹#›</a:t>
            </a:fld>
            <a:endParaRPr lang="kk-KZ"/>
          </a:p>
        </p:txBody>
      </p:sp>
    </p:spTree>
    <p:extLst>
      <p:ext uri="{BB962C8B-B14F-4D97-AF65-F5344CB8AC3E}">
        <p14:creationId xmlns:p14="http://schemas.microsoft.com/office/powerpoint/2010/main" val="2020678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4DB8C48-FF27-44EA-8B80-B6390180C73A}"/>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kk-KZ"/>
          </a:p>
        </p:txBody>
      </p:sp>
      <p:sp>
        <p:nvSpPr>
          <p:cNvPr id="3" name="Вертикальный текст 2">
            <a:extLst>
              <a:ext uri="{FF2B5EF4-FFF2-40B4-BE49-F238E27FC236}">
                <a16:creationId xmlns:a16="http://schemas.microsoft.com/office/drawing/2014/main" id="{AC432CE9-3E05-4A51-8850-AFC5C65DEE8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4" name="Дата 3">
            <a:extLst>
              <a:ext uri="{FF2B5EF4-FFF2-40B4-BE49-F238E27FC236}">
                <a16:creationId xmlns:a16="http://schemas.microsoft.com/office/drawing/2014/main" id="{7F040D6D-D55E-467F-B7DE-9663732221B1}"/>
              </a:ext>
            </a:extLst>
          </p:cNvPr>
          <p:cNvSpPr>
            <a:spLocks noGrp="1"/>
          </p:cNvSpPr>
          <p:nvPr>
            <p:ph type="dt" sz="half" idx="10"/>
          </p:nvPr>
        </p:nvSpPr>
        <p:spPr/>
        <p:txBody>
          <a:bodyPr/>
          <a:lstStyle/>
          <a:p>
            <a:fld id="{5A5F5517-91E5-45AE-89A3-4053E5F485FE}" type="datetimeFigureOut">
              <a:rPr lang="kk-KZ" smtClean="0"/>
              <a:t>30.03.2021</a:t>
            </a:fld>
            <a:endParaRPr lang="kk-KZ"/>
          </a:p>
        </p:txBody>
      </p:sp>
      <p:sp>
        <p:nvSpPr>
          <p:cNvPr id="5" name="Нижний колонтитул 4">
            <a:extLst>
              <a:ext uri="{FF2B5EF4-FFF2-40B4-BE49-F238E27FC236}">
                <a16:creationId xmlns:a16="http://schemas.microsoft.com/office/drawing/2014/main" id="{67B486E4-0F75-422A-BB89-F81EA3661E15}"/>
              </a:ext>
            </a:extLst>
          </p:cNvPr>
          <p:cNvSpPr>
            <a:spLocks noGrp="1"/>
          </p:cNvSpPr>
          <p:nvPr>
            <p:ph type="ftr" sz="quarter" idx="11"/>
          </p:nvPr>
        </p:nvSpPr>
        <p:spPr/>
        <p:txBody>
          <a:bodyPr/>
          <a:lstStyle/>
          <a:p>
            <a:endParaRPr lang="kk-KZ"/>
          </a:p>
        </p:txBody>
      </p:sp>
      <p:sp>
        <p:nvSpPr>
          <p:cNvPr id="6" name="Номер слайда 5">
            <a:extLst>
              <a:ext uri="{FF2B5EF4-FFF2-40B4-BE49-F238E27FC236}">
                <a16:creationId xmlns:a16="http://schemas.microsoft.com/office/drawing/2014/main" id="{344854EC-4A21-49B5-AB4E-21B55A9B8CB4}"/>
              </a:ext>
            </a:extLst>
          </p:cNvPr>
          <p:cNvSpPr>
            <a:spLocks noGrp="1"/>
          </p:cNvSpPr>
          <p:nvPr>
            <p:ph type="sldNum" sz="quarter" idx="12"/>
          </p:nvPr>
        </p:nvSpPr>
        <p:spPr/>
        <p:txBody>
          <a:bodyPr/>
          <a:lstStyle/>
          <a:p>
            <a:fld id="{FF28A10A-B0E2-4516-9864-AC0F6D52DF2E}" type="slidenum">
              <a:rPr lang="kk-KZ" smtClean="0"/>
              <a:t>‹#›</a:t>
            </a:fld>
            <a:endParaRPr lang="kk-KZ"/>
          </a:p>
        </p:txBody>
      </p:sp>
    </p:spTree>
    <p:extLst>
      <p:ext uri="{BB962C8B-B14F-4D97-AF65-F5344CB8AC3E}">
        <p14:creationId xmlns:p14="http://schemas.microsoft.com/office/powerpoint/2010/main" val="225679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32396C-BE08-4F9A-8BA7-B62A63232E06}"/>
              </a:ext>
            </a:extLst>
          </p:cNvPr>
          <p:cNvSpPr>
            <a:spLocks noGrp="1"/>
          </p:cNvSpPr>
          <p:nvPr>
            <p:ph type="title"/>
          </p:nvPr>
        </p:nvSpPr>
        <p:spPr/>
        <p:txBody>
          <a:bodyPr/>
          <a:lstStyle/>
          <a:p>
            <a:r>
              <a:rPr lang="ru-RU"/>
              <a:t>Образец заголовка</a:t>
            </a:r>
            <a:endParaRPr lang="kk-KZ"/>
          </a:p>
        </p:txBody>
      </p:sp>
      <p:sp>
        <p:nvSpPr>
          <p:cNvPr id="3" name="Объект 2">
            <a:extLst>
              <a:ext uri="{FF2B5EF4-FFF2-40B4-BE49-F238E27FC236}">
                <a16:creationId xmlns:a16="http://schemas.microsoft.com/office/drawing/2014/main" id="{EBBBE4EB-8D8C-4C12-9354-983A4BB575A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4" name="Дата 3">
            <a:extLst>
              <a:ext uri="{FF2B5EF4-FFF2-40B4-BE49-F238E27FC236}">
                <a16:creationId xmlns:a16="http://schemas.microsoft.com/office/drawing/2014/main" id="{11816C5B-ABD0-450D-A5EB-179E7F9D8883}"/>
              </a:ext>
            </a:extLst>
          </p:cNvPr>
          <p:cNvSpPr>
            <a:spLocks noGrp="1"/>
          </p:cNvSpPr>
          <p:nvPr>
            <p:ph type="dt" sz="half" idx="10"/>
          </p:nvPr>
        </p:nvSpPr>
        <p:spPr/>
        <p:txBody>
          <a:bodyPr/>
          <a:lstStyle/>
          <a:p>
            <a:fld id="{5A5F5517-91E5-45AE-89A3-4053E5F485FE}" type="datetimeFigureOut">
              <a:rPr lang="kk-KZ" smtClean="0"/>
              <a:t>30.03.2021</a:t>
            </a:fld>
            <a:endParaRPr lang="kk-KZ"/>
          </a:p>
        </p:txBody>
      </p:sp>
      <p:sp>
        <p:nvSpPr>
          <p:cNvPr id="5" name="Нижний колонтитул 4">
            <a:extLst>
              <a:ext uri="{FF2B5EF4-FFF2-40B4-BE49-F238E27FC236}">
                <a16:creationId xmlns:a16="http://schemas.microsoft.com/office/drawing/2014/main" id="{FC2260E3-908F-4B6B-BB79-93DCCA91A17E}"/>
              </a:ext>
            </a:extLst>
          </p:cNvPr>
          <p:cNvSpPr>
            <a:spLocks noGrp="1"/>
          </p:cNvSpPr>
          <p:nvPr>
            <p:ph type="ftr" sz="quarter" idx="11"/>
          </p:nvPr>
        </p:nvSpPr>
        <p:spPr/>
        <p:txBody>
          <a:bodyPr/>
          <a:lstStyle/>
          <a:p>
            <a:endParaRPr lang="kk-KZ"/>
          </a:p>
        </p:txBody>
      </p:sp>
      <p:sp>
        <p:nvSpPr>
          <p:cNvPr id="6" name="Номер слайда 5">
            <a:extLst>
              <a:ext uri="{FF2B5EF4-FFF2-40B4-BE49-F238E27FC236}">
                <a16:creationId xmlns:a16="http://schemas.microsoft.com/office/drawing/2014/main" id="{FE4A25D5-9B32-4A07-B198-337229330EA4}"/>
              </a:ext>
            </a:extLst>
          </p:cNvPr>
          <p:cNvSpPr>
            <a:spLocks noGrp="1"/>
          </p:cNvSpPr>
          <p:nvPr>
            <p:ph type="sldNum" sz="quarter" idx="12"/>
          </p:nvPr>
        </p:nvSpPr>
        <p:spPr/>
        <p:txBody>
          <a:bodyPr/>
          <a:lstStyle/>
          <a:p>
            <a:fld id="{FF28A10A-B0E2-4516-9864-AC0F6D52DF2E}" type="slidenum">
              <a:rPr lang="kk-KZ" smtClean="0"/>
              <a:t>‹#›</a:t>
            </a:fld>
            <a:endParaRPr lang="kk-KZ"/>
          </a:p>
        </p:txBody>
      </p:sp>
    </p:spTree>
    <p:extLst>
      <p:ext uri="{BB962C8B-B14F-4D97-AF65-F5344CB8AC3E}">
        <p14:creationId xmlns:p14="http://schemas.microsoft.com/office/powerpoint/2010/main" val="331811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310380-0FD5-41CC-A2E8-CDD60B96B8E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kk-KZ"/>
          </a:p>
        </p:txBody>
      </p:sp>
      <p:sp>
        <p:nvSpPr>
          <p:cNvPr id="3" name="Текст 2">
            <a:extLst>
              <a:ext uri="{FF2B5EF4-FFF2-40B4-BE49-F238E27FC236}">
                <a16:creationId xmlns:a16="http://schemas.microsoft.com/office/drawing/2014/main" id="{C85DCEC4-73D7-489E-8391-7C1CC85D1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B4C58D3-E730-435E-81DE-1BEE48FE2A5D}"/>
              </a:ext>
            </a:extLst>
          </p:cNvPr>
          <p:cNvSpPr>
            <a:spLocks noGrp="1"/>
          </p:cNvSpPr>
          <p:nvPr>
            <p:ph type="dt" sz="half" idx="10"/>
          </p:nvPr>
        </p:nvSpPr>
        <p:spPr/>
        <p:txBody>
          <a:bodyPr/>
          <a:lstStyle/>
          <a:p>
            <a:fld id="{5A5F5517-91E5-45AE-89A3-4053E5F485FE}" type="datetimeFigureOut">
              <a:rPr lang="kk-KZ" smtClean="0"/>
              <a:t>30.03.2021</a:t>
            </a:fld>
            <a:endParaRPr lang="kk-KZ"/>
          </a:p>
        </p:txBody>
      </p:sp>
      <p:sp>
        <p:nvSpPr>
          <p:cNvPr id="5" name="Нижний колонтитул 4">
            <a:extLst>
              <a:ext uri="{FF2B5EF4-FFF2-40B4-BE49-F238E27FC236}">
                <a16:creationId xmlns:a16="http://schemas.microsoft.com/office/drawing/2014/main" id="{9705C127-0E34-43FD-A8CE-73D745FFF9B4}"/>
              </a:ext>
            </a:extLst>
          </p:cNvPr>
          <p:cNvSpPr>
            <a:spLocks noGrp="1"/>
          </p:cNvSpPr>
          <p:nvPr>
            <p:ph type="ftr" sz="quarter" idx="11"/>
          </p:nvPr>
        </p:nvSpPr>
        <p:spPr/>
        <p:txBody>
          <a:bodyPr/>
          <a:lstStyle/>
          <a:p>
            <a:endParaRPr lang="kk-KZ"/>
          </a:p>
        </p:txBody>
      </p:sp>
      <p:sp>
        <p:nvSpPr>
          <p:cNvPr id="6" name="Номер слайда 5">
            <a:extLst>
              <a:ext uri="{FF2B5EF4-FFF2-40B4-BE49-F238E27FC236}">
                <a16:creationId xmlns:a16="http://schemas.microsoft.com/office/drawing/2014/main" id="{E29A87D1-E9E9-449E-9B67-49AA1BDCAC99}"/>
              </a:ext>
            </a:extLst>
          </p:cNvPr>
          <p:cNvSpPr>
            <a:spLocks noGrp="1"/>
          </p:cNvSpPr>
          <p:nvPr>
            <p:ph type="sldNum" sz="quarter" idx="12"/>
          </p:nvPr>
        </p:nvSpPr>
        <p:spPr/>
        <p:txBody>
          <a:bodyPr/>
          <a:lstStyle/>
          <a:p>
            <a:fld id="{FF28A10A-B0E2-4516-9864-AC0F6D52DF2E}" type="slidenum">
              <a:rPr lang="kk-KZ" smtClean="0"/>
              <a:t>‹#›</a:t>
            </a:fld>
            <a:endParaRPr lang="kk-KZ"/>
          </a:p>
        </p:txBody>
      </p:sp>
    </p:spTree>
    <p:extLst>
      <p:ext uri="{BB962C8B-B14F-4D97-AF65-F5344CB8AC3E}">
        <p14:creationId xmlns:p14="http://schemas.microsoft.com/office/powerpoint/2010/main" val="3066700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EB0306-1E75-4659-BAF9-537617D3AAA3}"/>
              </a:ext>
            </a:extLst>
          </p:cNvPr>
          <p:cNvSpPr>
            <a:spLocks noGrp="1"/>
          </p:cNvSpPr>
          <p:nvPr>
            <p:ph type="title"/>
          </p:nvPr>
        </p:nvSpPr>
        <p:spPr/>
        <p:txBody>
          <a:bodyPr/>
          <a:lstStyle/>
          <a:p>
            <a:r>
              <a:rPr lang="ru-RU"/>
              <a:t>Образец заголовка</a:t>
            </a:r>
            <a:endParaRPr lang="kk-KZ"/>
          </a:p>
        </p:txBody>
      </p:sp>
      <p:sp>
        <p:nvSpPr>
          <p:cNvPr id="3" name="Объект 2">
            <a:extLst>
              <a:ext uri="{FF2B5EF4-FFF2-40B4-BE49-F238E27FC236}">
                <a16:creationId xmlns:a16="http://schemas.microsoft.com/office/drawing/2014/main" id="{64CE2552-00AB-452F-BC9F-3C60C0EE075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4" name="Объект 3">
            <a:extLst>
              <a:ext uri="{FF2B5EF4-FFF2-40B4-BE49-F238E27FC236}">
                <a16:creationId xmlns:a16="http://schemas.microsoft.com/office/drawing/2014/main" id="{211E7B1E-572D-4F14-8EA0-7A1A66AA9FD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5" name="Дата 4">
            <a:extLst>
              <a:ext uri="{FF2B5EF4-FFF2-40B4-BE49-F238E27FC236}">
                <a16:creationId xmlns:a16="http://schemas.microsoft.com/office/drawing/2014/main" id="{368B2D26-0824-458C-B0C7-1EC9278920A5}"/>
              </a:ext>
            </a:extLst>
          </p:cNvPr>
          <p:cNvSpPr>
            <a:spLocks noGrp="1"/>
          </p:cNvSpPr>
          <p:nvPr>
            <p:ph type="dt" sz="half" idx="10"/>
          </p:nvPr>
        </p:nvSpPr>
        <p:spPr/>
        <p:txBody>
          <a:bodyPr/>
          <a:lstStyle/>
          <a:p>
            <a:fld id="{5A5F5517-91E5-45AE-89A3-4053E5F485FE}" type="datetimeFigureOut">
              <a:rPr lang="kk-KZ" smtClean="0"/>
              <a:t>30.03.2021</a:t>
            </a:fld>
            <a:endParaRPr lang="kk-KZ"/>
          </a:p>
        </p:txBody>
      </p:sp>
      <p:sp>
        <p:nvSpPr>
          <p:cNvPr id="6" name="Нижний колонтитул 5">
            <a:extLst>
              <a:ext uri="{FF2B5EF4-FFF2-40B4-BE49-F238E27FC236}">
                <a16:creationId xmlns:a16="http://schemas.microsoft.com/office/drawing/2014/main" id="{72C04DFD-7A7B-44F2-9359-534E637C2311}"/>
              </a:ext>
            </a:extLst>
          </p:cNvPr>
          <p:cNvSpPr>
            <a:spLocks noGrp="1"/>
          </p:cNvSpPr>
          <p:nvPr>
            <p:ph type="ftr" sz="quarter" idx="11"/>
          </p:nvPr>
        </p:nvSpPr>
        <p:spPr/>
        <p:txBody>
          <a:bodyPr/>
          <a:lstStyle/>
          <a:p>
            <a:endParaRPr lang="kk-KZ"/>
          </a:p>
        </p:txBody>
      </p:sp>
      <p:sp>
        <p:nvSpPr>
          <p:cNvPr id="7" name="Номер слайда 6">
            <a:extLst>
              <a:ext uri="{FF2B5EF4-FFF2-40B4-BE49-F238E27FC236}">
                <a16:creationId xmlns:a16="http://schemas.microsoft.com/office/drawing/2014/main" id="{FEF972AB-B898-4407-B3BD-5267B460B10F}"/>
              </a:ext>
            </a:extLst>
          </p:cNvPr>
          <p:cNvSpPr>
            <a:spLocks noGrp="1"/>
          </p:cNvSpPr>
          <p:nvPr>
            <p:ph type="sldNum" sz="quarter" idx="12"/>
          </p:nvPr>
        </p:nvSpPr>
        <p:spPr/>
        <p:txBody>
          <a:bodyPr/>
          <a:lstStyle/>
          <a:p>
            <a:fld id="{FF28A10A-B0E2-4516-9864-AC0F6D52DF2E}" type="slidenum">
              <a:rPr lang="kk-KZ" smtClean="0"/>
              <a:t>‹#›</a:t>
            </a:fld>
            <a:endParaRPr lang="kk-KZ"/>
          </a:p>
        </p:txBody>
      </p:sp>
    </p:spTree>
    <p:extLst>
      <p:ext uri="{BB962C8B-B14F-4D97-AF65-F5344CB8AC3E}">
        <p14:creationId xmlns:p14="http://schemas.microsoft.com/office/powerpoint/2010/main" val="2267663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09B91B-E192-492B-AA4A-2268E121999A}"/>
              </a:ext>
            </a:extLst>
          </p:cNvPr>
          <p:cNvSpPr>
            <a:spLocks noGrp="1"/>
          </p:cNvSpPr>
          <p:nvPr>
            <p:ph type="title"/>
          </p:nvPr>
        </p:nvSpPr>
        <p:spPr>
          <a:xfrm>
            <a:off x="839788" y="365125"/>
            <a:ext cx="10515600" cy="1325563"/>
          </a:xfrm>
        </p:spPr>
        <p:txBody>
          <a:bodyPr/>
          <a:lstStyle/>
          <a:p>
            <a:r>
              <a:rPr lang="ru-RU"/>
              <a:t>Образец заголовка</a:t>
            </a:r>
            <a:endParaRPr lang="kk-KZ"/>
          </a:p>
        </p:txBody>
      </p:sp>
      <p:sp>
        <p:nvSpPr>
          <p:cNvPr id="3" name="Текст 2">
            <a:extLst>
              <a:ext uri="{FF2B5EF4-FFF2-40B4-BE49-F238E27FC236}">
                <a16:creationId xmlns:a16="http://schemas.microsoft.com/office/drawing/2014/main" id="{C8C6E55F-3EA9-4BCE-B073-0B57FBBAD3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6B85A01-FF8E-423F-8D85-D63CA600A86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5" name="Текст 4">
            <a:extLst>
              <a:ext uri="{FF2B5EF4-FFF2-40B4-BE49-F238E27FC236}">
                <a16:creationId xmlns:a16="http://schemas.microsoft.com/office/drawing/2014/main" id="{9F4A03B5-06B8-474F-9746-5ACE8C02CB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28EF262-ECCF-4071-95C0-6D1A2A74CFD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7" name="Дата 6">
            <a:extLst>
              <a:ext uri="{FF2B5EF4-FFF2-40B4-BE49-F238E27FC236}">
                <a16:creationId xmlns:a16="http://schemas.microsoft.com/office/drawing/2014/main" id="{22C0CBC1-BAF4-4837-AF69-055A3D68041E}"/>
              </a:ext>
            </a:extLst>
          </p:cNvPr>
          <p:cNvSpPr>
            <a:spLocks noGrp="1"/>
          </p:cNvSpPr>
          <p:nvPr>
            <p:ph type="dt" sz="half" idx="10"/>
          </p:nvPr>
        </p:nvSpPr>
        <p:spPr/>
        <p:txBody>
          <a:bodyPr/>
          <a:lstStyle/>
          <a:p>
            <a:fld id="{5A5F5517-91E5-45AE-89A3-4053E5F485FE}" type="datetimeFigureOut">
              <a:rPr lang="kk-KZ" smtClean="0"/>
              <a:t>30.03.2021</a:t>
            </a:fld>
            <a:endParaRPr lang="kk-KZ"/>
          </a:p>
        </p:txBody>
      </p:sp>
      <p:sp>
        <p:nvSpPr>
          <p:cNvPr id="8" name="Нижний колонтитул 7">
            <a:extLst>
              <a:ext uri="{FF2B5EF4-FFF2-40B4-BE49-F238E27FC236}">
                <a16:creationId xmlns:a16="http://schemas.microsoft.com/office/drawing/2014/main" id="{213E44AD-685B-4D88-85BD-5AAD54D87538}"/>
              </a:ext>
            </a:extLst>
          </p:cNvPr>
          <p:cNvSpPr>
            <a:spLocks noGrp="1"/>
          </p:cNvSpPr>
          <p:nvPr>
            <p:ph type="ftr" sz="quarter" idx="11"/>
          </p:nvPr>
        </p:nvSpPr>
        <p:spPr/>
        <p:txBody>
          <a:bodyPr/>
          <a:lstStyle/>
          <a:p>
            <a:endParaRPr lang="kk-KZ"/>
          </a:p>
        </p:txBody>
      </p:sp>
      <p:sp>
        <p:nvSpPr>
          <p:cNvPr id="9" name="Номер слайда 8">
            <a:extLst>
              <a:ext uri="{FF2B5EF4-FFF2-40B4-BE49-F238E27FC236}">
                <a16:creationId xmlns:a16="http://schemas.microsoft.com/office/drawing/2014/main" id="{D95ACDD2-2471-4914-98D0-2283CA600D2F}"/>
              </a:ext>
            </a:extLst>
          </p:cNvPr>
          <p:cNvSpPr>
            <a:spLocks noGrp="1"/>
          </p:cNvSpPr>
          <p:nvPr>
            <p:ph type="sldNum" sz="quarter" idx="12"/>
          </p:nvPr>
        </p:nvSpPr>
        <p:spPr/>
        <p:txBody>
          <a:bodyPr/>
          <a:lstStyle/>
          <a:p>
            <a:fld id="{FF28A10A-B0E2-4516-9864-AC0F6D52DF2E}" type="slidenum">
              <a:rPr lang="kk-KZ" smtClean="0"/>
              <a:t>‹#›</a:t>
            </a:fld>
            <a:endParaRPr lang="kk-KZ"/>
          </a:p>
        </p:txBody>
      </p:sp>
    </p:spTree>
    <p:extLst>
      <p:ext uri="{BB962C8B-B14F-4D97-AF65-F5344CB8AC3E}">
        <p14:creationId xmlns:p14="http://schemas.microsoft.com/office/powerpoint/2010/main" val="985251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D4F4B2-7B6B-4097-A657-AB815A8C0793}"/>
              </a:ext>
            </a:extLst>
          </p:cNvPr>
          <p:cNvSpPr>
            <a:spLocks noGrp="1"/>
          </p:cNvSpPr>
          <p:nvPr>
            <p:ph type="title"/>
          </p:nvPr>
        </p:nvSpPr>
        <p:spPr/>
        <p:txBody>
          <a:bodyPr/>
          <a:lstStyle/>
          <a:p>
            <a:r>
              <a:rPr lang="ru-RU"/>
              <a:t>Образец заголовка</a:t>
            </a:r>
            <a:endParaRPr lang="kk-KZ"/>
          </a:p>
        </p:txBody>
      </p:sp>
      <p:sp>
        <p:nvSpPr>
          <p:cNvPr id="3" name="Дата 2">
            <a:extLst>
              <a:ext uri="{FF2B5EF4-FFF2-40B4-BE49-F238E27FC236}">
                <a16:creationId xmlns:a16="http://schemas.microsoft.com/office/drawing/2014/main" id="{9C8238B6-C790-42F4-A8BA-5D372F28535A}"/>
              </a:ext>
            </a:extLst>
          </p:cNvPr>
          <p:cNvSpPr>
            <a:spLocks noGrp="1"/>
          </p:cNvSpPr>
          <p:nvPr>
            <p:ph type="dt" sz="half" idx="10"/>
          </p:nvPr>
        </p:nvSpPr>
        <p:spPr/>
        <p:txBody>
          <a:bodyPr/>
          <a:lstStyle/>
          <a:p>
            <a:fld id="{5A5F5517-91E5-45AE-89A3-4053E5F485FE}" type="datetimeFigureOut">
              <a:rPr lang="kk-KZ" smtClean="0"/>
              <a:t>30.03.2021</a:t>
            </a:fld>
            <a:endParaRPr lang="kk-KZ"/>
          </a:p>
        </p:txBody>
      </p:sp>
      <p:sp>
        <p:nvSpPr>
          <p:cNvPr id="4" name="Нижний колонтитул 3">
            <a:extLst>
              <a:ext uri="{FF2B5EF4-FFF2-40B4-BE49-F238E27FC236}">
                <a16:creationId xmlns:a16="http://schemas.microsoft.com/office/drawing/2014/main" id="{4C392E95-4CDF-4B02-8DDE-7EED4E286DCE}"/>
              </a:ext>
            </a:extLst>
          </p:cNvPr>
          <p:cNvSpPr>
            <a:spLocks noGrp="1"/>
          </p:cNvSpPr>
          <p:nvPr>
            <p:ph type="ftr" sz="quarter" idx="11"/>
          </p:nvPr>
        </p:nvSpPr>
        <p:spPr/>
        <p:txBody>
          <a:bodyPr/>
          <a:lstStyle/>
          <a:p>
            <a:endParaRPr lang="kk-KZ"/>
          </a:p>
        </p:txBody>
      </p:sp>
      <p:sp>
        <p:nvSpPr>
          <p:cNvPr id="5" name="Номер слайда 4">
            <a:extLst>
              <a:ext uri="{FF2B5EF4-FFF2-40B4-BE49-F238E27FC236}">
                <a16:creationId xmlns:a16="http://schemas.microsoft.com/office/drawing/2014/main" id="{B46518FE-BDB4-4B95-8358-C52BB919F4CB}"/>
              </a:ext>
            </a:extLst>
          </p:cNvPr>
          <p:cNvSpPr>
            <a:spLocks noGrp="1"/>
          </p:cNvSpPr>
          <p:nvPr>
            <p:ph type="sldNum" sz="quarter" idx="12"/>
          </p:nvPr>
        </p:nvSpPr>
        <p:spPr/>
        <p:txBody>
          <a:bodyPr/>
          <a:lstStyle/>
          <a:p>
            <a:fld id="{FF28A10A-B0E2-4516-9864-AC0F6D52DF2E}" type="slidenum">
              <a:rPr lang="kk-KZ" smtClean="0"/>
              <a:t>‹#›</a:t>
            </a:fld>
            <a:endParaRPr lang="kk-KZ"/>
          </a:p>
        </p:txBody>
      </p:sp>
    </p:spTree>
    <p:extLst>
      <p:ext uri="{BB962C8B-B14F-4D97-AF65-F5344CB8AC3E}">
        <p14:creationId xmlns:p14="http://schemas.microsoft.com/office/powerpoint/2010/main" val="2582915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EC6C7E7-92F1-4AEC-B82C-90919C638620}"/>
              </a:ext>
            </a:extLst>
          </p:cNvPr>
          <p:cNvSpPr>
            <a:spLocks noGrp="1"/>
          </p:cNvSpPr>
          <p:nvPr>
            <p:ph type="dt" sz="half" idx="10"/>
          </p:nvPr>
        </p:nvSpPr>
        <p:spPr/>
        <p:txBody>
          <a:bodyPr/>
          <a:lstStyle/>
          <a:p>
            <a:fld id="{5A5F5517-91E5-45AE-89A3-4053E5F485FE}" type="datetimeFigureOut">
              <a:rPr lang="kk-KZ" smtClean="0"/>
              <a:t>30.03.2021</a:t>
            </a:fld>
            <a:endParaRPr lang="kk-KZ"/>
          </a:p>
        </p:txBody>
      </p:sp>
      <p:sp>
        <p:nvSpPr>
          <p:cNvPr id="3" name="Нижний колонтитул 2">
            <a:extLst>
              <a:ext uri="{FF2B5EF4-FFF2-40B4-BE49-F238E27FC236}">
                <a16:creationId xmlns:a16="http://schemas.microsoft.com/office/drawing/2014/main" id="{0F4B4AD8-A23C-47E6-AE8E-8509481C55E2}"/>
              </a:ext>
            </a:extLst>
          </p:cNvPr>
          <p:cNvSpPr>
            <a:spLocks noGrp="1"/>
          </p:cNvSpPr>
          <p:nvPr>
            <p:ph type="ftr" sz="quarter" idx="11"/>
          </p:nvPr>
        </p:nvSpPr>
        <p:spPr/>
        <p:txBody>
          <a:bodyPr/>
          <a:lstStyle/>
          <a:p>
            <a:endParaRPr lang="kk-KZ"/>
          </a:p>
        </p:txBody>
      </p:sp>
      <p:sp>
        <p:nvSpPr>
          <p:cNvPr id="4" name="Номер слайда 3">
            <a:extLst>
              <a:ext uri="{FF2B5EF4-FFF2-40B4-BE49-F238E27FC236}">
                <a16:creationId xmlns:a16="http://schemas.microsoft.com/office/drawing/2014/main" id="{CEB7612B-6842-4B45-83FC-73B26DCD54AD}"/>
              </a:ext>
            </a:extLst>
          </p:cNvPr>
          <p:cNvSpPr>
            <a:spLocks noGrp="1"/>
          </p:cNvSpPr>
          <p:nvPr>
            <p:ph type="sldNum" sz="quarter" idx="12"/>
          </p:nvPr>
        </p:nvSpPr>
        <p:spPr/>
        <p:txBody>
          <a:bodyPr/>
          <a:lstStyle/>
          <a:p>
            <a:fld id="{FF28A10A-B0E2-4516-9864-AC0F6D52DF2E}" type="slidenum">
              <a:rPr lang="kk-KZ" smtClean="0"/>
              <a:t>‹#›</a:t>
            </a:fld>
            <a:endParaRPr lang="kk-KZ"/>
          </a:p>
        </p:txBody>
      </p:sp>
    </p:spTree>
    <p:extLst>
      <p:ext uri="{BB962C8B-B14F-4D97-AF65-F5344CB8AC3E}">
        <p14:creationId xmlns:p14="http://schemas.microsoft.com/office/powerpoint/2010/main" val="273146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D09DCA-7DC1-4F27-9DA9-F7A5C76582D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kk-KZ"/>
          </a:p>
        </p:txBody>
      </p:sp>
      <p:sp>
        <p:nvSpPr>
          <p:cNvPr id="3" name="Объект 2">
            <a:extLst>
              <a:ext uri="{FF2B5EF4-FFF2-40B4-BE49-F238E27FC236}">
                <a16:creationId xmlns:a16="http://schemas.microsoft.com/office/drawing/2014/main" id="{2353B249-9764-4CD0-B73F-DCA6E0581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4" name="Текст 3">
            <a:extLst>
              <a:ext uri="{FF2B5EF4-FFF2-40B4-BE49-F238E27FC236}">
                <a16:creationId xmlns:a16="http://schemas.microsoft.com/office/drawing/2014/main" id="{15CD5472-6C96-4D80-A74C-FF9EECC66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090187F-BED8-4C9D-A2C7-8CD7AABF766B}"/>
              </a:ext>
            </a:extLst>
          </p:cNvPr>
          <p:cNvSpPr>
            <a:spLocks noGrp="1"/>
          </p:cNvSpPr>
          <p:nvPr>
            <p:ph type="dt" sz="half" idx="10"/>
          </p:nvPr>
        </p:nvSpPr>
        <p:spPr/>
        <p:txBody>
          <a:bodyPr/>
          <a:lstStyle/>
          <a:p>
            <a:fld id="{5A5F5517-91E5-45AE-89A3-4053E5F485FE}" type="datetimeFigureOut">
              <a:rPr lang="kk-KZ" smtClean="0"/>
              <a:t>30.03.2021</a:t>
            </a:fld>
            <a:endParaRPr lang="kk-KZ"/>
          </a:p>
        </p:txBody>
      </p:sp>
      <p:sp>
        <p:nvSpPr>
          <p:cNvPr id="6" name="Нижний колонтитул 5">
            <a:extLst>
              <a:ext uri="{FF2B5EF4-FFF2-40B4-BE49-F238E27FC236}">
                <a16:creationId xmlns:a16="http://schemas.microsoft.com/office/drawing/2014/main" id="{C2419401-8AE6-4781-8506-FA86CEB9260C}"/>
              </a:ext>
            </a:extLst>
          </p:cNvPr>
          <p:cNvSpPr>
            <a:spLocks noGrp="1"/>
          </p:cNvSpPr>
          <p:nvPr>
            <p:ph type="ftr" sz="quarter" idx="11"/>
          </p:nvPr>
        </p:nvSpPr>
        <p:spPr/>
        <p:txBody>
          <a:bodyPr/>
          <a:lstStyle/>
          <a:p>
            <a:endParaRPr lang="kk-KZ"/>
          </a:p>
        </p:txBody>
      </p:sp>
      <p:sp>
        <p:nvSpPr>
          <p:cNvPr id="7" name="Номер слайда 6">
            <a:extLst>
              <a:ext uri="{FF2B5EF4-FFF2-40B4-BE49-F238E27FC236}">
                <a16:creationId xmlns:a16="http://schemas.microsoft.com/office/drawing/2014/main" id="{1DDEBCEA-E557-42C6-9208-D92DA31456A0}"/>
              </a:ext>
            </a:extLst>
          </p:cNvPr>
          <p:cNvSpPr>
            <a:spLocks noGrp="1"/>
          </p:cNvSpPr>
          <p:nvPr>
            <p:ph type="sldNum" sz="quarter" idx="12"/>
          </p:nvPr>
        </p:nvSpPr>
        <p:spPr/>
        <p:txBody>
          <a:bodyPr/>
          <a:lstStyle/>
          <a:p>
            <a:fld id="{FF28A10A-B0E2-4516-9864-AC0F6D52DF2E}" type="slidenum">
              <a:rPr lang="kk-KZ" smtClean="0"/>
              <a:t>‹#›</a:t>
            </a:fld>
            <a:endParaRPr lang="kk-KZ"/>
          </a:p>
        </p:txBody>
      </p:sp>
    </p:spTree>
    <p:extLst>
      <p:ext uri="{BB962C8B-B14F-4D97-AF65-F5344CB8AC3E}">
        <p14:creationId xmlns:p14="http://schemas.microsoft.com/office/powerpoint/2010/main" val="346064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A67400-76E7-4ECF-9137-1099BD38E8D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kk-KZ"/>
          </a:p>
        </p:txBody>
      </p:sp>
      <p:sp>
        <p:nvSpPr>
          <p:cNvPr id="3" name="Рисунок 2">
            <a:extLst>
              <a:ext uri="{FF2B5EF4-FFF2-40B4-BE49-F238E27FC236}">
                <a16:creationId xmlns:a16="http://schemas.microsoft.com/office/drawing/2014/main" id="{2B868E06-DF94-4AA4-B92E-E3FFAB999C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k-KZ"/>
          </a:p>
        </p:txBody>
      </p:sp>
      <p:sp>
        <p:nvSpPr>
          <p:cNvPr id="4" name="Текст 3">
            <a:extLst>
              <a:ext uri="{FF2B5EF4-FFF2-40B4-BE49-F238E27FC236}">
                <a16:creationId xmlns:a16="http://schemas.microsoft.com/office/drawing/2014/main" id="{6681FE8D-24A4-4CD3-8BE1-871136C0A3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A59E5C2-4D4E-446F-909A-D01B9757B5B7}"/>
              </a:ext>
            </a:extLst>
          </p:cNvPr>
          <p:cNvSpPr>
            <a:spLocks noGrp="1"/>
          </p:cNvSpPr>
          <p:nvPr>
            <p:ph type="dt" sz="half" idx="10"/>
          </p:nvPr>
        </p:nvSpPr>
        <p:spPr/>
        <p:txBody>
          <a:bodyPr/>
          <a:lstStyle/>
          <a:p>
            <a:fld id="{5A5F5517-91E5-45AE-89A3-4053E5F485FE}" type="datetimeFigureOut">
              <a:rPr lang="kk-KZ" smtClean="0"/>
              <a:t>30.03.2021</a:t>
            </a:fld>
            <a:endParaRPr lang="kk-KZ"/>
          </a:p>
        </p:txBody>
      </p:sp>
      <p:sp>
        <p:nvSpPr>
          <p:cNvPr id="6" name="Нижний колонтитул 5">
            <a:extLst>
              <a:ext uri="{FF2B5EF4-FFF2-40B4-BE49-F238E27FC236}">
                <a16:creationId xmlns:a16="http://schemas.microsoft.com/office/drawing/2014/main" id="{9D4A9444-CFB2-43F2-81ED-FE5BC916CF36}"/>
              </a:ext>
            </a:extLst>
          </p:cNvPr>
          <p:cNvSpPr>
            <a:spLocks noGrp="1"/>
          </p:cNvSpPr>
          <p:nvPr>
            <p:ph type="ftr" sz="quarter" idx="11"/>
          </p:nvPr>
        </p:nvSpPr>
        <p:spPr/>
        <p:txBody>
          <a:bodyPr/>
          <a:lstStyle/>
          <a:p>
            <a:endParaRPr lang="kk-KZ"/>
          </a:p>
        </p:txBody>
      </p:sp>
      <p:sp>
        <p:nvSpPr>
          <p:cNvPr id="7" name="Номер слайда 6">
            <a:extLst>
              <a:ext uri="{FF2B5EF4-FFF2-40B4-BE49-F238E27FC236}">
                <a16:creationId xmlns:a16="http://schemas.microsoft.com/office/drawing/2014/main" id="{D519C856-E773-4392-BFA0-7571F0940C0E}"/>
              </a:ext>
            </a:extLst>
          </p:cNvPr>
          <p:cNvSpPr>
            <a:spLocks noGrp="1"/>
          </p:cNvSpPr>
          <p:nvPr>
            <p:ph type="sldNum" sz="quarter" idx="12"/>
          </p:nvPr>
        </p:nvSpPr>
        <p:spPr/>
        <p:txBody>
          <a:bodyPr/>
          <a:lstStyle/>
          <a:p>
            <a:fld id="{FF28A10A-B0E2-4516-9864-AC0F6D52DF2E}" type="slidenum">
              <a:rPr lang="kk-KZ" smtClean="0"/>
              <a:t>‹#›</a:t>
            </a:fld>
            <a:endParaRPr lang="kk-KZ"/>
          </a:p>
        </p:txBody>
      </p:sp>
    </p:spTree>
    <p:extLst>
      <p:ext uri="{BB962C8B-B14F-4D97-AF65-F5344CB8AC3E}">
        <p14:creationId xmlns:p14="http://schemas.microsoft.com/office/powerpoint/2010/main" val="206960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45DB26-169C-4E50-A792-7E78EDFE2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kk-KZ"/>
          </a:p>
        </p:txBody>
      </p:sp>
      <p:sp>
        <p:nvSpPr>
          <p:cNvPr id="3" name="Текст 2">
            <a:extLst>
              <a:ext uri="{FF2B5EF4-FFF2-40B4-BE49-F238E27FC236}">
                <a16:creationId xmlns:a16="http://schemas.microsoft.com/office/drawing/2014/main" id="{69406399-7196-43ED-AF58-F45754F8A1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4" name="Дата 3">
            <a:extLst>
              <a:ext uri="{FF2B5EF4-FFF2-40B4-BE49-F238E27FC236}">
                <a16:creationId xmlns:a16="http://schemas.microsoft.com/office/drawing/2014/main" id="{43083C89-1992-4C28-85D2-ED3368FBC7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F5517-91E5-45AE-89A3-4053E5F485FE}" type="datetimeFigureOut">
              <a:rPr lang="kk-KZ" smtClean="0"/>
              <a:t>30.03.2021</a:t>
            </a:fld>
            <a:endParaRPr lang="kk-KZ"/>
          </a:p>
        </p:txBody>
      </p:sp>
      <p:sp>
        <p:nvSpPr>
          <p:cNvPr id="5" name="Нижний колонтитул 4">
            <a:extLst>
              <a:ext uri="{FF2B5EF4-FFF2-40B4-BE49-F238E27FC236}">
                <a16:creationId xmlns:a16="http://schemas.microsoft.com/office/drawing/2014/main" id="{07148FC6-F3CB-454B-8DF9-A701F1918B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k-KZ"/>
          </a:p>
        </p:txBody>
      </p:sp>
      <p:sp>
        <p:nvSpPr>
          <p:cNvPr id="6" name="Номер слайда 5">
            <a:extLst>
              <a:ext uri="{FF2B5EF4-FFF2-40B4-BE49-F238E27FC236}">
                <a16:creationId xmlns:a16="http://schemas.microsoft.com/office/drawing/2014/main" id="{0CA389BC-0CED-42E5-B39F-0228481DD3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8A10A-B0E2-4516-9864-AC0F6D52DF2E}" type="slidenum">
              <a:rPr lang="kk-KZ" smtClean="0"/>
              <a:t>‹#›</a:t>
            </a:fld>
            <a:endParaRPr lang="kk-KZ"/>
          </a:p>
        </p:txBody>
      </p:sp>
    </p:spTree>
    <p:extLst>
      <p:ext uri="{BB962C8B-B14F-4D97-AF65-F5344CB8AC3E}">
        <p14:creationId xmlns:p14="http://schemas.microsoft.com/office/powerpoint/2010/main" val="1224230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k-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9.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9.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9.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F8E9FA-B4A1-4B72-AF4C-B5BDDB87DF89}"/>
              </a:ext>
            </a:extLst>
          </p:cNvPr>
          <p:cNvSpPr>
            <a:spLocks noGrp="1"/>
          </p:cNvSpPr>
          <p:nvPr>
            <p:ph type="title"/>
          </p:nvPr>
        </p:nvSpPr>
        <p:spPr/>
        <p:txBody>
          <a:bodyPr/>
          <a:lstStyle/>
          <a:p>
            <a:endParaRPr lang="kk-KZ"/>
          </a:p>
        </p:txBody>
      </p:sp>
      <p:pic>
        <p:nvPicPr>
          <p:cNvPr id="4" name="Объект 3">
            <a:extLst>
              <a:ext uri="{FF2B5EF4-FFF2-40B4-BE49-F238E27FC236}">
                <a16:creationId xmlns:a16="http://schemas.microsoft.com/office/drawing/2014/main" id="{8615BDB3-A8A0-49FE-8215-BD0845252292}"/>
              </a:ext>
            </a:extLst>
          </p:cNvPr>
          <p:cNvPicPr>
            <a:picLocks noGrp="1" noChangeAspect="1"/>
          </p:cNvPicPr>
          <p:nvPr>
            <p:ph idx="1"/>
          </p:nvPr>
        </p:nvPicPr>
        <p:blipFill>
          <a:blip r:embed="rId2"/>
          <a:stretch>
            <a:fillRect/>
          </a:stretch>
        </p:blipFill>
        <p:spPr>
          <a:xfrm>
            <a:off x="-4738" y="15879"/>
            <a:ext cx="12192000" cy="6858000"/>
          </a:xfrm>
          <a:prstGeom prst="rect">
            <a:avLst/>
          </a:prstGeom>
        </p:spPr>
      </p:pic>
      <p:sp>
        <p:nvSpPr>
          <p:cNvPr id="6" name="TextBox 5">
            <a:extLst>
              <a:ext uri="{FF2B5EF4-FFF2-40B4-BE49-F238E27FC236}">
                <a16:creationId xmlns:a16="http://schemas.microsoft.com/office/drawing/2014/main" id="{C3F15816-0C3C-46E4-9B43-E34DC348A485}"/>
              </a:ext>
            </a:extLst>
          </p:cNvPr>
          <p:cNvSpPr txBox="1"/>
          <p:nvPr/>
        </p:nvSpPr>
        <p:spPr>
          <a:xfrm>
            <a:off x="514003" y="2176862"/>
            <a:ext cx="6197600" cy="523220"/>
          </a:xfrm>
          <a:prstGeom prst="rect">
            <a:avLst/>
          </a:prstGeom>
          <a:noFill/>
        </p:spPr>
        <p:txBody>
          <a:bodyPr wrap="square">
            <a:spAutoFit/>
          </a:bodyPr>
          <a:lstStyle/>
          <a:p>
            <a:r>
              <a:rPr lang="kk-KZ" sz="2800" dirty="0">
                <a:ln w="3175" cmpd="sng">
                  <a:noFill/>
                </a:ln>
                <a:solidFill>
                  <a:prstClr val="black"/>
                </a:solidFill>
                <a:latin typeface="Times New Roman" panose="02020603050405020304" pitchFamily="18" charset="0"/>
                <a:ea typeface="+mj-ea"/>
                <a:cs typeface="Times New Roman" panose="02020603050405020304" pitchFamily="18" charset="0"/>
              </a:rPr>
              <a:t>Б</a:t>
            </a:r>
            <a:r>
              <a:rPr kumimoji="0" lang="kk-KZ" sz="2800" b="0" i="0" u="none" strike="noStrike" kern="1200" cap="none" spc="0" normalizeH="0" baseline="0" noProof="0" dirty="0" smtClean="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өлім</a:t>
            </a:r>
            <a:r>
              <a:rPr lang="kk-KZ" sz="2800" dirty="0" smtClean="0">
                <a:ln w="3175" cmpd="sng">
                  <a:noFill/>
                </a:ln>
                <a:solidFill>
                  <a:prstClr val="black"/>
                </a:solidFill>
                <a:latin typeface="Times New Roman" panose="02020603050405020304" pitchFamily="18" charset="0"/>
                <a:ea typeface="+mj-ea"/>
                <a:cs typeface="Times New Roman" panose="02020603050405020304" pitchFamily="18" charset="0"/>
              </a:rPr>
              <a:t>. </a:t>
            </a:r>
            <a:r>
              <a:rPr kumimoji="0" lang="kk-KZ" sz="2800" b="1" i="0" u="none" strike="noStrike" kern="1200" cap="none" spc="0" normalizeH="0" baseline="0" noProof="0" dirty="0" smtClean="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a:t>
            </a:r>
            <a:r>
              <a:rPr lang="kk-KZ" sz="2800" b="1" dirty="0" smtClean="0">
                <a:ln w="3175" cmpd="sng">
                  <a:noFill/>
                </a:ln>
                <a:solidFill>
                  <a:prstClr val="black"/>
                </a:solidFill>
                <a:latin typeface="Times New Roman" panose="02020603050405020304" pitchFamily="18" charset="0"/>
                <a:ea typeface="+mj-ea"/>
                <a:cs typeface="Times New Roman" panose="02020603050405020304" pitchFamily="18" charset="0"/>
              </a:rPr>
              <a:t>Табиғат және адам</a:t>
            </a:r>
            <a:r>
              <a:rPr kumimoji="0" lang="kk-KZ" sz="2800" b="1" i="0" u="none" strike="noStrike" kern="1200" cap="none" spc="0" normalizeH="0" baseline="0" noProof="0" dirty="0" smtClean="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a:t>
            </a:r>
            <a:endParaRPr lang="kk-KZ" dirty="0"/>
          </a:p>
        </p:txBody>
      </p:sp>
      <p:sp>
        <p:nvSpPr>
          <p:cNvPr id="8" name="TextBox 7">
            <a:extLst>
              <a:ext uri="{FF2B5EF4-FFF2-40B4-BE49-F238E27FC236}">
                <a16:creationId xmlns:a16="http://schemas.microsoft.com/office/drawing/2014/main" id="{00F97FE4-34FC-4512-BDF9-D7E2E8F870F8}"/>
              </a:ext>
            </a:extLst>
          </p:cNvPr>
          <p:cNvSpPr txBox="1"/>
          <p:nvPr/>
        </p:nvSpPr>
        <p:spPr>
          <a:xfrm>
            <a:off x="514003" y="3328176"/>
            <a:ext cx="623316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28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Сабақтың </a:t>
            </a:r>
            <a:r>
              <a:rPr kumimoji="0" lang="kk-KZ" sz="2800" b="0" i="0" u="none" strike="noStrike" kern="1200" cap="none" spc="0" normalizeH="0" baseline="0" noProof="0" dirty="0" smtClean="0">
                <a:ln>
                  <a:noFill/>
                </a:ln>
                <a:solidFill>
                  <a:schemeClr val="accent1"/>
                </a:solidFill>
                <a:effectLst/>
                <a:uLnTx/>
                <a:uFillTx/>
                <a:latin typeface="Times New Roman" panose="02020603050405020304" pitchFamily="18" charset="0"/>
                <a:ea typeface="+mn-ea"/>
                <a:cs typeface="Times New Roman" panose="02020603050405020304" pitchFamily="18" charset="0"/>
              </a:rPr>
              <a:t>тақырыбы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k-KZ" sz="2800" b="0" i="0" u="none" strike="noStrike" kern="1200" cap="none" spc="0" normalizeH="0" baseline="0" noProof="0" dirty="0" smtClean="0">
              <a:ln>
                <a:noFill/>
              </a:ln>
              <a:solidFill>
                <a:schemeClr val="accent1"/>
              </a:solidFill>
              <a:effectLst/>
              <a:uLnTx/>
              <a:uFillTx/>
              <a:latin typeface="Times New Roman" panose="02020603050405020304" pitchFamily="18" charset="0"/>
              <a:ea typeface="+mn-ea"/>
              <a:cs typeface="Times New Roman" panose="02020603050405020304" pitchFamily="18" charset="0"/>
            </a:endParaRPr>
          </a:p>
          <a:p>
            <a:pPr lvl="0">
              <a:defRPr/>
            </a:pPr>
            <a:r>
              <a:rPr lang="kk-KZ" sz="2400" b="1" dirty="0">
                <a:latin typeface="Times New Roman" panose="02020603050405020304" pitchFamily="18" charset="0"/>
                <a:cs typeface="Times New Roman" panose="02020603050405020304" pitchFamily="18" charset="0"/>
              </a:rPr>
              <a:t>«Қызыл кітап» поэмасы. X бөлім</a:t>
            </a:r>
            <a:endParaRPr kumimoji="0" lang="kk-KZ" sz="3600" b="1"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endParaRPr>
          </a:p>
        </p:txBody>
      </p:sp>
      <p:sp>
        <p:nvSpPr>
          <p:cNvPr id="3" name="Скругленный прямоугольник 2"/>
          <p:cNvSpPr/>
          <p:nvPr/>
        </p:nvSpPr>
        <p:spPr>
          <a:xfrm>
            <a:off x="4072804" y="521087"/>
            <a:ext cx="3364634" cy="132556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2000" dirty="0" smtClean="0">
                <a:latin typeface="Times New Roman" panose="02020603050405020304" pitchFamily="18" charset="0"/>
                <a:cs typeface="Times New Roman" panose="02020603050405020304" pitchFamily="18" charset="0"/>
              </a:rPr>
              <a:t>Қазақ әдебиеті (Т1)</a:t>
            </a:r>
          </a:p>
          <a:p>
            <a:pPr algn="ctr"/>
            <a:r>
              <a:rPr lang="kk-KZ" sz="2000" dirty="0" smtClean="0">
                <a:latin typeface="Times New Roman" panose="02020603050405020304" pitchFamily="18" charset="0"/>
                <a:cs typeface="Times New Roman" panose="02020603050405020304" pitchFamily="18" charset="0"/>
              </a:rPr>
              <a:t>11-сынып</a:t>
            </a:r>
          </a:p>
          <a:p>
            <a:pPr algn="ctr"/>
            <a:r>
              <a:rPr lang="kk-KZ" sz="2000" dirty="0">
                <a:latin typeface="Times New Roman" panose="02020603050405020304" pitchFamily="18" charset="0"/>
                <a:cs typeface="Times New Roman" panose="02020603050405020304" pitchFamily="18" charset="0"/>
              </a:rPr>
              <a:t>5</a:t>
            </a:r>
            <a:r>
              <a:rPr lang="kk-KZ" sz="2000" dirty="0" smtClean="0">
                <a:latin typeface="Times New Roman" panose="02020603050405020304" pitchFamily="18" charset="0"/>
                <a:cs typeface="Times New Roman" panose="02020603050405020304" pitchFamily="18" charset="0"/>
              </a:rPr>
              <a:t>-сабақ</a:t>
            </a:r>
            <a:endParaRPr lang="ru-RU" sz="20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stretch>
            <a:fillRect/>
          </a:stretch>
        </p:blipFill>
        <p:spPr>
          <a:xfrm>
            <a:off x="7769947" y="1690688"/>
            <a:ext cx="2423247" cy="36414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323305"/>
      </p:ext>
    </p:extLst>
  </p:cSld>
  <p:clrMapOvr>
    <a:masterClrMapping/>
  </p:clrMapOvr>
  <mc:AlternateContent xmlns:mc="http://schemas.openxmlformats.org/markup-compatibility/2006" xmlns:p14="http://schemas.microsoft.com/office/powerpoint/2010/main">
    <mc:Choice Requires="p14">
      <p:transition spd="slow" p14:dur="2000" advTm="18848"/>
    </mc:Choice>
    <mc:Fallback xmlns="">
      <p:transition spd="slow" advTm="1884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0D8F58-FB81-45B5-BFB1-9541A1A43181}"/>
              </a:ext>
            </a:extLst>
          </p:cNvPr>
          <p:cNvSpPr>
            <a:spLocks noGrp="1"/>
          </p:cNvSpPr>
          <p:nvPr>
            <p:ph type="title"/>
          </p:nvPr>
        </p:nvSpPr>
        <p:spPr>
          <a:xfrm>
            <a:off x="1545895" y="197421"/>
            <a:ext cx="9733377" cy="1325563"/>
          </a:xfrm>
        </p:spPr>
        <p:txBody>
          <a:bodyPr>
            <a:normAutofit/>
          </a:bodyPr>
          <a:lstStyle/>
          <a:p>
            <a:endParaRPr lang="kk-KZ" sz="5400">
              <a:latin typeface="Times New Roman" panose="02020603050405020304" pitchFamily="18" charset="0"/>
              <a:cs typeface="Times New Roman" panose="02020603050405020304" pitchFamily="18" charset="0"/>
            </a:endParaRPr>
          </a:p>
        </p:txBody>
      </p:sp>
      <p:pic>
        <p:nvPicPr>
          <p:cNvPr id="4" name="Объект 3">
            <a:extLst>
              <a:ext uri="{FF2B5EF4-FFF2-40B4-BE49-F238E27FC236}">
                <a16:creationId xmlns:a16="http://schemas.microsoft.com/office/drawing/2014/main" id="{A4F34E6F-E473-4914-AA78-DE342362D300}"/>
              </a:ext>
            </a:extLst>
          </p:cNvPr>
          <p:cNvPicPr>
            <a:picLocks noGrp="1" noChangeAspect="1"/>
          </p:cNvPicPr>
          <p:nvPr>
            <p:ph idx="1"/>
          </p:nvPr>
        </p:nvPicPr>
        <p:blipFill>
          <a:blip r:embed="rId2"/>
          <a:stretch>
            <a:fillRect/>
          </a:stretch>
        </p:blipFill>
        <p:spPr>
          <a:xfrm>
            <a:off x="0" y="0"/>
            <a:ext cx="12192000" cy="6858000"/>
          </a:xfrm>
          <a:prstGeom prst="rect">
            <a:avLst/>
          </a:prstGeom>
        </p:spPr>
      </p:pic>
      <p:sp>
        <p:nvSpPr>
          <p:cNvPr id="6" name="Прямоугольник 5"/>
          <p:cNvSpPr/>
          <p:nvPr/>
        </p:nvSpPr>
        <p:spPr>
          <a:xfrm>
            <a:off x="633167" y="678873"/>
            <a:ext cx="10733333" cy="3416320"/>
          </a:xfrm>
          <a:prstGeom prst="rect">
            <a:avLst/>
          </a:prstGeom>
        </p:spPr>
        <p:txBody>
          <a:bodyPr wrap="square">
            <a:spAutoFit/>
          </a:bodyPr>
          <a:lstStyle/>
          <a:p>
            <a:pPr marL="304800" algn="just"/>
            <a:r>
              <a:rPr lang="kk-KZ" sz="2400" b="1" dirty="0">
                <a:latin typeface="Times New Roman" panose="02020603050405020304" pitchFamily="18" charset="0"/>
                <a:ea typeface="Calibri" panose="020F0502020204030204" pitchFamily="34" charset="0"/>
              </a:rPr>
              <a:t>2-тапсырма. </a:t>
            </a:r>
            <a:r>
              <a:rPr lang="kk-KZ" sz="2400" dirty="0">
                <a:latin typeface="Times New Roman" panose="02020603050405020304" pitchFamily="18" charset="0"/>
                <a:ea typeface="Calibri" panose="020F0502020204030204" pitchFamily="34" charset="0"/>
              </a:rPr>
              <a:t>Көтерілген мәселеге өз пікіріңді </a:t>
            </a:r>
            <a:r>
              <a:rPr lang="kk-KZ" sz="2400" b="1" dirty="0">
                <a:latin typeface="Times New Roman" panose="02020603050405020304" pitchFamily="18" charset="0"/>
                <a:ea typeface="Calibri" panose="020F0502020204030204" pitchFamily="34" charset="0"/>
              </a:rPr>
              <a:t>«ПОПС формуласы» </a:t>
            </a:r>
            <a:r>
              <a:rPr lang="kk-KZ" sz="2400" dirty="0">
                <a:latin typeface="Times New Roman" panose="02020603050405020304" pitchFamily="18" charset="0"/>
                <a:ea typeface="Calibri" panose="020F0502020204030204" pitchFamily="34" charset="0"/>
              </a:rPr>
              <a:t>әдісі арқылы білдіріп, шығармашылық жұмыстың бірін таңдап орындаңыз. (Э</a:t>
            </a:r>
            <a:r>
              <a:rPr lang="kk-KZ" sz="2400" dirty="0">
                <a:latin typeface="Times New Roman" panose="02020603050405020304" pitchFamily="18" charset="0"/>
                <a:ea typeface="Times New Roman" panose="02020603050405020304" pitchFamily="18" charset="0"/>
              </a:rPr>
              <a:t>ссе, әңгіме, өлең, әдеби және еркін тақырыптарға шығарма</a:t>
            </a:r>
            <a:r>
              <a:rPr lang="kk-KZ" sz="2400" dirty="0" smtClean="0">
                <a:latin typeface="Times New Roman" panose="02020603050405020304" pitchFamily="18" charset="0"/>
                <a:ea typeface="Times New Roman" panose="02020603050405020304" pitchFamily="18" charset="0"/>
              </a:rPr>
              <a:t>)</a:t>
            </a:r>
          </a:p>
          <a:p>
            <a:pPr marL="304800" algn="just"/>
            <a:endParaRPr lang="ru-RU" sz="2400" dirty="0">
              <a:latin typeface="Times New Roman" panose="02020603050405020304" pitchFamily="18" charset="0"/>
              <a:ea typeface="Times New Roman" panose="02020603050405020304" pitchFamily="18" charset="0"/>
            </a:endParaRPr>
          </a:p>
          <a:p>
            <a:pPr marL="304800" algn="just"/>
            <a:r>
              <a:rPr lang="kk-KZ" sz="2400" b="1" dirty="0">
                <a:latin typeface="Times New Roman" panose="02020603050405020304" pitchFamily="18" charset="0"/>
                <a:ea typeface="Calibri" panose="020F0502020204030204" pitchFamily="34" charset="0"/>
              </a:rPr>
              <a:t>«Менің ойымша, .................»</a:t>
            </a:r>
            <a:endParaRPr lang="ru-RU" sz="2400" dirty="0">
              <a:latin typeface="Times New Roman" panose="02020603050405020304" pitchFamily="18" charset="0"/>
              <a:ea typeface="Times New Roman" panose="02020603050405020304" pitchFamily="18" charset="0"/>
            </a:endParaRPr>
          </a:p>
          <a:p>
            <a:pPr marL="304800" algn="just"/>
            <a:r>
              <a:rPr lang="kk-KZ" sz="2400" b="1" dirty="0">
                <a:latin typeface="Times New Roman" panose="02020603050405020304" pitchFamily="18" charset="0"/>
                <a:ea typeface="Calibri" panose="020F0502020204030204" pitchFamily="34" charset="0"/>
              </a:rPr>
              <a:t>«Себебі, мен оны былай түсіндіремін,..........................»</a:t>
            </a:r>
            <a:endParaRPr lang="ru-RU" sz="2400" dirty="0">
              <a:latin typeface="Times New Roman" panose="02020603050405020304" pitchFamily="18" charset="0"/>
              <a:ea typeface="Times New Roman" panose="02020603050405020304" pitchFamily="18" charset="0"/>
            </a:endParaRPr>
          </a:p>
          <a:p>
            <a:pPr marL="304800" algn="just"/>
            <a:r>
              <a:rPr lang="kk-KZ" sz="2400" b="1" dirty="0">
                <a:latin typeface="Times New Roman" panose="02020603050405020304" pitchFamily="18" charset="0"/>
                <a:ea typeface="Calibri" panose="020F0502020204030204" pitchFamily="34" charset="0"/>
              </a:rPr>
              <a:t>«Оны мен мына фактімен дәлелдеймін,...............................»</a:t>
            </a:r>
            <a:endParaRPr lang="ru-RU" sz="2400" dirty="0">
              <a:latin typeface="Times New Roman" panose="02020603050405020304" pitchFamily="18" charset="0"/>
              <a:ea typeface="Times New Roman" panose="02020603050405020304" pitchFamily="18" charset="0"/>
            </a:endParaRPr>
          </a:p>
          <a:p>
            <a:pPr marL="304800" algn="just"/>
            <a:r>
              <a:rPr lang="kk-KZ" sz="2400" b="1" dirty="0">
                <a:solidFill>
                  <a:srgbClr val="000000"/>
                </a:solidFill>
                <a:latin typeface="Times New Roman" panose="02020603050405020304" pitchFamily="18" charset="0"/>
                <a:ea typeface="Times New Roman" panose="02020603050405020304" pitchFamily="18" charset="0"/>
              </a:rPr>
              <a:t>«Осыған байланысты мен осындай қорытынды шешімге келдім,.......................»</a:t>
            </a:r>
            <a:endParaRPr lang="ru-RU" sz="2400" dirty="0">
              <a:latin typeface="Times New Roman" panose="02020603050405020304" pitchFamily="18" charset="0"/>
              <a:ea typeface="Times New Roman" panose="02020603050405020304" pitchFamily="18" charset="0"/>
            </a:endParaRPr>
          </a:p>
        </p:txBody>
      </p:sp>
      <p:sp>
        <p:nvSpPr>
          <p:cNvPr id="7" name="Скругленный прямоугольник 6"/>
          <p:cNvSpPr/>
          <p:nvPr/>
        </p:nvSpPr>
        <p:spPr>
          <a:xfrm>
            <a:off x="1545895" y="4544291"/>
            <a:ext cx="8332396" cy="20978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kk-KZ" sz="2400" b="1" dirty="0">
                <a:latin typeface="Times New Roman" panose="02020603050405020304" pitchFamily="18" charset="0"/>
                <a:cs typeface="Times New Roman" panose="02020603050405020304" pitchFamily="18" charset="0"/>
              </a:rPr>
              <a:t>Дескриптор:</a:t>
            </a:r>
            <a:endParaRPr lang="ru-RU" sz="2400" dirty="0">
              <a:latin typeface="Times New Roman" panose="02020603050405020304" pitchFamily="18" charset="0"/>
              <a:cs typeface="Times New Roman" panose="02020603050405020304" pitchFamily="18" charset="0"/>
            </a:endParaRPr>
          </a:p>
          <a:p>
            <a:pPr lvl="0"/>
            <a:r>
              <a:rPr lang="kk-KZ" sz="2400" dirty="0" smtClean="0">
                <a:latin typeface="Times New Roman" panose="02020603050405020304" pitchFamily="18" charset="0"/>
                <a:cs typeface="Times New Roman" panose="02020603050405020304" pitchFamily="18" charset="0"/>
              </a:rPr>
              <a:t>*Шығармада </a:t>
            </a:r>
            <a:r>
              <a:rPr lang="kk-KZ" sz="2400" dirty="0">
                <a:latin typeface="Times New Roman" panose="02020603050405020304" pitchFamily="18" charset="0"/>
                <a:cs typeface="Times New Roman" panose="02020603050405020304" pitchFamily="18" charset="0"/>
              </a:rPr>
              <a:t>көтерілген мәселеге өз пікірін білдіреді;</a:t>
            </a:r>
            <a:endParaRPr lang="ru-RU" sz="2400" dirty="0">
              <a:latin typeface="Times New Roman" panose="02020603050405020304" pitchFamily="18" charset="0"/>
              <a:cs typeface="Times New Roman" panose="02020603050405020304" pitchFamily="18" charset="0"/>
            </a:endParaRPr>
          </a:p>
          <a:p>
            <a:pPr lvl="0"/>
            <a:r>
              <a:rPr lang="kk-KZ" sz="2400" dirty="0" smtClean="0">
                <a:latin typeface="Times New Roman" panose="02020603050405020304" pitchFamily="18" charset="0"/>
                <a:cs typeface="Times New Roman" panose="02020603050405020304" pitchFamily="18" charset="0"/>
              </a:rPr>
              <a:t>*Шығармашылық </a:t>
            </a:r>
            <a:r>
              <a:rPr lang="kk-KZ" sz="2400" dirty="0">
                <a:latin typeface="Times New Roman" panose="02020603050405020304" pitchFamily="18" charset="0"/>
                <a:cs typeface="Times New Roman" panose="02020603050405020304" pitchFamily="18" charset="0"/>
              </a:rPr>
              <a:t>жұмыс орындайды.</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531531"/>
      </p:ext>
    </p:extLst>
  </p:cSld>
  <p:clrMapOvr>
    <a:masterClrMapping/>
  </p:clrMapOvr>
  <mc:AlternateContent xmlns:mc="http://schemas.openxmlformats.org/markup-compatibility/2006" xmlns:p14="http://schemas.microsoft.com/office/powerpoint/2010/main">
    <mc:Choice Requires="p14">
      <p:transition spd="slow" p14:dur="2000" advTm="23818"/>
    </mc:Choice>
    <mc:Fallback xmlns="">
      <p:transition spd="slow" advTm="2381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4"/>
          <a:stretch>
            <a:fillRect/>
          </a:stretch>
        </p:blipFill>
        <p:spPr>
          <a:xfrm>
            <a:off x="0" y="0"/>
            <a:ext cx="12193057" cy="6858594"/>
          </a:xfrm>
          <a:prstGeom prst="rect">
            <a:avLst/>
          </a:prstGeom>
        </p:spPr>
      </p:pic>
      <p:sp>
        <p:nvSpPr>
          <p:cNvPr id="2" name="Заголовок 1"/>
          <p:cNvSpPr>
            <a:spLocks noGrp="1"/>
          </p:cNvSpPr>
          <p:nvPr>
            <p:ph type="title"/>
          </p:nvPr>
        </p:nvSpPr>
        <p:spPr>
          <a:xfrm>
            <a:off x="865909" y="1431925"/>
            <a:ext cx="10952018" cy="1325563"/>
          </a:xfrm>
        </p:spPr>
        <p:txBody>
          <a:bodyPr>
            <a:noAutofit/>
          </a:bodyPr>
          <a:lstStyle/>
          <a:p>
            <a:r>
              <a:rPr lang="kk-KZ" sz="2400" b="1" dirty="0">
                <a:solidFill>
                  <a:srgbClr val="FF0000"/>
                </a:solidFill>
                <a:latin typeface="Times New Roman" panose="02020603050405020304" pitchFamily="18" charset="0"/>
                <a:cs typeface="Times New Roman" panose="02020603050405020304" pitchFamily="18" charset="0"/>
              </a:rPr>
              <a:t>Ықтимал </a:t>
            </a:r>
            <a:r>
              <a:rPr lang="kk-KZ" sz="2400" b="1" dirty="0" smtClean="0">
                <a:solidFill>
                  <a:srgbClr val="FF0000"/>
                </a:solidFill>
                <a:latin typeface="Times New Roman" panose="02020603050405020304" pitchFamily="18" charset="0"/>
                <a:cs typeface="Times New Roman" panose="02020603050405020304" pitchFamily="18" charset="0"/>
              </a:rPr>
              <a:t>жауап</a:t>
            </a:r>
            <a:r>
              <a:rPr lang="kk-KZ" sz="2400" b="1" dirty="0" smtClean="0">
                <a:latin typeface="Times New Roman" panose="02020603050405020304" pitchFamily="18" charset="0"/>
                <a:cs typeface="Times New Roman" panose="02020603050405020304" pitchFamily="18" charset="0"/>
              </a:rPr>
              <a:t/>
            </a:r>
            <a:br>
              <a:rPr lang="kk-KZ" sz="2400" b="1"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kk-KZ" sz="2400" b="1" dirty="0">
                <a:latin typeface="Times New Roman" panose="02020603050405020304" pitchFamily="18" charset="0"/>
                <a:cs typeface="Times New Roman" panose="02020603050405020304" pitchFamily="18" charset="0"/>
              </a:rPr>
              <a:t>Менің ойымша</a:t>
            </a:r>
            <a:r>
              <a:rPr lang="kk-KZ" sz="2400" dirty="0">
                <a:latin typeface="Times New Roman" panose="02020603050405020304" pitchFamily="18" charset="0"/>
                <a:cs typeface="Times New Roman" panose="02020603050405020304" pitchFamily="18" charset="0"/>
              </a:rPr>
              <a:t>, бұл шығарма тақырыбы – табиғатты жырға қосу. </a:t>
            </a:r>
            <a:r>
              <a:rPr lang="kk-KZ" sz="2400" b="1" dirty="0">
                <a:latin typeface="Times New Roman" panose="02020603050405020304" pitchFamily="18" charset="0"/>
                <a:cs typeface="Times New Roman" panose="02020603050405020304" pitchFamily="18" charset="0"/>
              </a:rPr>
              <a:t>Себебі,</a:t>
            </a:r>
            <a:r>
              <a:rPr lang="kk-KZ" sz="2400" dirty="0">
                <a:latin typeface="Times New Roman" panose="02020603050405020304" pitchFamily="18" charset="0"/>
                <a:cs typeface="Times New Roman" panose="02020603050405020304" pitchFamily="18" charset="0"/>
              </a:rPr>
              <a:t> «Қызыл кітап» поэмасында ақын экология мәселесін көтереді. </a:t>
            </a:r>
            <a:r>
              <a:rPr lang="kk-KZ" sz="2400" b="1" dirty="0">
                <a:latin typeface="Times New Roman" panose="02020603050405020304" pitchFamily="18" charset="0"/>
                <a:cs typeface="Times New Roman" panose="02020603050405020304" pitchFamily="18" charset="0"/>
              </a:rPr>
              <a:t>Оны мен мына фактімен дәлелдеймін,</a:t>
            </a:r>
            <a:r>
              <a:rPr lang="kk-KZ" sz="2400" dirty="0">
                <a:latin typeface="Times New Roman" panose="02020603050405020304" pitchFamily="18" charset="0"/>
                <a:cs typeface="Times New Roman" panose="02020603050405020304" pitchFamily="18" charset="0"/>
              </a:rPr>
              <a:t> ақын поэмасында бір кезде елімізде мекендеген аңдарды түгендейді, соларды жоқтайды. </a:t>
            </a:r>
            <a:r>
              <a:rPr lang="kk-KZ" sz="2400" b="1" dirty="0">
                <a:latin typeface="Times New Roman" panose="02020603050405020304" pitchFamily="18" charset="0"/>
                <a:cs typeface="Times New Roman" panose="02020603050405020304" pitchFamily="18" charset="0"/>
              </a:rPr>
              <a:t>Осыған байланысты мен осындай қорытынды шешімге келдім,</a:t>
            </a:r>
            <a:r>
              <a:rPr lang="kk-KZ" sz="2400" dirty="0">
                <a:latin typeface="Times New Roman" panose="02020603050405020304" pitchFamily="18" charset="0"/>
                <a:cs typeface="Times New Roman" panose="02020603050405020304" pitchFamily="18" charset="0"/>
              </a:rPr>
              <a:t> табиғат пен адам арасындағы үндестік, саналы адам болғандықтан, қоршаған ортаны, табиғатты қорғау парызымыз.</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7" name="Звук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847134669"/>
      </p:ext>
    </p:extLst>
  </p:cSld>
  <p:clrMapOvr>
    <a:masterClrMapping/>
  </p:clrMapOvr>
  <mc:AlternateContent xmlns:mc="http://schemas.openxmlformats.org/markup-compatibility/2006" xmlns:p14="http://schemas.microsoft.com/office/powerpoint/2010/main">
    <mc:Choice Requires="p14">
      <p:transition spd="slow" p14:dur="2000" advTm="46734"/>
    </mc:Choice>
    <mc:Fallback xmlns="">
      <p:transition spd="slow" advTm="467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extLst mod="1">
    <p:ext uri="{E180D4A7-C9FB-4DFB-919C-405C955672EB}">
      <p14:showEvtLst xmlns:p14="http://schemas.microsoft.com/office/powerpoint/2010/main">
        <p14:playEvt time="24951" objId="6"/>
        <p14:stopEvt time="40209" objId="6"/>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70927F-3742-45B9-B9A0-855C5E889A87}"/>
              </a:ext>
            </a:extLst>
          </p:cNvPr>
          <p:cNvSpPr>
            <a:spLocks noGrp="1"/>
          </p:cNvSpPr>
          <p:nvPr>
            <p:ph type="title"/>
          </p:nvPr>
        </p:nvSpPr>
        <p:spPr/>
        <p:txBody>
          <a:bodyPr/>
          <a:lstStyle/>
          <a:p>
            <a:endParaRPr lang="kk-KZ"/>
          </a:p>
        </p:txBody>
      </p:sp>
      <p:pic>
        <p:nvPicPr>
          <p:cNvPr id="4" name="Объект 3">
            <a:extLst>
              <a:ext uri="{FF2B5EF4-FFF2-40B4-BE49-F238E27FC236}">
                <a16:creationId xmlns:a16="http://schemas.microsoft.com/office/drawing/2014/main" id="{8BAC21F0-C9C9-4FE2-B88D-0D6E920543D9}"/>
              </a:ext>
            </a:extLst>
          </p:cNvPr>
          <p:cNvPicPr>
            <a:picLocks noGrp="1" noChangeAspect="1"/>
          </p:cNvPicPr>
          <p:nvPr>
            <p:ph idx="1"/>
          </p:nvPr>
        </p:nvPicPr>
        <p:blipFill>
          <a:blip r:embed="rId4"/>
          <a:stretch>
            <a:fillRect/>
          </a:stretch>
        </p:blipFill>
        <p:spPr>
          <a:xfrm>
            <a:off x="0" y="-25039"/>
            <a:ext cx="12192000" cy="6858000"/>
          </a:xfrm>
          <a:prstGeom prst="rect">
            <a:avLst/>
          </a:prstGeom>
        </p:spPr>
      </p:pic>
      <p:sp>
        <p:nvSpPr>
          <p:cNvPr id="12" name="TextBox 11">
            <a:extLst>
              <a:ext uri="{FF2B5EF4-FFF2-40B4-BE49-F238E27FC236}">
                <a16:creationId xmlns:a16="http://schemas.microsoft.com/office/drawing/2014/main" id="{BA2FDBE9-76D0-4172-B57E-4C88B2CA1373}"/>
              </a:ext>
            </a:extLst>
          </p:cNvPr>
          <p:cNvSpPr txBox="1"/>
          <p:nvPr/>
        </p:nvSpPr>
        <p:spPr>
          <a:xfrm>
            <a:off x="2978034" y="-47841"/>
            <a:ext cx="5863244" cy="7201972"/>
          </a:xfrm>
          <a:prstGeom prst="rect">
            <a:avLst/>
          </a:prstGeom>
          <a:noFill/>
        </p:spPr>
        <p:txBody>
          <a:bodyPr wrap="square">
            <a:spAutoFit/>
          </a:bodyPr>
          <a:lstStyle/>
          <a:p>
            <a:r>
              <a:rPr lang="kk-KZ" sz="2800" b="1" dirty="0" smtClean="0">
                <a:solidFill>
                  <a:srgbClr val="FF0000"/>
                </a:solidFill>
                <a:latin typeface="Times New Roman" panose="02020603050405020304" pitchFamily="18" charset="0"/>
                <a:ea typeface="Times New Roman" panose="02020603050405020304" pitchFamily="18" charset="0"/>
              </a:rPr>
              <a:t>Шығармашылық жұмыс</a:t>
            </a:r>
          </a:p>
          <a:p>
            <a:endParaRPr lang="kk-KZ" sz="2800" b="1" dirty="0">
              <a:solidFill>
                <a:srgbClr val="002060"/>
              </a:solidFill>
              <a:latin typeface="Times New Roman" panose="02020603050405020304" pitchFamily="18" charset="0"/>
              <a:ea typeface="Times New Roman" panose="02020603050405020304" pitchFamily="18" charset="0"/>
            </a:endParaRPr>
          </a:p>
          <a:p>
            <a:r>
              <a:rPr lang="kk-KZ" b="1" dirty="0" smtClean="0">
                <a:latin typeface="Times New Roman" panose="02020603050405020304" pitchFamily="18" charset="0"/>
                <a:cs typeface="Times New Roman" panose="02020603050405020304" pitchFamily="18" charset="0"/>
              </a:rPr>
              <a:t>            Қызыл </a:t>
            </a:r>
            <a:r>
              <a:rPr lang="kk-KZ" b="1" dirty="0">
                <a:latin typeface="Times New Roman" panose="02020603050405020304" pitchFamily="18" charset="0"/>
                <a:cs typeface="Times New Roman" panose="02020603050405020304" pitchFamily="18" charset="0"/>
              </a:rPr>
              <a:t>кітап</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Қасиетін аңдардың білші, күнім,</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Қасіретін аңдардың білші, күнім,</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Қызыл кітап - күрескен қызу өмір,</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Қызыл кітап - жоғалған тіршілігім.</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Жаннан мейір үзілсе жапырақтай,</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Өмір бағын кім сақтар  шашыратпай?</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Аң мен құстың ойласаң жер бетінде,</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Адамзаттан ең жақын досы жоқтай.</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Адамзаттан ең күшті қасы жоқтай.</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Табиғатсыз күні жоқ адамзаттың,</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Тұтата алсаң білтесін жанар бақтың.</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Қызыл кітап - жоғалған қызыл өмір,</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Өшкен тағдыр тізбегін таба алмақ кім</a:t>
            </a:r>
            <a:r>
              <a:rPr lang="kk-KZ" dirty="0" smtClean="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Табиғаттың сақтайық үйлесімін,</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Жауыздыққа жасайды кім кешірім?</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Қызыл кітап болмаса дабыл қаққан,</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Қасіреттің ешкім де білмес үнін</a:t>
            </a:r>
            <a:endParaRPr lang="kk-KZ" sz="28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kk-KZ" sz="2800" dirty="0">
              <a:effectLst/>
              <a:latin typeface="Times New Roman" panose="02020603050405020304" pitchFamily="18" charset="0"/>
              <a:ea typeface="Times New Roman" panose="02020603050405020304" pitchFamily="18" charset="0"/>
            </a:endParaRPr>
          </a:p>
        </p:txBody>
      </p:sp>
      <p:pic>
        <p:nvPicPr>
          <p:cNvPr id="3" name="Звук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88182740"/>
      </p:ext>
    </p:extLst>
  </p:cSld>
  <p:clrMapOvr>
    <a:masterClrMapping/>
  </p:clrMapOvr>
  <mc:AlternateContent xmlns:mc="http://schemas.openxmlformats.org/markup-compatibility/2006" xmlns:p14="http://schemas.microsoft.com/office/powerpoint/2010/main">
    <mc:Choice Requires="p14">
      <p:transition spd="slow" p14:dur="2000" advTm="28933"/>
    </mc:Choice>
    <mc:Fallback xmlns="">
      <p:transition spd="slow" advTm="289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946244-9B70-4797-BA7A-BC80C65ED0AC}"/>
              </a:ext>
            </a:extLst>
          </p:cNvPr>
          <p:cNvSpPr>
            <a:spLocks noGrp="1"/>
          </p:cNvSpPr>
          <p:nvPr>
            <p:ph type="title"/>
          </p:nvPr>
        </p:nvSpPr>
        <p:spPr/>
        <p:txBody>
          <a:bodyPr/>
          <a:lstStyle/>
          <a:p>
            <a:endParaRPr lang="kk-KZ"/>
          </a:p>
        </p:txBody>
      </p:sp>
      <p:pic>
        <p:nvPicPr>
          <p:cNvPr id="4" name="Объект 3">
            <a:extLst>
              <a:ext uri="{FF2B5EF4-FFF2-40B4-BE49-F238E27FC236}">
                <a16:creationId xmlns:a16="http://schemas.microsoft.com/office/drawing/2014/main" id="{664FCCB0-296D-4DA4-A18D-4330B34FCCDC}"/>
              </a:ext>
            </a:extLst>
          </p:cNvPr>
          <p:cNvPicPr>
            <a:picLocks noGrp="1" noChangeAspect="1"/>
          </p:cNvPicPr>
          <p:nvPr>
            <p:ph idx="1"/>
          </p:nvPr>
        </p:nvPicPr>
        <p:blipFill>
          <a:blip r:embed="rId4"/>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5AFA0D61-B04A-40DB-8131-61202E21AD23}"/>
              </a:ext>
            </a:extLst>
          </p:cNvPr>
          <p:cNvSpPr txBox="1"/>
          <p:nvPr/>
        </p:nvSpPr>
        <p:spPr>
          <a:xfrm>
            <a:off x="1310640" y="1178560"/>
            <a:ext cx="9662160" cy="3732304"/>
          </a:xfrm>
          <a:prstGeom prst="rect">
            <a:avLst/>
          </a:prstGeom>
          <a:noFill/>
        </p:spPr>
        <p:txBody>
          <a:bodyPr wrap="square">
            <a:spAutoFit/>
          </a:bodyPr>
          <a:lstStyle/>
          <a:p>
            <a:pPr algn="just">
              <a:lnSpc>
                <a:spcPct val="115000"/>
              </a:lnSpc>
              <a:spcAft>
                <a:spcPts val="1000"/>
              </a:spcAft>
            </a:pPr>
            <a:r>
              <a:rPr lang="kk-KZ" sz="2800" dirty="0">
                <a:effectLst/>
                <a:latin typeface="Times New Roman" panose="02020603050405020304" pitchFamily="18" charset="0"/>
                <a:ea typeface="Calibri" panose="020F0502020204030204" pitchFamily="34" charset="0"/>
                <a:cs typeface="Times New Roman" panose="02020603050405020304" pitchFamily="18" charset="0"/>
              </a:rPr>
              <a:t>Кері байланыс. «Зерде»</a:t>
            </a:r>
          </a:p>
          <a:p>
            <a:pPr marL="342900" lvl="0" indent="-342900" algn="just">
              <a:buFont typeface="+mj-lt"/>
              <a:buAutoNum type="arabicPeriod"/>
            </a:pPr>
            <a:r>
              <a:rPr lang="kk-KZ" sz="2800" dirty="0">
                <a:effectLst/>
                <a:latin typeface="Times New Roman" panose="02020603050405020304" pitchFamily="18" charset="0"/>
                <a:ea typeface="Times New Roman" panose="02020603050405020304" pitchFamily="18" charset="0"/>
                <a:cs typeface="Times New Roman" panose="02020603050405020304" pitchFamily="18" charset="0"/>
              </a:rPr>
              <a:t>Білім. Тақырып бойынша алған ақпараттарым.</a:t>
            </a:r>
          </a:p>
          <a:p>
            <a:pPr marL="342900" lvl="0" indent="-342900" algn="just">
              <a:buFont typeface="+mj-lt"/>
              <a:buAutoNum type="arabicPeriod"/>
            </a:pPr>
            <a:r>
              <a:rPr lang="kk-KZ" sz="2800" dirty="0">
                <a:effectLst/>
                <a:latin typeface="Times New Roman" panose="02020603050405020304" pitchFamily="18" charset="0"/>
                <a:ea typeface="Times New Roman" panose="02020603050405020304" pitchFamily="18" charset="0"/>
                <a:cs typeface="Times New Roman" panose="02020603050405020304" pitchFamily="18" charset="0"/>
              </a:rPr>
              <a:t>Эмоция. Сабақтағы көңіл-күйім.</a:t>
            </a:r>
          </a:p>
          <a:p>
            <a:pPr marL="342900" lvl="0" indent="-342900" algn="just">
              <a:buFont typeface="+mj-lt"/>
              <a:buAutoNum type="arabicPeriod"/>
            </a:pPr>
            <a:r>
              <a:rPr lang="kk-KZ" sz="2800" dirty="0">
                <a:effectLst/>
                <a:latin typeface="Times New Roman" panose="02020603050405020304" pitchFamily="18" charset="0"/>
                <a:ea typeface="Times New Roman" panose="02020603050405020304" pitchFamily="18" charset="0"/>
                <a:cs typeface="Times New Roman" panose="02020603050405020304" pitchFamily="18" charset="0"/>
              </a:rPr>
              <a:t>Баға. Өз жетістігіме беретін бағам.</a:t>
            </a:r>
          </a:p>
          <a:p>
            <a:pPr marL="342900" lvl="0" indent="-342900" algn="just">
              <a:buFont typeface="+mj-lt"/>
              <a:buAutoNum type="arabicPeriod"/>
            </a:pPr>
            <a:r>
              <a:rPr lang="kk-KZ" sz="2800" dirty="0">
                <a:effectLst/>
                <a:latin typeface="Times New Roman" panose="02020603050405020304" pitchFamily="18" charset="0"/>
                <a:ea typeface="Times New Roman" panose="02020603050405020304" pitchFamily="18" charset="0"/>
                <a:cs typeface="Times New Roman" panose="02020603050405020304" pitchFamily="18" charset="0"/>
              </a:rPr>
              <a:t>Сын. Өз бойымда нені дамытуым керек?</a:t>
            </a:r>
          </a:p>
          <a:p>
            <a:pPr algn="just"/>
            <a:r>
              <a:rPr lang="kk-KZ" sz="2800" dirty="0" smtClean="0">
                <a:effectLst/>
                <a:latin typeface="Times New Roman" panose="02020603050405020304" pitchFamily="18" charset="0"/>
                <a:ea typeface="Calibri" panose="020F0502020204030204" pitchFamily="34" charset="0"/>
                <a:cs typeface="Times New Roman" panose="02020603050405020304" pitchFamily="18" charset="0"/>
              </a:rPr>
              <a:t>5. Идея</a:t>
            </a:r>
            <a:r>
              <a:rPr lang="kk-KZ" sz="2800" dirty="0">
                <a:effectLst/>
                <a:latin typeface="Times New Roman" panose="02020603050405020304" pitchFamily="18" charset="0"/>
                <a:ea typeface="Calibri" panose="020F0502020204030204" pitchFamily="34" charset="0"/>
                <a:cs typeface="Times New Roman" panose="02020603050405020304" pitchFamily="18" charset="0"/>
              </a:rPr>
              <a:t>. Маған келген жаңа ой</a:t>
            </a:r>
            <a:r>
              <a:rPr lang="kk-KZ" sz="2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kk-KZ"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https://</a:t>
            </a:r>
            <a:r>
              <a:rPr lang="en-US" sz="2800" dirty="0" smtClean="0">
                <a:latin typeface="Times New Roman" panose="02020603050405020304" pitchFamily="18" charset="0"/>
                <a:cs typeface="Times New Roman" panose="02020603050405020304" pitchFamily="18" charset="0"/>
              </a:rPr>
              <a:t>padlet.com/z4uhnp3fqn8wjpi2</a:t>
            </a:r>
            <a:endParaRPr lang="kk-KZ" sz="2800" dirty="0">
              <a:latin typeface="Times New Roman" panose="02020603050405020304" pitchFamily="18" charset="0"/>
              <a:cs typeface="Times New Roman" panose="02020603050405020304" pitchFamily="18" charset="0"/>
            </a:endParaRPr>
          </a:p>
        </p:txBody>
      </p:sp>
      <p:pic>
        <p:nvPicPr>
          <p:cNvPr id="14" name="Рисунок 3">
            <a:extLst>
              <a:ext uri="{FF2B5EF4-FFF2-40B4-BE49-F238E27FC236}">
                <a16:creationId xmlns:a16="http://schemas.microsoft.com/office/drawing/2014/main" id="{5F5A99C0-587E-4B96-A4BD-21A8802E15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6125" y="1975490"/>
            <a:ext cx="17176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Звук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4648560"/>
      </p:ext>
    </p:extLst>
  </p:cSld>
  <p:clrMapOvr>
    <a:masterClrMapping/>
  </p:clrMapOvr>
  <mc:AlternateContent xmlns:mc="http://schemas.openxmlformats.org/markup-compatibility/2006" xmlns:p14="http://schemas.microsoft.com/office/powerpoint/2010/main">
    <mc:Choice Requires="p14">
      <p:transition spd="slow" p14:dur="2000" advTm="32336"/>
    </mc:Choice>
    <mc:Fallback xmlns="">
      <p:transition spd="slow" advTm="323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A9A9BB-C356-484B-A0ED-707F3D4DA21F}"/>
              </a:ext>
            </a:extLst>
          </p:cNvPr>
          <p:cNvSpPr>
            <a:spLocks noGrp="1"/>
          </p:cNvSpPr>
          <p:nvPr>
            <p:ph type="title"/>
          </p:nvPr>
        </p:nvSpPr>
        <p:spPr/>
        <p:txBody>
          <a:bodyPr/>
          <a:lstStyle/>
          <a:p>
            <a:endParaRPr lang="kk-KZ"/>
          </a:p>
        </p:txBody>
      </p:sp>
      <p:pic>
        <p:nvPicPr>
          <p:cNvPr id="4" name="Объект 3">
            <a:extLst>
              <a:ext uri="{FF2B5EF4-FFF2-40B4-BE49-F238E27FC236}">
                <a16:creationId xmlns:a16="http://schemas.microsoft.com/office/drawing/2014/main" id="{C36BAD6B-8E33-499B-95A5-398C66D247E5}"/>
              </a:ext>
            </a:extLst>
          </p:cNvPr>
          <p:cNvPicPr>
            <a:picLocks noGrp="1" noChangeAspect="1"/>
          </p:cNvPicPr>
          <p:nvPr>
            <p:ph idx="1"/>
          </p:nvPr>
        </p:nvPicPr>
        <p:blipFill>
          <a:blip r:embed="rId4"/>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2E35F37-D738-4ED2-A28E-AA9E8D207185}"/>
              </a:ext>
            </a:extLst>
          </p:cNvPr>
          <p:cNvSpPr txBox="1"/>
          <p:nvPr/>
        </p:nvSpPr>
        <p:spPr>
          <a:xfrm>
            <a:off x="1209040" y="1412240"/>
            <a:ext cx="9408160" cy="2600712"/>
          </a:xfrm>
          <a:prstGeom prst="rect">
            <a:avLst/>
          </a:prstGeom>
          <a:noFill/>
        </p:spPr>
        <p:txBody>
          <a:bodyPr wrap="square">
            <a:spAutoFit/>
          </a:bodyPr>
          <a:lstStyle/>
          <a:p>
            <a:pPr marL="295275"/>
            <a:r>
              <a:rPr lang="kk-KZ" sz="28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Оқу тапсырмасы. </a:t>
            </a:r>
            <a:r>
              <a:rPr lang="kk-KZ"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Шығармашылық жұмыс</a:t>
            </a:r>
          </a:p>
          <a:p>
            <a:pPr marL="295275"/>
            <a:endParaRPr lang="kk-KZ" sz="2800" dirty="0">
              <a:latin typeface="Times New Roman" panose="02020603050405020304" pitchFamily="18" charset="0"/>
              <a:ea typeface="Times New Roman" panose="02020603050405020304" pitchFamily="18" charset="0"/>
              <a:cs typeface="Times New Roman" panose="02020603050405020304" pitchFamily="18" charset="0"/>
            </a:endParaRPr>
          </a:p>
          <a:p>
            <a:pPr marL="295275"/>
            <a:r>
              <a:rPr lang="kk-KZ" sz="2800" dirty="0" smtClean="0">
                <a:latin typeface="Times New Roman" panose="02020603050405020304" pitchFamily="18" charset="0"/>
                <a:cs typeface="Times New Roman" panose="02020603050405020304" pitchFamily="18" charset="0"/>
              </a:rPr>
              <a:t>    Эссе </a:t>
            </a:r>
          </a:p>
          <a:p>
            <a:pPr marL="295275"/>
            <a:r>
              <a:rPr lang="kk-KZ" sz="2800" dirty="0" smtClean="0">
                <a:latin typeface="Times New Roman" panose="02020603050405020304" pitchFamily="18" charset="0"/>
                <a:cs typeface="Times New Roman" panose="02020603050405020304" pitchFamily="18" charset="0"/>
              </a:rPr>
              <a:t>« </a:t>
            </a:r>
            <a:r>
              <a:rPr lang="kk-KZ" sz="2800" dirty="0">
                <a:latin typeface="Times New Roman" panose="02020603050405020304" pitchFamily="18" charset="0"/>
                <a:cs typeface="Times New Roman" panose="02020603050405020304" pitchFamily="18" charset="0"/>
              </a:rPr>
              <a:t>Табиғатқа қамқорлық – барша адамның </a:t>
            </a:r>
            <a:r>
              <a:rPr lang="kk-KZ" sz="2800" dirty="0" smtClean="0">
                <a:latin typeface="Times New Roman" panose="02020603050405020304" pitchFamily="18" charset="0"/>
                <a:cs typeface="Times New Roman" panose="02020603050405020304" pitchFamily="18" charset="0"/>
              </a:rPr>
              <a:t>парызы»</a:t>
            </a:r>
            <a:endParaRPr lang="ru-RU" sz="2800" dirty="0">
              <a:latin typeface="Times New Roman" panose="02020603050405020304" pitchFamily="18" charset="0"/>
              <a:cs typeface="Times New Roman" panose="02020603050405020304" pitchFamily="18" charset="0"/>
            </a:endParaRPr>
          </a:p>
          <a:p>
            <a:pPr marL="295275"/>
            <a:r>
              <a:rPr lang="kk-KZ" sz="4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95275"/>
            <a:r>
              <a:rPr lang="kk-KZ" sz="1100" dirty="0">
                <a:effectLst/>
                <a:latin typeface="Times New Roman" panose="02020603050405020304" pitchFamily="18" charset="0"/>
                <a:ea typeface="Times New Roman" panose="02020603050405020304" pitchFamily="18" charset="0"/>
              </a:rPr>
              <a:t> </a:t>
            </a:r>
            <a:endParaRPr lang="kk-KZ" sz="1100" dirty="0">
              <a:effectLst/>
              <a:latin typeface="Arial" panose="020B0604020202020204" pitchFamily="34" charset="0"/>
              <a:ea typeface="Times New Roman" panose="02020603050405020304" pitchFamily="18" charset="0"/>
            </a:endParaRPr>
          </a:p>
        </p:txBody>
      </p:sp>
      <p:pic>
        <p:nvPicPr>
          <p:cNvPr id="3" name="Звук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11944542"/>
      </p:ext>
    </p:extLst>
  </p:cSld>
  <p:clrMapOvr>
    <a:masterClrMapping/>
  </p:clrMapOvr>
  <mc:AlternateContent xmlns:mc="http://schemas.openxmlformats.org/markup-compatibility/2006" xmlns:p14="http://schemas.microsoft.com/office/powerpoint/2010/main">
    <mc:Choice Requires="p14">
      <p:transition spd="slow" p14:dur="2000" advTm="5860"/>
    </mc:Choice>
    <mc:Fallback xmlns="">
      <p:transition spd="slow" advTm="58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3">
            <a:extLst>
              <a:ext uri="{FF2B5EF4-FFF2-40B4-BE49-F238E27FC236}">
                <a16:creationId xmlns:a16="http://schemas.microsoft.com/office/drawing/2014/main" id="{C36BAD6B-8E33-499B-95A5-398C66D247E5}"/>
              </a:ext>
            </a:extLst>
          </p:cNvPr>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title"/>
          </p:nvPr>
        </p:nvSpPr>
        <p:spPr>
          <a:xfrm>
            <a:off x="1267691" y="1196397"/>
            <a:ext cx="10515600" cy="1325563"/>
          </a:xfrm>
        </p:spPr>
        <p:txBody>
          <a:bodyPr/>
          <a:lstStyle/>
          <a:p>
            <a:r>
              <a:rPr lang="kk-KZ" dirty="0" smtClean="0">
                <a:solidFill>
                  <a:srgbClr val="FF0000"/>
                </a:solidFill>
                <a:latin typeface="Times New Roman" panose="02020603050405020304" pitchFamily="18" charset="0"/>
                <a:cs typeface="Times New Roman" panose="02020603050405020304" pitchFamily="18" charset="0"/>
              </a:rPr>
              <a:t>Сіздер бүгінгі сабақта:</a:t>
            </a:r>
            <a:r>
              <a:rPr lang="kk-KZ" dirty="0" smtClean="0"/>
              <a:t/>
            </a:r>
            <a:br>
              <a:rPr lang="kk-KZ" dirty="0" smtClean="0"/>
            </a:br>
            <a:endParaRPr lang="ru-RU" dirty="0"/>
          </a:p>
        </p:txBody>
      </p:sp>
      <p:sp>
        <p:nvSpPr>
          <p:cNvPr id="4" name="Прямоугольник: скругленные углы 15">
            <a:extLst>
              <a:ext uri="{FF2B5EF4-FFF2-40B4-BE49-F238E27FC236}">
                <a16:creationId xmlns:a16="http://schemas.microsoft.com/office/drawing/2014/main" id="{2E9A641D-8E90-49BE-A083-4C973C121697}"/>
              </a:ext>
            </a:extLst>
          </p:cNvPr>
          <p:cNvSpPr/>
          <p:nvPr/>
        </p:nvSpPr>
        <p:spPr>
          <a:xfrm>
            <a:off x="1033481" y="2839255"/>
            <a:ext cx="8429174" cy="1885540"/>
          </a:xfrm>
          <a:prstGeom prst="roundRect">
            <a:avLst/>
          </a:prstGeom>
          <a:solidFill>
            <a:sysClr val="window" lastClr="FFFFFF"/>
          </a:solidFill>
          <a:ln w="15875" cap="flat" cmpd="sng" algn="ctr">
            <a:solidFill>
              <a:srgbClr val="F14124">
                <a:shade val="75000"/>
                <a:satMod val="125000"/>
                <a:lumMod val="75000"/>
              </a:srgbClr>
            </a:solidFill>
            <a:prstDash val="solid"/>
          </a:ln>
          <a:effectLst/>
        </p:spPr>
        <p:txBody>
          <a:bodyPr rtlCol="0" anchor="ctr"/>
          <a:lstStyle/>
          <a:p>
            <a:pPr marL="342900" lvl="0" indent="-342900">
              <a:buFont typeface="Symbol" panose="05050102010706020507" pitchFamily="18" charset="2"/>
              <a:buChar char=""/>
            </a:pPr>
            <a:r>
              <a:rPr lang="kk-KZ" dirty="0" smtClean="0">
                <a:latin typeface="Arial" panose="020B0604020202020204" pitchFamily="34" charset="0"/>
                <a:ea typeface="Times New Roman" panose="02020603050405020304" pitchFamily="18" charset="0"/>
              </a:rPr>
              <a:t>Шығармадағы көтерілген мәселені </a:t>
            </a:r>
            <a:r>
              <a:rPr lang="kk-KZ" dirty="0" smtClean="0">
                <a:latin typeface="Arial" panose="020B0604020202020204" pitchFamily="34" charset="0"/>
                <a:ea typeface="Times New Roman" panose="02020603050405020304" pitchFamily="18" charset="0"/>
              </a:rPr>
              <a:t>анықтадыңыз;</a:t>
            </a:r>
            <a:endParaRPr lang="kk-KZ" dirty="0" smtClean="0">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r>
              <a:rPr lang="kk-KZ" sz="1800" dirty="0" smtClean="0">
                <a:effectLst/>
                <a:latin typeface="Arial" panose="020B0604020202020204" pitchFamily="34" charset="0"/>
                <a:ea typeface="Times New Roman" panose="02020603050405020304" pitchFamily="18" charset="0"/>
              </a:rPr>
              <a:t>Көтерілген мәселеге өзіндік көзқарасыңызды </a:t>
            </a:r>
            <a:r>
              <a:rPr lang="kk-KZ" sz="1800" dirty="0" smtClean="0">
                <a:effectLst/>
                <a:latin typeface="Arial" panose="020B0604020202020204" pitchFamily="34" charset="0"/>
                <a:ea typeface="Times New Roman" panose="02020603050405020304" pitchFamily="18" charset="0"/>
              </a:rPr>
              <a:t>білдірдіңіз;</a:t>
            </a:r>
            <a:endParaRPr lang="kk-KZ" sz="1800" dirty="0" smtClean="0">
              <a:effectLs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r>
              <a:rPr lang="kk-KZ" dirty="0" smtClean="0">
                <a:latin typeface="Arial" panose="020B0604020202020204" pitchFamily="34" charset="0"/>
                <a:ea typeface="Times New Roman" panose="02020603050405020304" pitchFamily="18" charset="0"/>
              </a:rPr>
              <a:t>Шығармашылық жұмыс </a:t>
            </a:r>
            <a:r>
              <a:rPr lang="kk-KZ" dirty="0" smtClean="0">
                <a:latin typeface="Arial" panose="020B0604020202020204" pitchFamily="34" charset="0"/>
                <a:ea typeface="Times New Roman" panose="02020603050405020304" pitchFamily="18" charset="0"/>
              </a:rPr>
              <a:t>орындадыңыз.</a:t>
            </a:r>
            <a:endParaRPr lang="kk-KZ" sz="1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74187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8B2944-E6DE-430D-B302-D20DE544337A}"/>
              </a:ext>
            </a:extLst>
          </p:cNvPr>
          <p:cNvSpPr>
            <a:spLocks noGrp="1"/>
          </p:cNvSpPr>
          <p:nvPr>
            <p:ph type="title"/>
          </p:nvPr>
        </p:nvSpPr>
        <p:spPr/>
        <p:txBody>
          <a:bodyPr/>
          <a:lstStyle/>
          <a:p>
            <a:endParaRPr lang="kk-KZ"/>
          </a:p>
        </p:txBody>
      </p:sp>
      <p:pic>
        <p:nvPicPr>
          <p:cNvPr id="4" name="Объект 3">
            <a:extLst>
              <a:ext uri="{FF2B5EF4-FFF2-40B4-BE49-F238E27FC236}">
                <a16:creationId xmlns:a16="http://schemas.microsoft.com/office/drawing/2014/main" id="{EED73037-420C-4376-BA7D-61AD28545E55}"/>
              </a:ext>
            </a:extLst>
          </p:cNvPr>
          <p:cNvPicPr>
            <a:picLocks noGrp="1" noChangeAspect="1"/>
          </p:cNvPicPr>
          <p:nvPr>
            <p:ph idx="1"/>
          </p:nvPr>
        </p:nvPicPr>
        <p:blipFill>
          <a:blip r:embed="rId2"/>
          <a:stretch>
            <a:fillRect/>
          </a:stretch>
        </p:blipFill>
        <p:spPr>
          <a:xfrm>
            <a:off x="10160" y="0"/>
            <a:ext cx="12192000" cy="6858000"/>
          </a:xfrm>
          <a:prstGeom prst="rect">
            <a:avLst/>
          </a:prstGeom>
        </p:spPr>
      </p:pic>
      <p:sp>
        <p:nvSpPr>
          <p:cNvPr id="6" name="TextBox 5">
            <a:extLst>
              <a:ext uri="{FF2B5EF4-FFF2-40B4-BE49-F238E27FC236}">
                <a16:creationId xmlns:a16="http://schemas.microsoft.com/office/drawing/2014/main" id="{FA4C4EB6-70CF-4229-8188-CBBFF2356606}"/>
              </a:ext>
            </a:extLst>
          </p:cNvPr>
          <p:cNvSpPr txBox="1"/>
          <p:nvPr/>
        </p:nvSpPr>
        <p:spPr>
          <a:xfrm>
            <a:off x="2641600" y="215909"/>
            <a:ext cx="6197600" cy="646331"/>
          </a:xfrm>
          <a:prstGeom prst="rect">
            <a:avLst/>
          </a:prstGeom>
          <a:noFill/>
        </p:spPr>
        <p:txBody>
          <a:bodyPr wrap="square">
            <a:spAutoFit/>
          </a:bodyPr>
          <a:lstStyle/>
          <a:p>
            <a:pPr marL="0" marR="0" lvl="0" indent="0" algn="ctr" defTabSz="457200" rtl="0" eaLnBrk="1" fontAlgn="auto" latinLnBrk="0" hangingPunct="1">
              <a:lnSpc>
                <a:spcPct val="100000"/>
              </a:lnSpc>
              <a:spcBef>
                <a:spcPct val="20000"/>
              </a:spcBef>
              <a:spcAft>
                <a:spcPts val="600"/>
              </a:spcAft>
              <a:buClr>
                <a:srgbClr val="8BB434">
                  <a:lumMod val="75000"/>
                </a:srgbClr>
              </a:buClr>
              <a:buSzPct val="145000"/>
              <a:buFont typeface="Arial"/>
              <a:buNone/>
              <a:tabLst/>
              <a:defRPr/>
            </a:pPr>
            <a:r>
              <a:rPr kumimoji="0" lang="kk-KZ" sz="36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Оқу мақсаты</a:t>
            </a:r>
          </a:p>
        </p:txBody>
      </p:sp>
      <p:sp>
        <p:nvSpPr>
          <p:cNvPr id="11" name="Скругленный прямоугольник 16">
            <a:extLst>
              <a:ext uri="{FF2B5EF4-FFF2-40B4-BE49-F238E27FC236}">
                <a16:creationId xmlns:a16="http://schemas.microsoft.com/office/drawing/2014/main" id="{095C6883-63A3-4008-8141-CA11998CAA4F}"/>
              </a:ext>
            </a:extLst>
          </p:cNvPr>
          <p:cNvSpPr/>
          <p:nvPr/>
        </p:nvSpPr>
        <p:spPr>
          <a:xfrm>
            <a:off x="2355273" y="1083765"/>
            <a:ext cx="7356763" cy="1687006"/>
          </a:xfrm>
          <a:prstGeom prst="roundRect">
            <a:avLst/>
          </a:prstGeom>
          <a:solidFill>
            <a:sysClr val="window" lastClr="FFFFFF"/>
          </a:solidFill>
          <a:ln w="15875" cap="flat" cmpd="sng" algn="ctr">
            <a:solidFill>
              <a:srgbClr val="F14124">
                <a:shade val="75000"/>
                <a:satMod val="125000"/>
                <a:lumMod val="75000"/>
              </a:srgbClr>
            </a:solidFill>
            <a:prstDash val="solid"/>
          </a:ln>
          <a:effectLst/>
        </p:spPr>
        <p:txBody>
          <a:bodyPr rtlCol="0" anchor="ctr"/>
          <a:lstStyle/>
          <a:p>
            <a:pPr lvl="0" algn="ctr" defTabSz="457200">
              <a:spcBef>
                <a:spcPct val="20000"/>
              </a:spcBef>
              <a:spcAft>
                <a:spcPts val="600"/>
              </a:spcAft>
              <a:buClr>
                <a:srgbClr val="8BB434">
                  <a:lumMod val="75000"/>
                </a:srgbClr>
              </a:buClr>
              <a:buSzPct val="145000"/>
              <a:defRPr/>
            </a:pPr>
            <a:r>
              <a:rPr lang="kk-KZ" sz="2000" dirty="0">
                <a:latin typeface="Times New Roman" panose="02020603050405020304" pitchFamily="18" charset="0"/>
                <a:cs typeface="Times New Roman" panose="02020603050405020304" pitchFamily="18" charset="0"/>
              </a:rPr>
              <a:t>11.2.4.1 әдеби туындыдағы көтерілген мәселелерге өзіндік көзқарас тұрғысынан шығармашылық жұмыс (эссе, әңгіме, өлең, әдеби және еркін тақырыптарға шығарма) жазу.</a:t>
            </a:r>
            <a:endParaRPr kumimoji="0" lang="kk-KZ"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54F7974-2030-41D1-AE04-DBFD0CC1E2D6}"/>
              </a:ext>
            </a:extLst>
          </p:cNvPr>
          <p:cNvSpPr txBox="1"/>
          <p:nvPr/>
        </p:nvSpPr>
        <p:spPr>
          <a:xfrm>
            <a:off x="2488208" y="3212280"/>
            <a:ext cx="6197600" cy="584775"/>
          </a:xfrm>
          <a:prstGeom prst="rect">
            <a:avLst/>
          </a:prstGeom>
          <a:noFill/>
        </p:spPr>
        <p:txBody>
          <a:bodyPr wrap="square">
            <a:spAutoFit/>
          </a:bodyPr>
          <a:lstStyle/>
          <a:p>
            <a:pPr marL="0" marR="0" lvl="0" indent="0" algn="ctr" defTabSz="457200" rtl="0" eaLnBrk="1" fontAlgn="auto" latinLnBrk="0" hangingPunct="1">
              <a:lnSpc>
                <a:spcPct val="100000"/>
              </a:lnSpc>
              <a:spcBef>
                <a:spcPct val="20000"/>
              </a:spcBef>
              <a:spcAft>
                <a:spcPts val="600"/>
              </a:spcAft>
              <a:buClr>
                <a:srgbClr val="8BB434">
                  <a:lumMod val="75000"/>
                </a:srgbClr>
              </a:buClr>
              <a:buSzPct val="145000"/>
              <a:buFont typeface="Arial"/>
              <a:buNone/>
              <a:tabLst/>
              <a:defRPr/>
            </a:pPr>
            <a:r>
              <a:rPr kumimoji="0" lang="kk-KZ" sz="3200" b="0" i="0" u="none" strike="noStrike" kern="1200" cap="none" spc="0" normalizeH="0" baseline="0" noProof="0" dirty="0" smtClean="0">
                <a:ln>
                  <a:noFill/>
                </a:ln>
                <a:solidFill>
                  <a:srgbClr val="4472C4"/>
                </a:solidFill>
                <a:effectLst/>
                <a:uLnTx/>
                <a:uFillTx/>
                <a:latin typeface="Times New Roman" panose="02020603050405020304" pitchFamily="18" charset="0"/>
                <a:ea typeface="+mn-ea"/>
                <a:cs typeface="Times New Roman" panose="02020603050405020304" pitchFamily="18" charset="0"/>
              </a:rPr>
              <a:t>Бүгінгі</a:t>
            </a:r>
            <a:r>
              <a:rPr kumimoji="0" lang="kk-KZ" sz="3200" b="0" i="0" u="none" strike="noStrike" kern="1200" cap="none" spc="0" normalizeH="0" noProof="0" dirty="0" smtClean="0">
                <a:ln>
                  <a:noFill/>
                </a:ln>
                <a:solidFill>
                  <a:srgbClr val="4472C4"/>
                </a:solidFill>
                <a:effectLst/>
                <a:uLnTx/>
                <a:uFillTx/>
                <a:latin typeface="Times New Roman" panose="02020603050405020304" pitchFamily="18" charset="0"/>
                <a:ea typeface="+mn-ea"/>
                <a:cs typeface="Times New Roman" panose="02020603050405020304" pitchFamily="18" charset="0"/>
              </a:rPr>
              <a:t> сабақта:</a:t>
            </a:r>
            <a:endParaRPr kumimoji="0" lang="kk-KZ" sz="32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endParaRPr>
          </a:p>
        </p:txBody>
      </p:sp>
      <p:sp>
        <p:nvSpPr>
          <p:cNvPr id="16" name="Прямоугольник: скругленные углы 15">
            <a:extLst>
              <a:ext uri="{FF2B5EF4-FFF2-40B4-BE49-F238E27FC236}">
                <a16:creationId xmlns:a16="http://schemas.microsoft.com/office/drawing/2014/main" id="{2E9A641D-8E90-49BE-A083-4C973C121697}"/>
              </a:ext>
            </a:extLst>
          </p:cNvPr>
          <p:cNvSpPr/>
          <p:nvPr/>
        </p:nvSpPr>
        <p:spPr>
          <a:xfrm>
            <a:off x="2488208" y="4238564"/>
            <a:ext cx="8429174" cy="1885540"/>
          </a:xfrm>
          <a:prstGeom prst="roundRect">
            <a:avLst/>
          </a:prstGeom>
          <a:solidFill>
            <a:sysClr val="window" lastClr="FFFFFF"/>
          </a:solidFill>
          <a:ln w="15875" cap="flat" cmpd="sng" algn="ctr">
            <a:solidFill>
              <a:srgbClr val="F14124">
                <a:shade val="75000"/>
                <a:satMod val="125000"/>
                <a:lumMod val="75000"/>
              </a:srgbClr>
            </a:solidFill>
            <a:prstDash val="solid"/>
          </a:ln>
          <a:effectLst/>
        </p:spPr>
        <p:txBody>
          <a:bodyPr rtlCol="0" anchor="ctr"/>
          <a:lstStyle/>
          <a:p>
            <a:pPr marL="342900" lvl="0" indent="-342900">
              <a:buFont typeface="Symbol" panose="05050102010706020507" pitchFamily="18" charset="2"/>
              <a:buChar char=""/>
            </a:pPr>
            <a:r>
              <a:rPr lang="kk-KZ" dirty="0" smtClean="0">
                <a:latin typeface="Arial" panose="020B0604020202020204" pitchFamily="34" charset="0"/>
                <a:ea typeface="Times New Roman" panose="02020603050405020304" pitchFamily="18" charset="0"/>
              </a:rPr>
              <a:t>Шығармадағы көтерілген мәселені анықтайсыз;</a:t>
            </a:r>
          </a:p>
          <a:p>
            <a:pPr marL="342900" lvl="0" indent="-342900">
              <a:buFont typeface="Symbol" panose="05050102010706020507" pitchFamily="18" charset="2"/>
              <a:buChar char=""/>
            </a:pPr>
            <a:r>
              <a:rPr lang="kk-KZ" sz="1800" dirty="0" smtClean="0">
                <a:effectLst/>
                <a:latin typeface="Arial" panose="020B0604020202020204" pitchFamily="34" charset="0"/>
                <a:ea typeface="Times New Roman" panose="02020603050405020304" pitchFamily="18" charset="0"/>
              </a:rPr>
              <a:t>Көтерілген мәселеге өзіндік көзқарасыңызды білдіресіз;</a:t>
            </a:r>
          </a:p>
          <a:p>
            <a:pPr marL="342900" lvl="0" indent="-342900">
              <a:buFont typeface="Symbol" panose="05050102010706020507" pitchFamily="18" charset="2"/>
              <a:buChar char=""/>
            </a:pPr>
            <a:r>
              <a:rPr lang="kk-KZ" dirty="0" smtClean="0">
                <a:latin typeface="Arial" panose="020B0604020202020204" pitchFamily="34" charset="0"/>
                <a:ea typeface="Times New Roman" panose="02020603050405020304" pitchFamily="18" charset="0"/>
              </a:rPr>
              <a:t>Шығармашылық жұмыс орындайсыз.</a:t>
            </a:r>
            <a:endParaRPr lang="kk-KZ" sz="1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39355755"/>
      </p:ext>
    </p:extLst>
  </p:cSld>
  <p:clrMapOvr>
    <a:masterClrMapping/>
  </p:clrMapOvr>
  <mc:AlternateContent xmlns:mc="http://schemas.openxmlformats.org/markup-compatibility/2006" xmlns:p14="http://schemas.microsoft.com/office/powerpoint/2010/main">
    <mc:Choice Requires="p14">
      <p:transition spd="slow" p14:dur="2000" advTm="26172"/>
    </mc:Choice>
    <mc:Fallback xmlns="">
      <p:transition spd="slow" advTm="2617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181457-590F-44DD-83E3-BCA8DBF08DB2}"/>
              </a:ext>
            </a:extLst>
          </p:cNvPr>
          <p:cNvSpPr>
            <a:spLocks noGrp="1"/>
          </p:cNvSpPr>
          <p:nvPr>
            <p:ph type="title"/>
          </p:nvPr>
        </p:nvSpPr>
        <p:spPr/>
        <p:txBody>
          <a:bodyPr/>
          <a:lstStyle/>
          <a:p>
            <a:endParaRPr lang="kk-KZ"/>
          </a:p>
        </p:txBody>
      </p:sp>
      <p:pic>
        <p:nvPicPr>
          <p:cNvPr id="4" name="Объект 3">
            <a:extLst>
              <a:ext uri="{FF2B5EF4-FFF2-40B4-BE49-F238E27FC236}">
                <a16:creationId xmlns:a16="http://schemas.microsoft.com/office/drawing/2014/main" id="{E268F3D9-6BF6-4C81-B0A9-C1F65DB7109A}"/>
              </a:ext>
            </a:extLst>
          </p:cNvPr>
          <p:cNvPicPr>
            <a:picLocks noGrp="1" noChangeAspect="1"/>
          </p:cNvPicPr>
          <p:nvPr>
            <p:ph idx="1"/>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162567E-BC52-46C4-9439-D33931CE0379}"/>
              </a:ext>
            </a:extLst>
          </p:cNvPr>
          <p:cNvSpPr txBox="1"/>
          <p:nvPr/>
        </p:nvSpPr>
        <p:spPr>
          <a:xfrm>
            <a:off x="2387600" y="504686"/>
            <a:ext cx="61976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k-KZ" sz="2800" b="1" i="0" u="none" strike="noStrike" kern="1200" cap="none" spc="0" normalizeH="0" baseline="0" noProof="0" dirty="0">
                <a:ln>
                  <a:noFill/>
                </a:ln>
                <a:solidFill>
                  <a:prstClr val="black"/>
                </a:solidFill>
                <a:effectLst/>
                <a:uLnTx/>
                <a:uFillTx/>
                <a:latin typeface="Times New Roman"/>
                <a:ea typeface="Calibri"/>
                <a:cs typeface="+mn-cs"/>
              </a:rPr>
              <a:t>Бағалау </a:t>
            </a:r>
            <a:r>
              <a:rPr kumimoji="0" lang="kk-KZ" sz="2800" b="1" i="0" u="none" strike="noStrike" kern="1200" cap="none" spc="0" normalizeH="0" baseline="0" noProof="0" dirty="0" smtClean="0">
                <a:ln>
                  <a:noFill/>
                </a:ln>
                <a:solidFill>
                  <a:prstClr val="black"/>
                </a:solidFill>
                <a:effectLst/>
                <a:uLnTx/>
                <a:uFillTx/>
                <a:latin typeface="Times New Roman"/>
                <a:ea typeface="Calibri"/>
                <a:cs typeface="+mn-cs"/>
              </a:rPr>
              <a:t>критерийлері</a:t>
            </a:r>
            <a:r>
              <a:rPr kumimoji="0" lang="kk-KZ" sz="2800" b="1" i="0" u="none" strike="noStrike" kern="1200" cap="none" spc="0" normalizeH="0" baseline="0" noProof="0" dirty="0">
                <a:ln>
                  <a:noFill/>
                </a:ln>
                <a:solidFill>
                  <a:prstClr val="black"/>
                </a:solidFill>
                <a:effectLst/>
                <a:uLnTx/>
                <a:uFillTx/>
                <a:latin typeface="Times New Roman"/>
                <a:ea typeface="Calibri"/>
                <a:cs typeface="+mn-cs"/>
              </a:rPr>
              <a:t>: </a:t>
            </a:r>
            <a:endParaRPr kumimoji="0" lang="ru-RU" sz="2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7" name="Скругленный прямоугольник 11">
            <a:extLst>
              <a:ext uri="{FF2B5EF4-FFF2-40B4-BE49-F238E27FC236}">
                <a16:creationId xmlns:a16="http://schemas.microsoft.com/office/drawing/2014/main" id="{41EBD363-69E7-4427-97BD-F8F6E63DBED7}"/>
              </a:ext>
            </a:extLst>
          </p:cNvPr>
          <p:cNvSpPr/>
          <p:nvPr/>
        </p:nvSpPr>
        <p:spPr>
          <a:xfrm>
            <a:off x="1288472" y="1830249"/>
            <a:ext cx="10065327" cy="2055998"/>
          </a:xfrm>
          <a:prstGeom prst="roundRect">
            <a:avLst/>
          </a:prstGeom>
          <a:solidFill>
            <a:sysClr val="window" lastClr="FFFFFF"/>
          </a:solidFill>
          <a:ln w="15875" cap="flat" cmpd="sng" algn="ctr">
            <a:solidFill>
              <a:srgbClr val="F14124">
                <a:shade val="75000"/>
                <a:satMod val="125000"/>
                <a:lumMod val="75000"/>
              </a:srgbClr>
            </a:solidFill>
            <a:prstDash val="solid"/>
          </a:ln>
          <a:effectLst/>
        </p:spPr>
        <p:txBody>
          <a:bodyPr rtlCol="0" anchor="ctr"/>
          <a:lstStyle/>
          <a:p>
            <a:pPr marL="342900" lvl="0" indent="-342900">
              <a:buFont typeface="Wingdings" panose="05000000000000000000" pitchFamily="2" charset="2"/>
              <a:buChar char="v"/>
            </a:pPr>
            <a:r>
              <a:rPr lang="kk-KZ" sz="2400" dirty="0" smtClean="0">
                <a:latin typeface="Times New Roman" panose="02020603050405020304" pitchFamily="18" charset="0"/>
                <a:cs typeface="Times New Roman" panose="02020603050405020304" pitchFamily="18" charset="0"/>
              </a:rPr>
              <a:t>Шығармадағы көтерілген мәселені анықтайды;</a:t>
            </a:r>
          </a:p>
          <a:p>
            <a:pPr marL="342900" lvl="0" indent="-342900">
              <a:buFont typeface="Wingdings" panose="05000000000000000000" pitchFamily="2" charset="2"/>
              <a:buChar char="v"/>
            </a:pPr>
            <a:r>
              <a:rPr kumimoji="0" lang="kk-KZ" sz="240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Көтерілген мәселеге өзіндік пікір білдіреді;</a:t>
            </a:r>
          </a:p>
          <a:p>
            <a:pPr marL="342900" lvl="0" indent="-342900">
              <a:buFont typeface="Wingdings" panose="05000000000000000000" pitchFamily="2" charset="2"/>
              <a:buChar char="v"/>
            </a:pPr>
            <a:r>
              <a:rPr lang="kk-KZ" sz="2400" kern="0" dirty="0" smtClean="0">
                <a:latin typeface="Times New Roman" panose="02020603050405020304" pitchFamily="18" charset="0"/>
                <a:cs typeface="Times New Roman" panose="02020603050405020304" pitchFamily="18" charset="0"/>
              </a:rPr>
              <a:t>Шығармашылық жұмыс орындайды.</a:t>
            </a:r>
            <a:endParaRPr kumimoji="0" lang="ru-RU" sz="320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2074210"/>
      </p:ext>
    </p:extLst>
  </p:cSld>
  <p:clrMapOvr>
    <a:masterClrMapping/>
  </p:clrMapOvr>
  <mc:AlternateContent xmlns:mc="http://schemas.openxmlformats.org/markup-compatibility/2006" xmlns:p14="http://schemas.microsoft.com/office/powerpoint/2010/main">
    <mc:Choice Requires="p14">
      <p:transition spd="slow" p14:dur="2000" advTm="19427"/>
    </mc:Choice>
    <mc:Fallback xmlns="">
      <p:transition spd="slow" advTm="1942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FD3C2D27-728E-4B3B-BBB7-686998F68C71}"/>
              </a:ext>
            </a:extLst>
          </p:cNvPr>
          <p:cNvPicPr>
            <a:picLocks noGrp="1" noChangeAspect="1"/>
          </p:cNvPicPr>
          <p:nvPr>
            <p:ph idx="4294967295"/>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1523B92-8E2E-474E-956C-61B1AD7E9D81}"/>
              </a:ext>
            </a:extLst>
          </p:cNvPr>
          <p:cNvSpPr txBox="1"/>
          <p:nvPr/>
        </p:nvSpPr>
        <p:spPr>
          <a:xfrm>
            <a:off x="563880" y="1404582"/>
            <a:ext cx="8801793" cy="461665"/>
          </a:xfrm>
          <a:prstGeom prst="rect">
            <a:avLst/>
          </a:prstGeom>
          <a:noFill/>
        </p:spPr>
        <p:txBody>
          <a:bodyPr wrap="square">
            <a:spAutoFit/>
          </a:bodyPr>
          <a:lstStyle/>
          <a:p>
            <a:pPr algn="just"/>
            <a:r>
              <a:rPr lang="kk-KZ" sz="2400" b="1"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kk-KZ"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Прямоугольник 7"/>
          <p:cNvSpPr/>
          <p:nvPr/>
        </p:nvSpPr>
        <p:spPr>
          <a:xfrm>
            <a:off x="910244" y="365125"/>
            <a:ext cx="9019309" cy="4596130"/>
          </a:xfrm>
          <a:prstGeom prst="rect">
            <a:avLst/>
          </a:prstGeom>
        </p:spPr>
        <p:txBody>
          <a:bodyPr wrap="square">
            <a:spAutoFit/>
          </a:bodyPr>
          <a:lstStyle/>
          <a:p>
            <a:pPr>
              <a:lnSpc>
                <a:spcPct val="115000"/>
              </a:lnSpc>
              <a:spcAft>
                <a:spcPts val="1000"/>
              </a:spcAft>
            </a:pPr>
            <a:r>
              <a:rPr lang="kk-KZ"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kk-KZ" sz="2400" b="1" i="1" dirty="0" smtClean="0">
                <a:latin typeface="Times New Roman" panose="02020603050405020304" pitchFamily="18" charset="0"/>
                <a:ea typeface="Calibri" panose="020F0502020204030204" pitchFamily="34" charset="0"/>
                <a:cs typeface="Times New Roman" panose="02020603050405020304" pitchFamily="18" charset="0"/>
              </a:rPr>
              <a:t>Қадыр </a:t>
            </a:r>
            <a:r>
              <a:rPr lang="kk-KZ" sz="2400" b="1" i="1" dirty="0">
                <a:latin typeface="Times New Roman" panose="02020603050405020304" pitchFamily="18" charset="0"/>
                <a:ea typeface="Calibri" panose="020F0502020204030204" pitchFamily="34" charset="0"/>
                <a:cs typeface="Times New Roman" panose="02020603050405020304" pitchFamily="18" charset="0"/>
              </a:rPr>
              <a:t>Мырза Әлі </a:t>
            </a:r>
            <a:r>
              <a:rPr lang="kk-KZ" sz="2400" dirty="0">
                <a:latin typeface="Times New Roman" panose="02020603050405020304" pitchFamily="18" charset="0"/>
                <a:ea typeface="Calibri" panose="020F0502020204030204" pitchFamily="34" charset="0"/>
                <a:cs typeface="Times New Roman" panose="02020603050405020304" pitchFamily="18" charset="0"/>
              </a:rPr>
              <a:t>– ұлт ақыны. Қазақ деген тегі мықты, тарихы бай, тағдыры күрделі, түйсігі мың қатпар, қалтарысты, астарлы, тысты, алапат тілді, қабілетті қаһарман, қайсар халықтың тұңғиығына бойлап, кеңдігіне кепіл боп, бітімімен біте қайнасып, ұлылығын, рухын, ар-ұятын, үмітін барынша әспеттей отырып, кемшінің мінін, қайғысын, сорын азаматтық тұрғыда қазып айта алған, сыншыл да ойшыл ақын.</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kk-KZ" sz="2400" b="1" dirty="0">
                <a:latin typeface="Times New Roman" panose="02020603050405020304" pitchFamily="18" charset="0"/>
                <a:ea typeface="Calibri" panose="020F0502020204030204" pitchFamily="34" charset="0"/>
                <a:cs typeface="Times New Roman" panose="02020603050405020304" pitchFamily="18" charset="0"/>
              </a:rPr>
              <a:t>                                                                               </a:t>
            </a:r>
            <a:r>
              <a:rPr lang="kk-KZ" sz="2400" b="1" dirty="0" smtClean="0">
                <a:latin typeface="Times New Roman" panose="02020603050405020304" pitchFamily="18" charset="0"/>
                <a:ea typeface="Calibri" panose="020F0502020204030204" pitchFamily="34" charset="0"/>
                <a:cs typeface="Times New Roman" panose="02020603050405020304" pitchFamily="18" charset="0"/>
              </a:rPr>
              <a:t> </a:t>
            </a:r>
          </a:p>
          <a:p>
            <a:pPr algn="r">
              <a:lnSpc>
                <a:spcPct val="115000"/>
              </a:lnSpc>
              <a:spcAft>
                <a:spcPts val="1000"/>
              </a:spcAft>
            </a:pPr>
            <a:r>
              <a:rPr lang="kk-KZ" sz="2400" b="1" dirty="0">
                <a:latin typeface="Times New Roman" panose="02020603050405020304" pitchFamily="18" charset="0"/>
                <a:ea typeface="Calibri" panose="020F0502020204030204" pitchFamily="34" charset="0"/>
                <a:cs typeface="Times New Roman" panose="02020603050405020304" pitchFamily="18" charset="0"/>
              </a:rPr>
              <a:t> </a:t>
            </a:r>
            <a:r>
              <a:rPr lang="kk-KZ"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K</a:t>
            </a:r>
            <a:r>
              <a:rPr lang="kk-KZ" sz="2400" b="1" dirty="0">
                <a:latin typeface="Times New Roman" panose="02020603050405020304" pitchFamily="18" charset="0"/>
                <a:ea typeface="Calibri" panose="020F0502020204030204" pitchFamily="34" charset="0"/>
                <a:cs typeface="Times New Roman" panose="02020603050405020304" pitchFamily="18" charset="0"/>
              </a:rPr>
              <a:t>үләш Ахметова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6391794"/>
      </p:ext>
    </p:extLst>
  </p:cSld>
  <p:clrMapOvr>
    <a:masterClrMapping/>
  </p:clrMapOvr>
  <mc:AlternateContent xmlns:mc="http://schemas.openxmlformats.org/markup-compatibility/2006" xmlns:p14="http://schemas.microsoft.com/office/powerpoint/2010/main">
    <mc:Choice Requires="p14">
      <p:transition spd="slow" p14:dur="2000" advTm="33565"/>
    </mc:Choice>
    <mc:Fallback xmlns="">
      <p:transition spd="slow" advTm="3356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057" y="0"/>
            <a:ext cx="12193057" cy="6858594"/>
          </a:xfrm>
          <a:prstGeom prst="rect">
            <a:avLst/>
          </a:prstGeom>
        </p:spPr>
      </p:pic>
      <p:sp>
        <p:nvSpPr>
          <p:cNvPr id="2" name="Заголовок 1"/>
          <p:cNvSpPr>
            <a:spLocks noGrp="1"/>
          </p:cNvSpPr>
          <p:nvPr>
            <p:ph type="title"/>
          </p:nvPr>
        </p:nvSpPr>
        <p:spPr>
          <a:xfrm>
            <a:off x="1233055" y="2310532"/>
            <a:ext cx="10002981" cy="2133601"/>
          </a:xfrm>
        </p:spPr>
        <p:txBody>
          <a:bodyPr>
            <a:normAutofit/>
          </a:bodyPr>
          <a:lstStyle/>
          <a:p>
            <a:pPr lvl="0"/>
            <a:r>
              <a:rPr lang="kk-KZ" sz="3600" dirty="0" smtClean="0">
                <a:latin typeface="Times New Roman" panose="02020603050405020304" pitchFamily="18" charset="0"/>
                <a:cs typeface="Times New Roman" panose="02020603050405020304" pitchFamily="18" charset="0"/>
              </a:rPr>
              <a:t>    </a:t>
            </a:r>
            <a:endParaRPr lang="ru-RU" dirty="0"/>
          </a:p>
        </p:txBody>
      </p:sp>
      <p:sp>
        <p:nvSpPr>
          <p:cNvPr id="4" name="Овал 3"/>
          <p:cNvSpPr/>
          <p:nvPr/>
        </p:nvSpPr>
        <p:spPr>
          <a:xfrm>
            <a:off x="221674" y="146048"/>
            <a:ext cx="4142508" cy="168275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sz="2400" b="1" dirty="0">
                <a:latin typeface="Times New Roman" panose="02020603050405020304" pitchFamily="18" charset="0"/>
                <a:cs typeface="Times New Roman" panose="02020603050405020304" pitchFamily="18" charset="0"/>
              </a:rPr>
              <a:t>«Керуен сұрақтар» </a:t>
            </a:r>
            <a:endParaRPr lang="ru-RU" sz="3600" b="1" dirty="0">
              <a:latin typeface="Times New Roman" panose="02020603050405020304" pitchFamily="18" charset="0"/>
              <a:cs typeface="Times New Roman" panose="02020603050405020304" pitchFamily="18" charset="0"/>
            </a:endParaRPr>
          </a:p>
        </p:txBody>
      </p:sp>
      <p:pic>
        <p:nvPicPr>
          <p:cNvPr id="1026" name="Picture 2" descr="http://st.depositphotos.com/1654249/2526/i/450/depositphotos_25268915-stock-photo-3d-man-thinking-with-thought.jp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113818" y="5017508"/>
            <a:ext cx="1591109" cy="1591109"/>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descr="https://printonic.ru/uploads/images/2016/03/01/img_56d580945bc6e.jpg"/>
          <p:cNvPicPr/>
          <p:nvPr/>
        </p:nvPicPr>
        <p:blipFill>
          <a:blip r:embed="rId4" cstate="print"/>
          <a:srcRect/>
          <a:stretch>
            <a:fillRect/>
          </a:stretch>
        </p:blipFill>
        <p:spPr bwMode="auto">
          <a:xfrm>
            <a:off x="4821381" y="573375"/>
            <a:ext cx="1723881" cy="1163782"/>
          </a:xfrm>
          <a:prstGeom prst="rect">
            <a:avLst/>
          </a:prstGeom>
          <a:noFill/>
          <a:ln w="9525">
            <a:noFill/>
            <a:miter lim="800000"/>
            <a:headEnd/>
            <a:tailEnd/>
          </a:ln>
        </p:spPr>
      </p:pic>
      <p:pic>
        <p:nvPicPr>
          <p:cNvPr id="9" name="Рисунок 8" descr="https://printonic.ru/uploads/images/2016/03/01/img_56d580945bc6e.jpg"/>
          <p:cNvPicPr/>
          <p:nvPr/>
        </p:nvPicPr>
        <p:blipFill>
          <a:blip r:embed="rId4" cstate="print"/>
          <a:srcRect/>
          <a:stretch>
            <a:fillRect/>
          </a:stretch>
        </p:blipFill>
        <p:spPr bwMode="auto">
          <a:xfrm>
            <a:off x="8431500" y="534063"/>
            <a:ext cx="1682318" cy="1203093"/>
          </a:xfrm>
          <a:prstGeom prst="rect">
            <a:avLst/>
          </a:prstGeom>
          <a:noFill/>
          <a:ln w="9525">
            <a:noFill/>
            <a:miter lim="800000"/>
            <a:headEnd/>
            <a:tailEnd/>
          </a:ln>
        </p:spPr>
      </p:pic>
      <p:pic>
        <p:nvPicPr>
          <p:cNvPr id="10" name="Рисунок 9" descr="https://printonic.ru/uploads/images/2016/03/01/img_56d580945bc6e.jpg"/>
          <p:cNvPicPr/>
          <p:nvPr/>
        </p:nvPicPr>
        <p:blipFill>
          <a:blip r:embed="rId4" cstate="print"/>
          <a:srcRect/>
          <a:stretch>
            <a:fillRect/>
          </a:stretch>
        </p:blipFill>
        <p:spPr bwMode="auto">
          <a:xfrm>
            <a:off x="6705598" y="611503"/>
            <a:ext cx="1565566" cy="1125653"/>
          </a:xfrm>
          <a:prstGeom prst="rect">
            <a:avLst/>
          </a:prstGeom>
          <a:noFill/>
          <a:ln w="9525">
            <a:noFill/>
            <a:miter lim="800000"/>
            <a:headEnd/>
            <a:tailEnd/>
          </a:ln>
        </p:spPr>
      </p:pic>
      <p:sp>
        <p:nvSpPr>
          <p:cNvPr id="7" name="Прямоугольник 6"/>
          <p:cNvSpPr/>
          <p:nvPr/>
        </p:nvSpPr>
        <p:spPr>
          <a:xfrm>
            <a:off x="1537855" y="2905011"/>
            <a:ext cx="8575963" cy="1366528"/>
          </a:xfrm>
          <a:prstGeom prst="rect">
            <a:avLst/>
          </a:prstGeom>
        </p:spPr>
        <p:txBody>
          <a:bodyPr wrap="square">
            <a:spAutoFit/>
          </a:bodyPr>
          <a:lstStyle/>
          <a:p>
            <a:pPr>
              <a:lnSpc>
                <a:spcPct val="115000"/>
              </a:lnSpc>
              <a:spcAft>
                <a:spcPts val="0"/>
              </a:spcAft>
            </a:pPr>
            <a:r>
              <a:rPr lang="kk-KZ" sz="2400" dirty="0">
                <a:latin typeface="Times New Roman" panose="02020603050405020304" pitchFamily="18" charset="0"/>
                <a:ea typeface="Calibri" panose="020F0502020204030204" pitchFamily="34" charset="0"/>
                <a:cs typeface="Times New Roman" panose="02020603050405020304" pitchFamily="18" charset="0"/>
              </a:rPr>
              <a:t>1. Қызыл кітап дегеніміз не? Ол қандай мақсатта жазылған?</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kk-KZ" sz="2400" dirty="0">
                <a:latin typeface="Times New Roman" panose="02020603050405020304" pitchFamily="18" charset="0"/>
                <a:ea typeface="Calibri" panose="020F0502020204030204" pitchFamily="34" charset="0"/>
                <a:cs typeface="Times New Roman" panose="02020603050405020304" pitchFamily="18" charset="0"/>
              </a:rPr>
              <a:t>2. Поэма неліктен  </a:t>
            </a:r>
            <a:r>
              <a:rPr lang="kk-KZ" sz="2400" dirty="0" smtClean="0">
                <a:latin typeface="Times New Roman" panose="02020603050405020304" pitchFamily="18" charset="0"/>
                <a:ea typeface="Calibri" panose="020F0502020204030204" pitchFamily="34" charset="0"/>
                <a:cs typeface="Times New Roman" panose="02020603050405020304" pitchFamily="18" charset="0"/>
              </a:rPr>
              <a:t>«Қызыл кітап» </a:t>
            </a:r>
            <a:r>
              <a:rPr lang="kk-KZ" sz="2400" dirty="0">
                <a:latin typeface="Times New Roman" panose="02020603050405020304" pitchFamily="18" charset="0"/>
                <a:ea typeface="Calibri" panose="020F0502020204030204" pitchFamily="34" charset="0"/>
                <a:cs typeface="Times New Roman" panose="02020603050405020304" pitchFamily="18" charset="0"/>
              </a:rPr>
              <a:t>аталған?</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kk-KZ" sz="2400" dirty="0">
                <a:latin typeface="Times New Roman" panose="02020603050405020304" pitchFamily="18" charset="0"/>
                <a:ea typeface="Calibri" panose="020F0502020204030204" pitchFamily="34" charset="0"/>
                <a:cs typeface="Times New Roman" panose="02020603050405020304" pitchFamily="18" charset="0"/>
              </a:rPr>
              <a:t>3. Жануарлар неліктен жойылады?</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9958976"/>
      </p:ext>
    </p:extLst>
  </p:cSld>
  <p:clrMapOvr>
    <a:masterClrMapping/>
  </p:clrMapOvr>
  <mc:AlternateContent xmlns:mc="http://schemas.openxmlformats.org/markup-compatibility/2006" xmlns:p14="http://schemas.microsoft.com/office/powerpoint/2010/main">
    <mc:Choice Requires="p14">
      <p:transition spd="slow" p14:dur="2000" advTm="44408"/>
    </mc:Choice>
    <mc:Fallback xmlns="">
      <p:transition spd="slow" advTm="44408"/>
    </mc:Fallback>
  </mc:AlternateContent>
  <p:timing>
    <p:tnLst>
      <p:par>
        <p:cTn id="1" dur="indefinite" restart="never" nodeType="tmRoot"/>
      </p:par>
    </p:tnLst>
  </p:timing>
  <p:extLst mod="1">
    <p:ext uri="{E180D4A7-C9FB-4DFB-919C-405C955672EB}">
      <p14:showEvtLst xmlns:p14="http://schemas.microsoft.com/office/powerpoint/2010/main">
        <p14:playEvt time="19250" objId="5"/>
        <p14:stopEvt time="34520" objId="5"/>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a:stretch>
            <a:fillRect/>
          </a:stretch>
        </p:blipFill>
        <p:spPr>
          <a:xfrm>
            <a:off x="0" y="0"/>
            <a:ext cx="12193057" cy="6858594"/>
          </a:xfrm>
          <a:prstGeom prst="rect">
            <a:avLst/>
          </a:prstGeom>
        </p:spPr>
      </p:pic>
      <p:sp>
        <p:nvSpPr>
          <p:cNvPr id="4" name="Прямоугольник 3"/>
          <p:cNvSpPr/>
          <p:nvPr/>
        </p:nvSpPr>
        <p:spPr>
          <a:xfrm>
            <a:off x="193965" y="365125"/>
            <a:ext cx="11651672" cy="5743111"/>
          </a:xfrm>
          <a:prstGeom prst="rect">
            <a:avLst/>
          </a:prstGeom>
        </p:spPr>
        <p:txBody>
          <a:bodyPr wrap="square">
            <a:spAutoFit/>
          </a:bodyPr>
          <a:lstStyle/>
          <a:p>
            <a:pPr>
              <a:lnSpc>
                <a:spcPct val="115000"/>
              </a:lnSpc>
              <a:spcAft>
                <a:spcPts val="0"/>
              </a:spcAft>
            </a:pPr>
            <a:r>
              <a:rPr lang="kk-KZ" sz="2400" b="1" dirty="0">
                <a:latin typeface="Times New Roman" panose="02020603050405020304" pitchFamily="18" charset="0"/>
                <a:ea typeface="Calibri" panose="020F0502020204030204" pitchFamily="34" charset="0"/>
                <a:cs typeface="Times New Roman" panose="02020603050405020304" pitchFamily="18" charset="0"/>
              </a:rPr>
              <a:t>Ықтимал </a:t>
            </a:r>
            <a:r>
              <a:rPr lang="kk-KZ" sz="2400" b="1" dirty="0" smtClean="0">
                <a:latin typeface="Times New Roman" panose="02020603050405020304" pitchFamily="18" charset="0"/>
                <a:ea typeface="Calibri" panose="020F0502020204030204" pitchFamily="34" charset="0"/>
                <a:cs typeface="Times New Roman" panose="02020603050405020304" pitchFamily="18" charset="0"/>
              </a:rPr>
              <a:t>жауаптар:</a:t>
            </a:r>
          </a:p>
          <a:p>
            <a:pPr>
              <a:lnSpc>
                <a:spcPct val="115000"/>
              </a:lnSpc>
              <a:spcAft>
                <a:spcPts val="0"/>
              </a:spcAft>
            </a:pPr>
            <a:endParaRPr lang="kk-KZ"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kk-KZ"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Қызыл </a:t>
            </a:r>
            <a:r>
              <a:rPr lang="kk-KZ"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кітап дегеніміз не? Ол қандай мақсатта жазылған?</a:t>
            </a:r>
            <a:endParaRPr lang="ru-RU"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kk-KZ" sz="2400" dirty="0" smtClean="0">
                <a:latin typeface="Times New Roman" panose="02020603050405020304" pitchFamily="18" charset="0"/>
                <a:ea typeface="Times New Roman" panose="02020603050405020304" pitchFamily="18" charset="0"/>
                <a:cs typeface="Times New Roman" panose="02020603050405020304" pitchFamily="18" charset="0"/>
              </a:rPr>
              <a:t>«Қызыл кітап» сирек </a:t>
            </a:r>
            <a:r>
              <a:rPr lang="kk-KZ" sz="2400" dirty="0">
                <a:latin typeface="Times New Roman" panose="02020603050405020304" pitchFamily="18" charset="0"/>
                <a:ea typeface="Times New Roman" panose="02020603050405020304" pitchFamily="18" charset="0"/>
                <a:cs typeface="Times New Roman" panose="02020603050405020304" pitchFamily="18" charset="0"/>
              </a:rPr>
              <a:t>кездесетін жануарлардың түрлерінің жоғалып кетуіне назар аударту мақсатында жазылған</a:t>
            </a:r>
            <a:r>
              <a:rPr lang="kk-KZ"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lvl="0">
              <a:spcAft>
                <a:spcPts val="0"/>
              </a:spcAft>
            </a:pPr>
            <a:endParaRPr lang="kk-KZ"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kk-KZ"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Поэма </a:t>
            </a:r>
            <a:r>
              <a:rPr lang="kk-KZ"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неліктен  «Қызыл кітап» аталған?</a:t>
            </a:r>
            <a:endParaRPr lang="ru-RU"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lvl="0">
              <a:spcAft>
                <a:spcPts val="0"/>
              </a:spcAft>
            </a:pPr>
            <a:r>
              <a:rPr lang="kk-KZ" sz="2400" dirty="0" smtClean="0">
                <a:latin typeface="Times New Roman" panose="02020603050405020304" pitchFamily="18" charset="0"/>
                <a:ea typeface="Times New Roman" panose="02020603050405020304" pitchFamily="18" charset="0"/>
                <a:cs typeface="Times New Roman" panose="02020603050405020304" pitchFamily="18" charset="0"/>
              </a:rPr>
              <a:t>2. Себебі</a:t>
            </a:r>
            <a:r>
              <a:rPr lang="kk-KZ" sz="2400" dirty="0">
                <a:latin typeface="Times New Roman" panose="02020603050405020304" pitchFamily="18" charset="0"/>
                <a:ea typeface="Times New Roman" panose="02020603050405020304" pitchFamily="18" charset="0"/>
                <a:cs typeface="Times New Roman" panose="02020603050405020304" pitchFamily="18" charset="0"/>
              </a:rPr>
              <a:t>, бұл түс тоқта, жойма деген мағынаны білдіреді. Бұл түс – қауіп-қатер таңбасы</a:t>
            </a:r>
            <a:r>
              <a:rPr lang="kk-KZ"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endParaRPr lang="kk-KZ"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r>
              <a:rPr lang="kk-KZ"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Жануарлар </a:t>
            </a:r>
            <a:r>
              <a:rPr lang="kk-KZ"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неліктен жойылады?</a:t>
            </a:r>
            <a:endParaRPr lang="ru-RU"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lvl="0">
              <a:spcAft>
                <a:spcPts val="0"/>
              </a:spcAft>
            </a:pP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lvl="0">
              <a:spcAft>
                <a:spcPts val="0"/>
              </a:spcAft>
            </a:pPr>
            <a:r>
              <a:rPr lang="kk-KZ" sz="2400" dirty="0" smtClean="0">
                <a:latin typeface="Times New Roman" panose="02020603050405020304" pitchFamily="18" charset="0"/>
                <a:ea typeface="Times New Roman" panose="02020603050405020304" pitchFamily="18" charset="0"/>
                <a:cs typeface="Times New Roman" panose="02020603050405020304" pitchFamily="18" charset="0"/>
              </a:rPr>
              <a:t>3. Біріншіден</a:t>
            </a:r>
            <a:r>
              <a:rPr lang="kk-KZ" sz="2400" dirty="0">
                <a:latin typeface="Times New Roman" panose="02020603050405020304" pitchFamily="18" charset="0"/>
                <a:ea typeface="Times New Roman" panose="02020603050405020304" pitchFamily="18" charset="0"/>
                <a:cs typeface="Times New Roman" panose="02020603050405020304" pitchFamily="18" charset="0"/>
              </a:rPr>
              <a:t>, оларды броконьерлер құртады. Екіншіден, ластанған қоршаған орта, ауыл шаруашылығы, қоқыс тасталған жерлердің көбеюі т.б. факторлар түрлердің дамуына кері әсерін тигізеді.</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7529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057" y="0"/>
            <a:ext cx="12193057" cy="6858594"/>
          </a:xfrm>
          <a:prstGeom prst="rect">
            <a:avLst/>
          </a:prstGeom>
        </p:spPr>
      </p:pic>
      <p:sp>
        <p:nvSpPr>
          <p:cNvPr id="2" name="Заголовок 1"/>
          <p:cNvSpPr>
            <a:spLocks noGrp="1"/>
          </p:cNvSpPr>
          <p:nvPr>
            <p:ph type="title"/>
          </p:nvPr>
        </p:nvSpPr>
        <p:spPr>
          <a:xfrm>
            <a:off x="332509" y="365125"/>
            <a:ext cx="11734799" cy="6063384"/>
          </a:xfrm>
        </p:spPr>
        <p:style>
          <a:lnRef idx="2">
            <a:schemeClr val="dk1"/>
          </a:lnRef>
          <a:fillRef idx="1">
            <a:schemeClr val="lt1"/>
          </a:fillRef>
          <a:effectRef idx="0">
            <a:schemeClr val="dk1"/>
          </a:effectRef>
          <a:fontRef idx="minor">
            <a:schemeClr val="dk1"/>
          </a:fontRef>
        </p:style>
        <p:txBody>
          <a:bodyPr numCol="3">
            <a:noAutofit/>
          </a:bodyPr>
          <a:lstStyle/>
          <a:p>
            <a:r>
              <a:rPr lang="kk-KZ" sz="1800" dirty="0" smtClean="0">
                <a:latin typeface="Times New Roman" panose="02020603050405020304" pitchFamily="18" charset="0"/>
                <a:cs typeface="Times New Roman" panose="02020603050405020304" pitchFamily="18" charset="0"/>
              </a:rPr>
              <a:t>          </a:t>
            </a:r>
            <a:r>
              <a:rPr lang="kk-KZ" sz="1800" dirty="0" smtClean="0">
                <a:solidFill>
                  <a:srgbClr val="FF0000"/>
                </a:solidFill>
                <a:latin typeface="Times New Roman" panose="02020603050405020304" pitchFamily="18" charset="0"/>
                <a:cs typeface="Times New Roman" panose="02020603050405020304" pitchFamily="18" charset="0"/>
              </a:rPr>
              <a:t>Х</a:t>
            </a:r>
            <a:r>
              <a:rPr lang="kk-KZ" sz="1800" dirty="0" smtClean="0">
                <a:latin typeface="Times New Roman" panose="02020603050405020304" pitchFamily="18" charset="0"/>
                <a:cs typeface="Times New Roman" panose="02020603050405020304" pitchFamily="18" charset="0"/>
              </a:rPr>
              <a:t/>
            </a:r>
            <a:br>
              <a:rPr lang="kk-KZ" sz="1800" dirty="0" smtClean="0">
                <a:latin typeface="Times New Roman" panose="02020603050405020304" pitchFamily="18" charset="0"/>
                <a:cs typeface="Times New Roman" panose="02020603050405020304" pitchFamily="18" charset="0"/>
              </a:rPr>
            </a:br>
            <a:r>
              <a:rPr lang="kk-KZ" sz="1800" dirty="0" smtClean="0">
                <a:latin typeface="Times New Roman" panose="02020603050405020304" pitchFamily="18" charset="0"/>
                <a:cs typeface="Times New Roman" panose="02020603050405020304" pitchFamily="18" charset="0"/>
              </a:rPr>
              <a:t>Одан </a:t>
            </a:r>
            <a:r>
              <a:rPr lang="kk-KZ" sz="1800" dirty="0">
                <a:latin typeface="Times New Roman" panose="02020603050405020304" pitchFamily="18" charset="0"/>
                <a:cs typeface="Times New Roman" panose="02020603050405020304" pitchFamily="18" charset="0"/>
              </a:rPr>
              <a:t>көріп,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Ақыры бұдан көріп,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Таласқаннан не таппақ құлан, керік?!</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Жоғалтқанды жоқтаған жөн болғанмен,</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Жоғалтпаған жақсырақ одан гөрі!</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Әттең, бірақ!</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Аспанның бұлты биік</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Жаңбыр емес,</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Өтеді сілті құйып,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Жоқ боп кетті</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Әдемі теке мүйіз,</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Айғыр жалды көгілдір жылқы киік!</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Қара жерді жылатып,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Еңіретіп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Кетті солай дронттың өмірі өтіп.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Екі ғасыр бұрын біз</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Ең ақырғы</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Су сиырды өлтірдік мөңіретіп.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Қызыл-жасыл,</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Зер өңді,</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Қалайы түр</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Тотылардың музейде талайы тұр.</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Адамдардың алдында</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Ақырғы рет</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Ышқынды да</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Көз жұмды жабайы тур.</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Осыны айтсаң,</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Күрсініп,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Тоқтайды жел.</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Өкініштің мылтығын оқтайды шөл.</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Солқ-солқ етіп жылайды</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Опат болған</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Перзенттерін еске алып,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Жоқтайды жер.</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Одан көріп,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Ақыры бұдан көріп,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Таласқаннан не таппақ құлан, керік?!</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Жоғалтқанды жоқтаған жөн болғанмен,</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Жоғалтпаған жақсырақ одан гөрі!</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Отыра алмас ұл шыдап,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Қызың шыдап.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Жоғалғандар тізімі — ұзын шұбақ.</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Қызыл кітап —</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Мезгілсіз кеткендердің</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Бастарына қойылған қызыл шырақ!</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Келеді кез,</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Күрделі біздің бұл кез!</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Жаутаңдайды адамға түзде мың кез,</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Қызыл кітап —</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Опат боп кеткен аңның,</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Бастарына қойылған қызыл күмбез.</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Қашқан кезде адамнан</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Ізін қандап,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Тау ешкісі өтеді құзыңды аңдап.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Қызыл кітап —</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Тірі жан тимесін деп,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Хайуанатқа берілген қызыл мандат.</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Баяғыдай көбінің халы бірақ —</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Мойындарын үзеді әлі бұрап.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Қызыл кітап —</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Бұл өзі қызық кітап: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Тысы жұқа,</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Астары қалыңырақ!</a:t>
            </a: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6506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057" y="0"/>
            <a:ext cx="12193057" cy="6858594"/>
          </a:xfrm>
          <a:prstGeom prst="rect">
            <a:avLst/>
          </a:prstGeom>
        </p:spPr>
      </p:pic>
      <p:sp>
        <p:nvSpPr>
          <p:cNvPr id="2" name="Заголовок 1"/>
          <p:cNvSpPr>
            <a:spLocks noGrp="1"/>
          </p:cNvSpPr>
          <p:nvPr>
            <p:ph type="title"/>
          </p:nvPr>
        </p:nvSpPr>
        <p:spPr>
          <a:xfrm>
            <a:off x="734291" y="370897"/>
            <a:ext cx="11263745" cy="1915104"/>
          </a:xfrm>
        </p:spPr>
        <p:txBody>
          <a:bodyPr>
            <a:normAutofit fontScale="90000"/>
          </a:bodyPr>
          <a:lstStyle/>
          <a:p>
            <a:r>
              <a:rPr lang="kk-KZ" sz="3600" b="1" dirty="0">
                <a:latin typeface="Times New Roman" panose="02020603050405020304" pitchFamily="18" charset="0"/>
                <a:cs typeface="Times New Roman" panose="02020603050405020304" pitchFamily="18" charset="0"/>
              </a:rPr>
              <a:t>1-тапсырма.</a:t>
            </a:r>
            <a:r>
              <a:rPr lang="kk-KZ" sz="3600" dirty="0">
                <a:latin typeface="Times New Roman" panose="02020603050405020304" pitchFamily="18" charset="0"/>
                <a:cs typeface="Times New Roman" panose="02020603050405020304" pitchFamily="18" charset="0"/>
              </a:rPr>
              <a:t> </a:t>
            </a:r>
            <a:r>
              <a:rPr lang="kk-KZ" sz="3600" dirty="0" smtClean="0">
                <a:latin typeface="Times New Roman" panose="02020603050405020304" pitchFamily="18" charset="0"/>
                <a:cs typeface="Times New Roman" panose="02020603050405020304" pitchFamily="18" charset="0"/>
              </a:rPr>
              <a:t/>
            </a:r>
            <a:br>
              <a:rPr lang="kk-KZ" sz="3600" dirty="0" smtClean="0">
                <a:latin typeface="Times New Roman" panose="02020603050405020304" pitchFamily="18" charset="0"/>
                <a:cs typeface="Times New Roman" panose="02020603050405020304" pitchFamily="18" charset="0"/>
              </a:rPr>
            </a:br>
            <a:r>
              <a:rPr lang="kk-KZ" sz="3600" dirty="0" smtClean="0">
                <a:latin typeface="Times New Roman" panose="02020603050405020304" pitchFamily="18" charset="0"/>
                <a:cs typeface="Times New Roman" panose="02020603050405020304" pitchFamily="18" charset="0"/>
              </a:rPr>
              <a:t/>
            </a:r>
            <a:br>
              <a:rPr lang="kk-KZ" sz="3600" dirty="0" smtClean="0">
                <a:latin typeface="Times New Roman" panose="02020603050405020304" pitchFamily="18" charset="0"/>
                <a:cs typeface="Times New Roman" panose="02020603050405020304" pitchFamily="18" charset="0"/>
              </a:rPr>
            </a:br>
            <a:r>
              <a:rPr lang="kk-KZ" sz="3600" b="1" dirty="0" smtClean="0">
                <a:latin typeface="Times New Roman" panose="02020603050405020304" pitchFamily="18" charset="0"/>
                <a:cs typeface="Times New Roman" panose="02020603050405020304" pitchFamily="18" charset="0"/>
              </a:rPr>
              <a:t>«</a:t>
            </a:r>
            <a:r>
              <a:rPr lang="kk-KZ" sz="3600" b="1" dirty="0">
                <a:latin typeface="Times New Roman" panose="02020603050405020304" pitchFamily="18" charset="0"/>
                <a:cs typeface="Times New Roman" panose="02020603050405020304" pitchFamily="18" charset="0"/>
              </a:rPr>
              <a:t>Балық қаңқасы» </a:t>
            </a:r>
            <a:r>
              <a:rPr lang="kk-KZ" sz="3600" dirty="0">
                <a:latin typeface="Times New Roman" panose="02020603050405020304" pitchFamily="18" charset="0"/>
                <a:cs typeface="Times New Roman" panose="02020603050405020304" pitchFamily="18" charset="0"/>
              </a:rPr>
              <a:t>әдісі арқылы шығармада көтерілген мәселені, себептерін, шешімін </a:t>
            </a:r>
            <a:r>
              <a:rPr lang="kk-KZ" sz="3600" dirty="0" smtClean="0">
                <a:latin typeface="Times New Roman" panose="02020603050405020304" pitchFamily="18" charset="0"/>
                <a:cs typeface="Times New Roman" panose="02020603050405020304" pitchFamily="18" charset="0"/>
              </a:rPr>
              <a:t>анықтаңыз.</a:t>
            </a:r>
            <a:r>
              <a:rPr lang="kk-KZ" sz="3100" dirty="0" smtClean="0">
                <a:latin typeface="Times New Roman" panose="02020603050405020304" pitchFamily="18" charset="0"/>
                <a:cs typeface="Times New Roman" panose="02020603050405020304" pitchFamily="18" charset="0"/>
              </a:rPr>
              <a:t/>
            </a:r>
            <a:br>
              <a:rPr lang="kk-KZ" sz="3100" dirty="0" smtClean="0">
                <a:latin typeface="Times New Roman" panose="02020603050405020304" pitchFamily="18" charset="0"/>
                <a:cs typeface="Times New Roman" panose="02020603050405020304" pitchFamily="18" charset="0"/>
              </a:rPr>
            </a:br>
            <a:r>
              <a:rPr lang="kk-KZ" sz="3600" dirty="0">
                <a:latin typeface="Times New Roman" panose="02020603050405020304" pitchFamily="18" charset="0"/>
                <a:cs typeface="Times New Roman" panose="02020603050405020304" pitchFamily="18" charset="0"/>
              </a:rPr>
              <a:t> </a:t>
            </a:r>
            <a:r>
              <a:rPr lang="kk-KZ" sz="3600" dirty="0" smtClean="0">
                <a:latin typeface="Times New Roman" panose="02020603050405020304" pitchFamily="18" charset="0"/>
                <a:cs typeface="Times New Roman" panose="02020603050405020304" pitchFamily="18" charset="0"/>
              </a:rPr>
              <a:t>    </a:t>
            </a:r>
            <a:endParaRPr lang="ru-RU" dirty="0"/>
          </a:p>
        </p:txBody>
      </p:sp>
      <p:sp>
        <p:nvSpPr>
          <p:cNvPr id="6" name="Скругленный прямоугольник 5"/>
          <p:cNvSpPr/>
          <p:nvPr/>
        </p:nvSpPr>
        <p:spPr>
          <a:xfrm>
            <a:off x="1967345" y="4835236"/>
            <a:ext cx="6331528" cy="16625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92735" algn="just">
              <a:spcAft>
                <a:spcPts val="0"/>
              </a:spcAft>
            </a:pPr>
            <a:r>
              <a:rPr lang="kk-KZ" b="1" dirty="0">
                <a:solidFill>
                  <a:srgbClr val="000000"/>
                </a:solidFill>
                <a:latin typeface="Times New Roman" panose="02020603050405020304" pitchFamily="18" charset="0"/>
                <a:ea typeface="Times New Roman" panose="02020603050405020304" pitchFamily="18" charset="0"/>
              </a:rPr>
              <a:t>Дескриптор</a:t>
            </a:r>
            <a:r>
              <a:rPr lang="kk-KZ" b="1" dirty="0" smtClean="0">
                <a:solidFill>
                  <a:srgbClr val="000000"/>
                </a:solidFill>
                <a:latin typeface="Times New Roman" panose="02020603050405020304" pitchFamily="18" charset="0"/>
                <a:ea typeface="Times New Roman" panose="02020603050405020304" pitchFamily="18" charset="0"/>
              </a:rPr>
              <a:t>:</a:t>
            </a:r>
          </a:p>
          <a:p>
            <a:pPr marL="292735" algn="just">
              <a:spcAft>
                <a:spcPts val="0"/>
              </a:spcAft>
            </a:pPr>
            <a:endParaRPr lang="kk-KZ" b="1" dirty="0" smtClean="0">
              <a:solidFill>
                <a:srgbClr val="000000"/>
              </a:solidFill>
              <a:latin typeface="Times New Roman" panose="02020603050405020304" pitchFamily="18" charset="0"/>
              <a:ea typeface="Times New Roman" panose="02020603050405020304" pitchFamily="18" charset="0"/>
            </a:endParaRPr>
          </a:p>
          <a:p>
            <a:pPr lvl="0" algn="just"/>
            <a:r>
              <a:rPr lang="kk-KZ" dirty="0" smtClean="0">
                <a:latin typeface="Times New Roman" panose="02020603050405020304" pitchFamily="18" charset="0"/>
                <a:cs typeface="Times New Roman" panose="02020603050405020304" pitchFamily="18" charset="0"/>
              </a:rPr>
              <a:t>1. Шығармада </a:t>
            </a:r>
            <a:r>
              <a:rPr lang="kk-KZ" dirty="0">
                <a:latin typeface="Times New Roman" panose="02020603050405020304" pitchFamily="18" charset="0"/>
                <a:cs typeface="Times New Roman" panose="02020603050405020304" pitchFamily="18" charset="0"/>
              </a:rPr>
              <a:t>көтерілген мәселені анықтайды;</a:t>
            </a:r>
            <a:endParaRPr lang="ru-RU" dirty="0">
              <a:latin typeface="Times New Roman" panose="02020603050405020304" pitchFamily="18" charset="0"/>
              <a:cs typeface="Times New Roman" panose="02020603050405020304" pitchFamily="18" charset="0"/>
            </a:endParaRPr>
          </a:p>
          <a:p>
            <a:pPr lvl="0" algn="just"/>
            <a:r>
              <a:rPr lang="kk-KZ" dirty="0" smtClean="0">
                <a:latin typeface="Times New Roman" panose="02020603050405020304" pitchFamily="18" charset="0"/>
                <a:cs typeface="Times New Roman" panose="02020603050405020304" pitchFamily="18" charset="0"/>
              </a:rPr>
              <a:t>2. Себебін </a:t>
            </a:r>
            <a:r>
              <a:rPr lang="kk-KZ" dirty="0">
                <a:latin typeface="Times New Roman" panose="02020603050405020304" pitchFamily="18" charset="0"/>
                <a:cs typeface="Times New Roman" panose="02020603050405020304" pitchFamily="18" charset="0"/>
              </a:rPr>
              <a:t>жазады;</a:t>
            </a:r>
            <a:endParaRPr lang="ru-RU" dirty="0">
              <a:latin typeface="Times New Roman" panose="02020603050405020304" pitchFamily="18" charset="0"/>
              <a:cs typeface="Times New Roman" panose="02020603050405020304" pitchFamily="18" charset="0"/>
            </a:endParaRPr>
          </a:p>
          <a:p>
            <a:pPr lvl="0" algn="just"/>
            <a:r>
              <a:rPr lang="kk-KZ" dirty="0" smtClean="0">
                <a:latin typeface="Times New Roman" panose="02020603050405020304" pitchFamily="18" charset="0"/>
                <a:cs typeface="Times New Roman" panose="02020603050405020304" pitchFamily="18" charset="0"/>
              </a:rPr>
              <a:t>3. Шешімін </a:t>
            </a:r>
            <a:r>
              <a:rPr lang="kk-KZ" dirty="0">
                <a:latin typeface="Times New Roman" panose="02020603050405020304" pitchFamily="18" charset="0"/>
                <a:cs typeface="Times New Roman" panose="02020603050405020304" pitchFamily="18" charset="0"/>
              </a:rPr>
              <a:t>табады.</a:t>
            </a:r>
            <a:endParaRPr lang="ru-RU" dirty="0">
              <a:latin typeface="Times New Roman" panose="02020603050405020304" pitchFamily="18" charset="0"/>
              <a:cs typeface="Times New Roman" panose="02020603050405020304" pitchFamily="18" charset="0"/>
            </a:endParaRPr>
          </a:p>
          <a:p>
            <a:pPr marL="292735" algn="just">
              <a:spcAft>
                <a:spcPts val="0"/>
              </a:spcAft>
            </a:pPr>
            <a:endParaRPr lang="ru-RU" dirty="0">
              <a:latin typeface="Times New Roman" panose="02020603050405020304" pitchFamily="18" charset="0"/>
              <a:ea typeface="Times New Roman" panose="02020603050405020304" pitchFamily="18" charset="0"/>
            </a:endParaRPr>
          </a:p>
        </p:txBody>
      </p:sp>
      <p:pic>
        <p:nvPicPr>
          <p:cNvPr id="8" name="Рисунок 7" descr="https://ds05.infourok.ru/uploads/ex/0cac/00063ab3-2ac9ba84/hello_html_m7eac70ab.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4363" y="2496168"/>
            <a:ext cx="4140777" cy="1839710"/>
          </a:xfrm>
          <a:prstGeom prst="rect">
            <a:avLst/>
          </a:prstGeom>
          <a:noFill/>
          <a:ln>
            <a:noFill/>
          </a:ln>
        </p:spPr>
      </p:pic>
    </p:spTree>
    <p:extLst>
      <p:ext uri="{BB962C8B-B14F-4D97-AF65-F5344CB8AC3E}">
        <p14:creationId xmlns:p14="http://schemas.microsoft.com/office/powerpoint/2010/main" val="2299072370"/>
      </p:ext>
    </p:extLst>
  </p:cSld>
  <p:clrMapOvr>
    <a:masterClrMapping/>
  </p:clrMapOvr>
  <mc:AlternateContent xmlns:mc="http://schemas.openxmlformats.org/markup-compatibility/2006" xmlns:p14="http://schemas.microsoft.com/office/powerpoint/2010/main">
    <mc:Choice Requires="p14">
      <p:transition spd="slow" p14:dur="2000" advTm="52657"/>
    </mc:Choice>
    <mc:Fallback xmlns="">
      <p:transition spd="slow" advTm="52657"/>
    </mc:Fallback>
  </mc:AlternateContent>
  <p:timing>
    <p:tnLst>
      <p:par>
        <p:cTn id="1" dur="indefinite" restart="never" nodeType="tmRoot"/>
      </p:par>
    </p:tnLst>
  </p:timing>
  <p:extLst mod="1">
    <p:ext uri="{E180D4A7-C9FB-4DFB-919C-405C955672EB}">
      <p14:showEvtLst xmlns:p14="http://schemas.microsoft.com/office/powerpoint/2010/main">
        <p14:playEvt time="29729" objId="4"/>
        <p14:stopEvt time="44987" objId="4"/>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057" y="0"/>
            <a:ext cx="12193057" cy="6858594"/>
          </a:xfrm>
          <a:prstGeom prst="rect">
            <a:avLst/>
          </a:prstGeom>
        </p:spPr>
      </p:pic>
      <p:sp>
        <p:nvSpPr>
          <p:cNvPr id="6" name="Прямоугольник 5"/>
          <p:cNvSpPr/>
          <p:nvPr/>
        </p:nvSpPr>
        <p:spPr>
          <a:xfrm>
            <a:off x="768927" y="404797"/>
            <a:ext cx="10190018" cy="4154984"/>
          </a:xfrm>
          <a:prstGeom prst="rect">
            <a:avLst/>
          </a:prstGeom>
        </p:spPr>
        <p:txBody>
          <a:bodyPr wrap="square">
            <a:spAutoFit/>
          </a:bodyPr>
          <a:lstStyle/>
          <a:p>
            <a:pPr algn="just">
              <a:spcAft>
                <a:spcPts val="0"/>
              </a:spcAft>
            </a:pPr>
            <a:r>
              <a:rPr lang="kk-KZ" sz="2400" b="1" dirty="0">
                <a:solidFill>
                  <a:srgbClr val="000000"/>
                </a:solidFill>
                <a:latin typeface="Times New Roman" panose="02020603050405020304" pitchFamily="18" charset="0"/>
                <a:ea typeface="Times New Roman" panose="02020603050405020304" pitchFamily="18" charset="0"/>
              </a:rPr>
              <a:t>Ықтимал жауаптар:</a:t>
            </a:r>
            <a:endParaRPr lang="ru-RU" sz="2400" dirty="0">
              <a:latin typeface="Times New Roman" panose="02020603050405020304" pitchFamily="18" charset="0"/>
              <a:ea typeface="Times New Roman" panose="02020603050405020304" pitchFamily="18" charset="0"/>
            </a:endParaRPr>
          </a:p>
          <a:p>
            <a:pPr algn="just">
              <a:spcAft>
                <a:spcPts val="0"/>
              </a:spcAft>
            </a:pPr>
            <a:r>
              <a:rPr lang="kk-KZ" sz="2400" b="1" dirty="0">
                <a:solidFill>
                  <a:srgbClr val="000000"/>
                </a:solidFill>
                <a:latin typeface="Times New Roman" panose="02020603050405020304" pitchFamily="18" charset="0"/>
                <a:ea typeface="Times New Roman" panose="02020603050405020304" pitchFamily="18" charset="0"/>
              </a:rPr>
              <a:t> </a:t>
            </a:r>
            <a:endParaRPr lang="ru-RU" sz="2400" dirty="0">
              <a:latin typeface="Times New Roman" panose="02020603050405020304" pitchFamily="18" charset="0"/>
              <a:ea typeface="Times New Roman" panose="02020603050405020304" pitchFamily="18" charset="0"/>
            </a:endParaRPr>
          </a:p>
          <a:p>
            <a:pPr algn="just">
              <a:spcAft>
                <a:spcPts val="0"/>
              </a:spcAft>
            </a:pPr>
            <a:r>
              <a:rPr lang="kk-KZ" sz="2400" b="1" dirty="0">
                <a:solidFill>
                  <a:srgbClr val="000000"/>
                </a:solidFill>
                <a:latin typeface="Times New Roman" panose="02020603050405020304" pitchFamily="18" charset="0"/>
                <a:ea typeface="Times New Roman" panose="02020603050405020304" pitchFamily="18" charset="0"/>
              </a:rPr>
              <a:t>Көтерілген мәселе: </a:t>
            </a:r>
            <a:r>
              <a:rPr lang="kk-KZ" sz="2400" dirty="0">
                <a:solidFill>
                  <a:srgbClr val="000000"/>
                </a:solidFill>
                <a:latin typeface="Times New Roman" panose="02020603050405020304" pitchFamily="18" charset="0"/>
                <a:ea typeface="Times New Roman" panose="02020603050405020304" pitchFamily="18" charset="0"/>
              </a:rPr>
              <a:t>Жер бетіндегі адамзат істеп жатқан зұлымдыққа </a:t>
            </a:r>
            <a:r>
              <a:rPr lang="kk-KZ" sz="2400" dirty="0" smtClean="0">
                <a:solidFill>
                  <a:srgbClr val="000000"/>
                </a:solidFill>
                <a:latin typeface="Times New Roman" panose="02020603050405020304" pitchFamily="18" charset="0"/>
                <a:ea typeface="Times New Roman" panose="02020603050405020304" pitchFamily="18" charset="0"/>
              </a:rPr>
              <a:t>қарсылық. </a:t>
            </a:r>
            <a:r>
              <a:rPr lang="kk-KZ" sz="2400" dirty="0">
                <a:solidFill>
                  <a:srgbClr val="000000"/>
                </a:solidFill>
                <a:latin typeface="Times New Roman" panose="02020603050405020304" pitchFamily="18" charset="0"/>
                <a:ea typeface="Times New Roman" panose="02020603050405020304" pitchFamily="18" charset="0"/>
              </a:rPr>
              <a:t>Бүгін аң-құс жер бетінен жойылып жатса, ертең адамзат та жер бетінен жойылады деген мағына бой көрсетеді. Адам баласы өзінің де табиғаттың бір бөлшегі екенін ұмытып, оған қол салғаны туралы.</a:t>
            </a:r>
            <a:endParaRPr lang="ru-RU" sz="2400" dirty="0">
              <a:latin typeface="Times New Roman" panose="02020603050405020304" pitchFamily="18" charset="0"/>
              <a:ea typeface="Times New Roman" panose="02020603050405020304" pitchFamily="18" charset="0"/>
            </a:endParaRPr>
          </a:p>
          <a:p>
            <a:pPr algn="just">
              <a:spcAft>
                <a:spcPts val="0"/>
              </a:spcAft>
            </a:pPr>
            <a:r>
              <a:rPr lang="kk-KZ" sz="2400" b="1" dirty="0">
                <a:solidFill>
                  <a:srgbClr val="000000"/>
                </a:solidFill>
                <a:latin typeface="Times New Roman" panose="02020603050405020304" pitchFamily="18" charset="0"/>
                <a:ea typeface="Times New Roman" panose="02020603050405020304" pitchFamily="18" charset="0"/>
              </a:rPr>
              <a:t>Себептері: </a:t>
            </a:r>
            <a:endParaRPr lang="ru-RU" sz="2400" dirty="0">
              <a:latin typeface="Times New Roman" panose="02020603050405020304" pitchFamily="18" charset="0"/>
              <a:ea typeface="Times New Roman" panose="02020603050405020304" pitchFamily="18" charset="0"/>
            </a:endParaRPr>
          </a:p>
          <a:p>
            <a:pPr algn="just">
              <a:spcAft>
                <a:spcPts val="0"/>
              </a:spcAft>
            </a:pPr>
            <a:r>
              <a:rPr lang="kk-KZ" sz="2400" dirty="0">
                <a:solidFill>
                  <a:srgbClr val="000000"/>
                </a:solidFill>
                <a:latin typeface="Times New Roman" panose="02020603050405020304" pitchFamily="18" charset="0"/>
                <a:ea typeface="Times New Roman" panose="02020603050405020304" pitchFamily="18" charset="0"/>
              </a:rPr>
              <a:t>Адамдардың әдемі теке мүйізге, бұғыға, дронтқа, су сиырға, тоты құсқа, турға, арқарға т.б хайуанаттарға жасаған опасыздықтары.</a:t>
            </a:r>
            <a:endParaRPr lang="ru-RU" sz="2400" dirty="0">
              <a:latin typeface="Times New Roman" panose="02020603050405020304" pitchFamily="18" charset="0"/>
              <a:ea typeface="Times New Roman" panose="02020603050405020304" pitchFamily="18" charset="0"/>
            </a:endParaRPr>
          </a:p>
          <a:p>
            <a:pPr algn="just">
              <a:spcAft>
                <a:spcPts val="0"/>
              </a:spcAft>
            </a:pPr>
            <a:r>
              <a:rPr lang="kk-KZ" sz="2400" b="1" dirty="0">
                <a:solidFill>
                  <a:srgbClr val="000000"/>
                </a:solidFill>
                <a:latin typeface="Times New Roman" panose="02020603050405020304" pitchFamily="18" charset="0"/>
                <a:ea typeface="Times New Roman" panose="02020603050405020304" pitchFamily="18" charset="0"/>
              </a:rPr>
              <a:t>Шешімі</a:t>
            </a:r>
            <a:r>
              <a:rPr lang="kk-KZ" sz="2400" dirty="0">
                <a:solidFill>
                  <a:srgbClr val="000000"/>
                </a:solidFill>
                <a:latin typeface="Times New Roman" panose="02020603050405020304" pitchFamily="18" charset="0"/>
                <a:ea typeface="Times New Roman" panose="02020603050405020304" pitchFamily="18" charset="0"/>
              </a:rPr>
              <a:t>: Қызыл кітап-опат боп кеткен аңдардың, тірі жан тимесін деп хайуанатқа берілген қызыл мандат, тысы жұқа, астары қалыңырақ.</a:t>
            </a:r>
            <a:endParaRPr lang="ru-RU"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4017032"/>
      </p:ext>
    </p:extLst>
  </p:cSld>
  <p:clrMapOvr>
    <a:masterClrMapping/>
  </p:clrMapOvr>
  <mc:AlternateContent xmlns:mc="http://schemas.openxmlformats.org/markup-compatibility/2006" xmlns:p14="http://schemas.microsoft.com/office/powerpoint/2010/main">
    <mc:Choice Requires="p14">
      <p:transition spd="slow" p14:dur="2000" advTm="79017"/>
    </mc:Choice>
    <mc:Fallback xmlns="">
      <p:transition spd="slow" advTm="79017"/>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707</TotalTime>
  <Words>506</Words>
  <Application>Microsoft Office PowerPoint</Application>
  <PresentationFormat>Широкоэкранный</PresentationFormat>
  <Paragraphs>101</Paragraphs>
  <Slides>15</Slides>
  <Notes>0</Notes>
  <HiddenSlides>0</HiddenSlides>
  <MMClips>4</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Arial</vt:lpstr>
      <vt:lpstr>Calibri</vt:lpstr>
      <vt:lpstr>Calibri Light</vt:lpstr>
      <vt:lpstr>Symbol</vt:lpstr>
      <vt:lpstr>Times New Roman</vt:lpstr>
      <vt:lpstr>Trebuchet MS</vt:lpstr>
      <vt:lpstr>Wingdings</vt:lpstr>
      <vt:lpstr>Тема Office</vt:lpstr>
      <vt:lpstr>Презентация PowerPoint</vt:lpstr>
      <vt:lpstr>Презентация PowerPoint</vt:lpstr>
      <vt:lpstr>Презентация PowerPoint</vt:lpstr>
      <vt:lpstr>Презентация PowerPoint</vt:lpstr>
      <vt:lpstr>    </vt:lpstr>
      <vt:lpstr>Презентация PowerPoint</vt:lpstr>
      <vt:lpstr>          Х Одан көріп, Ақыры бұдан көріп, Таласқаннан не таппақ құлан, керік?! Жоғалтқанды жоқтаған жөн болғанмен, Жоғалтпаған жақсырақ одан гөрі! Әттең, бірақ! Аспанның бұлты биік Жаңбыр емес, Өтеді сілті құйып, Жоқ боп кетті Әдемі теке мүйіз, Айғыр жалды көгілдір жылқы киік! Қара жерді жылатып, Еңіретіп Кетті солай дронттың өмірі өтіп. Екі ғасыр бұрын біз Ең ақырғы Су сиырды өлтірдік мөңіретіп. Қызыл-жасыл, Зер өңді, Қалайы түр Тотылардың музейде талайы тұр. Адамдардың алдында Ақырғы рет Ышқынды да Көз жұмды жабайы тур. Осыны айтсаң, Күрсініп, Тоқтайды жел. Өкініштің мылтығын оқтайды шөл. Солқ-солқ етіп жылайды Опат болған Перзенттерін еске алып, Жоқтайды жер. Одан көріп, Ақыры бұдан көріп, Таласқаннан не таппақ құлан, керік?! Жоғалтқанды жоқтаған жөн болғанмен, Жоғалтпаған жақсырақ одан гөрі! Отыра алмас ұл шыдап, Қызың шыдап. Жоғалғандар тізімі — ұзын шұбақ. Қызыл кітап — Мезгілсіз кеткендердің Бастарына қойылған қызыл шырақ! Келеді кез, Күрделі біздің бұл кез! Жаутаңдайды адамға түзде мың кез, Қызыл кітап — Опат боп кеткен аңның, Бастарына қойылған қызыл күмбез. Қашқан кезде адамнан Ізін қандап, Тау ешкісі өтеді құзыңды аңдап. Қызыл кітап — Тірі жан тимесін деп, Хайуанатқа берілген қызыл мандат. Баяғыдай көбінің халы бірақ — Мойындарын үзеді әлі бұрап. Қызыл кітап — Бұл өзі қызық кітап: Тысы жұқа, Астары қалыңырақ! </vt:lpstr>
      <vt:lpstr>1-тапсырма.   «Балық қаңқасы» әдісі арқылы шығармада көтерілген мәселені, себептерін, шешімін анықтаңыз.      </vt:lpstr>
      <vt:lpstr>Презентация PowerPoint</vt:lpstr>
      <vt:lpstr>Презентация PowerPoint</vt:lpstr>
      <vt:lpstr>Ықтимал жауап  Менің ойымша, бұл шығарма тақырыбы – табиғатты жырға қосу. Себебі, «Қызыл кітап» поэмасында ақын экология мәселесін көтереді. Оны мен мына фактімен дәлелдеймін, ақын поэмасында бір кезде елімізде мекендеген аңдарды түгендейді, соларды жоқтайды. Осыған байланысты мен осындай қорытынды шешімге келдім, табиғат пен адам арасындағы үндестік, саналы адам болғандықтан, қоршаған ортаны, табиғатты қорғау парызымыз. </vt:lpstr>
      <vt:lpstr>Презентация PowerPoint</vt:lpstr>
      <vt:lpstr>Презентация PowerPoint</vt:lpstr>
      <vt:lpstr>Презентация PowerPoint</vt:lpstr>
      <vt:lpstr>Сіздер бүгінгі сабақта: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77002</dc:creator>
  <cp:lastModifiedBy>Пользователь Windows</cp:lastModifiedBy>
  <cp:revision>39</cp:revision>
  <dcterms:created xsi:type="dcterms:W3CDTF">2021-01-21T17:08:04Z</dcterms:created>
  <dcterms:modified xsi:type="dcterms:W3CDTF">2021-03-30T16:57:04Z</dcterms:modified>
</cp:coreProperties>
</file>