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</p:sldMasterIdLst>
  <p:notesMasterIdLst>
    <p:notesMasterId r:id="rId21"/>
  </p:notesMasterIdLst>
  <p:sldIdLst>
    <p:sldId id="287" r:id="rId2"/>
    <p:sldId id="329" r:id="rId3"/>
    <p:sldId id="330" r:id="rId4"/>
    <p:sldId id="288" r:id="rId5"/>
    <p:sldId id="289" r:id="rId6"/>
    <p:sldId id="291" r:id="rId7"/>
    <p:sldId id="306" r:id="rId8"/>
    <p:sldId id="319" r:id="rId9"/>
    <p:sldId id="320" r:id="rId10"/>
    <p:sldId id="305" r:id="rId11"/>
    <p:sldId id="321" r:id="rId12"/>
    <p:sldId id="322" r:id="rId13"/>
    <p:sldId id="324" r:id="rId14"/>
    <p:sldId id="325" r:id="rId15"/>
    <p:sldId id="323" r:id="rId16"/>
    <p:sldId id="326" r:id="rId17"/>
    <p:sldId id="327" r:id="rId18"/>
    <p:sldId id="328" r:id="rId19"/>
    <p:sldId id="300" r:id="rId20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dmin" initials="a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Средний стиль 2 —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3B4B98B0-60AC-42C2-AFA5-B58CD77FA1E5}" styleName="Светлый стиль 1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94" autoAdjust="0"/>
    <p:restoredTop sz="94660"/>
  </p:normalViewPr>
  <p:slideViewPr>
    <p:cSldViewPr snapToGrid="0">
      <p:cViewPr varScale="1">
        <p:scale>
          <a:sx n="82" d="100"/>
          <a:sy n="82" d="100"/>
        </p:scale>
        <p:origin x="-762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B560E4-9DC9-45A4-93B0-7D2E4C080D5F}" type="datetimeFigureOut">
              <a:rPr lang="ru-RU" smtClean="0"/>
              <a:pPr/>
              <a:t>02.04.2021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98A6D7-A9D5-4764-AD70-45862E492A3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779575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98A6D7-A9D5-4764-AD70-45862E492A35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209175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98A6D7-A9D5-4764-AD70-45862E492A35}" type="slidenum">
              <a:rPr lang="ru-RU" smtClean="0">
                <a:solidFill>
                  <a:prstClr val="black"/>
                </a:solidFill>
              </a:rPr>
              <a:pPr/>
              <a:t>19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902225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D642B-F8EB-46FA-80A2-30FE354A38ED}" type="datetimeFigureOut">
              <a:rPr lang="ru-RU" smtClean="0"/>
              <a:pPr/>
              <a:t>02.04.2021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3E788-AD25-48E6-B075-7802BEBE175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736954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D642B-F8EB-46FA-80A2-30FE354A38ED}" type="datetimeFigureOut">
              <a:rPr lang="ru-RU" smtClean="0"/>
              <a:pPr/>
              <a:t>02.04.2021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3E788-AD25-48E6-B075-7802BEBE175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94559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D642B-F8EB-46FA-80A2-30FE354A38ED}" type="datetimeFigureOut">
              <a:rPr lang="ru-RU" smtClean="0"/>
              <a:pPr/>
              <a:t>02.04.2021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3E788-AD25-48E6-B075-7802BEBE175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38755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D642B-F8EB-46FA-80A2-30FE354A38ED}" type="datetimeFigureOut">
              <a:rPr lang="ru-RU" smtClean="0"/>
              <a:pPr/>
              <a:t>02.04.2021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3E788-AD25-48E6-B075-7802BEBE175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581502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D642B-F8EB-46FA-80A2-30FE354A38ED}" type="datetimeFigureOut">
              <a:rPr lang="ru-RU" smtClean="0"/>
              <a:pPr/>
              <a:t>02.04.2021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3E788-AD25-48E6-B075-7802BEBE175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195153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D642B-F8EB-46FA-80A2-30FE354A38ED}" type="datetimeFigureOut">
              <a:rPr lang="ru-RU" smtClean="0"/>
              <a:pPr/>
              <a:t>02.04.2021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3E788-AD25-48E6-B075-7802BEBE175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841803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D642B-F8EB-46FA-80A2-30FE354A38ED}" type="datetimeFigureOut">
              <a:rPr lang="ru-RU" smtClean="0"/>
              <a:pPr/>
              <a:t>02.04.2021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3E788-AD25-48E6-B075-7802BEBE175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522738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D642B-F8EB-46FA-80A2-30FE354A38ED}" type="datetimeFigureOut">
              <a:rPr lang="ru-RU" smtClean="0"/>
              <a:pPr/>
              <a:t>02.04.2021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3E788-AD25-48E6-B075-7802BEBE175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152711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D642B-F8EB-46FA-80A2-30FE354A38ED}" type="datetimeFigureOut">
              <a:rPr lang="ru-RU" smtClean="0"/>
              <a:pPr/>
              <a:t>02.04.2021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3E788-AD25-48E6-B075-7802BEBE175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131273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D642B-F8EB-46FA-80A2-30FE354A38ED}" type="datetimeFigureOut">
              <a:rPr lang="ru-RU" smtClean="0"/>
              <a:pPr/>
              <a:t>02.04.2021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3E788-AD25-48E6-B075-7802BEBE175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1830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D642B-F8EB-46FA-80A2-30FE354A38ED}" type="datetimeFigureOut">
              <a:rPr lang="ru-RU" smtClean="0"/>
              <a:pPr/>
              <a:t>02.04.2021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3E788-AD25-48E6-B075-7802BEBE175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18768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7D642B-F8EB-46FA-80A2-30FE354A38ED}" type="datetimeFigureOut">
              <a:rPr lang="ru-RU" smtClean="0"/>
              <a:pPr/>
              <a:t>02.04.2021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D3E788-AD25-48E6-B075-7802BEBE175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76781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746911"/>
          </a:xfrm>
          <a:solidFill>
            <a:schemeClr val="bg2"/>
          </a:solidFill>
        </p:spPr>
        <p:txBody>
          <a:bodyPr>
            <a:normAutofit fontScale="90000"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8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8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746912"/>
            <a:ext cx="12192000" cy="5111087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lvl="0" indent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kk-KZ" sz="3600" b="1" i="1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Бойыма </a:t>
            </a:r>
            <a:r>
              <a:rPr lang="kk-KZ" sz="3600" b="1" i="1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ас батпайды, ауырамын.</a:t>
            </a:r>
            <a:r>
              <a:rPr lang="kk-KZ" sz="3600" b="1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lang="ru-RU" sz="36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kk-KZ" sz="3600" b="1" i="1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Егер </a:t>
            </a:r>
            <a:r>
              <a:rPr lang="kk-KZ" sz="3600" b="1" i="1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 жазбай кетсем үш күн өлең...</a:t>
            </a:r>
            <a:r>
              <a:rPr lang="kk-KZ" sz="3600" b="1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lang="kk-KZ" sz="36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48892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0" y="444649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k-KZ" sz="2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2769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0" y="630248"/>
            <a:ext cx="11372472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1-тапсырма. Сұрақ-жауап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 Ақын өмірі туралы не білдіңіз?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 Ақынның алғашқы шығармалары қашан жарияланды?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3.Ақын қандай халықаралық сыйлықтың иегері атанды?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4. Тұманбай ақынды неліктен «көктем жаршысы» деп атады?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5. Тұманбай Молдағалиев қандай  ән мәтіндерін жазды?  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kk-KZ" sz="2400" dirty="0" smtClean="0">
              <a:solidFill>
                <a:srgbClr val="00206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k-KZ" sz="24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Дескриптор: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ақын өмірі мен шығармашылығына байланысты құрылған сұрақтарға жауап береді.</a:t>
            </a:r>
            <a:endParaRPr kumimoji="0" lang="kk-KZ" sz="2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48825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69194"/>
          </a:xfrm>
        </p:spPr>
        <p:txBody>
          <a:bodyPr>
            <a:normAutofit fontScale="90000"/>
          </a:bodyPr>
          <a:lstStyle/>
          <a:p>
            <a:pPr algn="ctr"/>
            <a:r>
              <a:rPr lang="kk-KZ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Өзіңді тексер!</a:t>
            </a:r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3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821803"/>
          <a:ext cx="12192000" cy="58942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0"/>
                <a:gridCol w="6096000"/>
              </a:tblGrid>
              <a:tr h="48188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8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Сұрақтар</a:t>
                      </a:r>
                      <a:endParaRPr lang="ru-RU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8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Жауабы</a:t>
                      </a:r>
                      <a:endParaRPr lang="ru-RU" sz="18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13379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1. Ақын өмірі туралы не білдіңіз?</a:t>
                      </a:r>
                      <a:endParaRPr lang="ru-RU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800" dirty="0">
                          <a:solidFill>
                            <a:srgbClr val="3333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Тұманбай Молдағалиев 1935 жылы 20 наурызда Алматы облысының Еңбекшіқазақ ауданындағы Қазатком ауылында дүниеге келген. 1956 жылы Қазақ мемлекеттік университетінің филология факультетін тәмамдаған.</a:t>
                      </a:r>
                      <a:endParaRPr lang="ru-RU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107035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8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2. Ақынның алғашқы шығармалары қашан жарияланды?</a:t>
                      </a:r>
                      <a:endParaRPr lang="ru-RU" sz="18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800" dirty="0">
                          <a:solidFill>
                            <a:srgbClr val="3333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1954 жылы Т. Молдағалиевтің </a:t>
                      </a:r>
                      <a:r>
                        <a:rPr lang="kk-KZ" sz="1800" i="1" dirty="0">
                          <a:solidFill>
                            <a:srgbClr val="3333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«Украина қызына»</a:t>
                      </a:r>
                      <a:r>
                        <a:rPr lang="kk-KZ" sz="1800" dirty="0">
                          <a:solidFill>
                            <a:srgbClr val="3333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деген  тұңғыш өлеңі жарияланды.  Ақынның алғашқы жастық жырлары 1957 жылы </a:t>
                      </a:r>
                      <a:r>
                        <a:rPr lang="kk-KZ" sz="1800" i="1" dirty="0">
                          <a:solidFill>
                            <a:srgbClr val="3333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«Студент дәптері»</a:t>
                      </a:r>
                      <a:r>
                        <a:rPr lang="kk-KZ" sz="1800" dirty="0">
                          <a:solidFill>
                            <a:srgbClr val="3333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деген атпен жинақ болып басылды.</a:t>
                      </a:r>
                      <a:endParaRPr lang="ru-RU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53517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8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3.Ақын қандай халықаралық сыйлықтың иегері атанды? </a:t>
                      </a:r>
                      <a:endParaRPr lang="ru-RU" sz="18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800" dirty="0">
                          <a:solidFill>
                            <a:srgbClr val="3333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1992 жылы Физули атындағы Халықаралық түрік дүниесі ақындары сыйлығының иегері атанды. </a:t>
                      </a:r>
                      <a:endParaRPr lang="ru-RU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80276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8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4. Тұманбай ақынды неліктен «көктем жаршысы» деп атады?</a:t>
                      </a:r>
                      <a:endParaRPr lang="ru-RU" sz="18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Тұманбай Молдағалиев – сыршыл, сезім, көңілдің ақыны. Өмір бойы көктемді жырлап өтті. Өмірге көктем болып келіп, көктем болып кетті.</a:t>
                      </a:r>
                      <a:endParaRPr lang="ru-RU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160552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8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5. Тұманбай Молдағалиев қандай  </a:t>
                      </a:r>
                      <a:r>
                        <a:rPr lang="kk-KZ" sz="1800">
                          <a:solidFill>
                            <a:srgbClr val="3333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ән мәтіндерін жазды</a:t>
                      </a:r>
                      <a:r>
                        <a:rPr lang="kk-KZ" sz="18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?   </a:t>
                      </a:r>
                      <a:endParaRPr lang="ru-RU" sz="18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800" dirty="0">
                          <a:solidFill>
                            <a:srgbClr val="3333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Ақынның </a:t>
                      </a:r>
                      <a:r>
                        <a:rPr lang="kk-KZ" sz="1800" i="1" dirty="0">
                          <a:solidFill>
                            <a:srgbClr val="3333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«Құстар қайтып барады»</a:t>
                      </a:r>
                      <a:r>
                        <a:rPr lang="kk-KZ" sz="1800" dirty="0">
                          <a:solidFill>
                            <a:srgbClr val="3333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(әні Н. Тілендиевтікі), </a:t>
                      </a:r>
                      <a:r>
                        <a:rPr lang="kk-KZ" sz="1800" i="1" dirty="0">
                          <a:solidFill>
                            <a:srgbClr val="3333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«Бақыт құшағында», «Әнім сен едің»</a:t>
                      </a:r>
                      <a:r>
                        <a:rPr lang="kk-KZ" sz="1800" dirty="0">
                          <a:solidFill>
                            <a:srgbClr val="3333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(әні Ш. Қалдаяқовтікі), </a:t>
                      </a:r>
                      <a:r>
                        <a:rPr lang="kk-KZ" sz="1800" i="1" dirty="0">
                          <a:solidFill>
                            <a:srgbClr val="3333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«Ертіс вальсі»</a:t>
                      </a:r>
                      <a:r>
                        <a:rPr lang="kk-KZ" sz="1800" dirty="0">
                          <a:solidFill>
                            <a:srgbClr val="3333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(әні Жамақаевтікі), </a:t>
                      </a:r>
                      <a:r>
                        <a:rPr lang="kk-KZ" sz="1800" i="1" dirty="0">
                          <a:solidFill>
                            <a:srgbClr val="3333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«Шақырады көктем»</a:t>
                      </a:r>
                      <a:r>
                        <a:rPr lang="kk-KZ" sz="1800" dirty="0">
                          <a:solidFill>
                            <a:srgbClr val="3333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(әні Ә. Бейсеуовтікі) атты әнге жазылған өлеңдері халық арасына кең тараған. </a:t>
                      </a:r>
                      <a:endParaRPr lang="ru-RU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79827"/>
          </a:xfrm>
        </p:spPr>
        <p:txBody>
          <a:bodyPr>
            <a:normAutofit fontScale="90000"/>
          </a:bodyPr>
          <a:lstStyle/>
          <a:p>
            <a:pPr algn="ctr"/>
            <a:r>
              <a:rPr lang="kk-K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2-тапсырма. Тұжырымның дұрыс нұсқасын + белгісімен көрсетіңіз.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-1" y="752918"/>
          <a:ext cx="12191999" cy="46061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35655"/>
                <a:gridCol w="1736202"/>
                <a:gridCol w="1520142"/>
              </a:tblGrid>
              <a:tr h="57544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20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                                 </a:t>
                      </a:r>
                      <a:r>
                        <a:rPr lang="ru-RU" sz="2000" b="1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Тұжырым</a:t>
                      </a:r>
                      <a:endParaRPr lang="ru-RU" sz="2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Дұрыс</a:t>
                      </a:r>
                      <a:endParaRPr lang="ru-RU" sz="20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Бұрыс</a:t>
                      </a:r>
                      <a:endParaRPr lang="ru-RU" sz="20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57544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20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Ақын</a:t>
                      </a:r>
                      <a:r>
                        <a:rPr lang="ru-RU" sz="20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алғашқы кезеңдегі шығармалары прозаның әңгіме, повесть жанрларында жазылды.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2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20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57544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2000">
                          <a:solidFill>
                            <a:srgbClr val="3333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Әкесі Молдағали ҰОС-та қаза болды.</a:t>
                      </a:r>
                      <a:endParaRPr lang="ru-RU" sz="20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2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20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57544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2000">
                          <a:solidFill>
                            <a:srgbClr val="3333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Ақынның өлең, поэмалары 40-тан аса кітап болып шыққан.</a:t>
                      </a:r>
                      <a:endParaRPr lang="ru-RU" sz="20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2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2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8513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2000">
                          <a:solidFill>
                            <a:srgbClr val="3333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1995 жылы ақынның 13 томдық шығармалар жинағы басылды. Ал 2007 жылы 14 томдық шығармалар жинағы жарық көрді. </a:t>
                      </a:r>
                      <a:endParaRPr lang="ru-RU" sz="20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k-KZ" sz="20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k-KZ" sz="2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141889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2000" dirty="0">
                          <a:solidFill>
                            <a:srgbClr val="3333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Тұманбай Молдағалиев Байрон, М.Ю. Лермонтов, Т.Г. Шевченко, Е.Евтушенко, Туманян, С. Канутикян, Ғ. Ғұлам, Х. Ғұлам, Р. Ғамзатов, Ұйғын, Зулфия, Д. Жалсараев және т.б. ақындардың шығармаларын қазақ тіліне аударды. </a:t>
                      </a:r>
                      <a:endParaRPr lang="ru-RU" sz="2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k-KZ" sz="20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k-KZ" sz="20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9937" name="Rectangle 1"/>
          <p:cNvSpPr>
            <a:spLocks noChangeArrowheads="1"/>
          </p:cNvSpPr>
          <p:nvPr/>
        </p:nvSpPr>
        <p:spPr bwMode="auto">
          <a:xfrm>
            <a:off x="0" y="4868604"/>
            <a:ext cx="121920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Дескриптор: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жазушының шығармашылығы туралы біледі;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- мәліметтердің дұрыс немесе бұрыс екенін анықтайды.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53447"/>
          </a:xfrm>
        </p:spPr>
        <p:txBody>
          <a:bodyPr>
            <a:normAutofit fontScale="90000"/>
          </a:bodyPr>
          <a:lstStyle/>
          <a:p>
            <a:pPr algn="ctr"/>
            <a:r>
              <a:rPr lang="kk-KZ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Өзіңді тексер!</a:t>
            </a:r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3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995422"/>
          <a:ext cx="12192000" cy="58625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73610"/>
                <a:gridCol w="1863524"/>
                <a:gridCol w="1554866"/>
              </a:tblGrid>
              <a:tr h="73787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24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                                 Тұжырым</a:t>
                      </a:r>
                      <a:endParaRPr lang="ru-RU" sz="2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24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Дұрыс</a:t>
                      </a:r>
                      <a:endParaRPr lang="ru-RU" sz="2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24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Бұрыс</a:t>
                      </a:r>
                      <a:endParaRPr lang="ru-RU" sz="2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73787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2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Ақын</a:t>
                      </a:r>
                      <a:r>
                        <a:rPr lang="ru-RU" sz="2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24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алғашқы кезеңдегі шығармалары прозаның әңгіме, </a:t>
                      </a:r>
                      <a:r>
                        <a:rPr lang="ru-RU" sz="2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повесть </a:t>
                      </a:r>
                      <a:r>
                        <a:rPr lang="ru-RU" sz="24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жанрларында</a:t>
                      </a:r>
                      <a:r>
                        <a:rPr lang="ru-RU" sz="2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24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жазылды</a:t>
                      </a:r>
                      <a:r>
                        <a:rPr lang="ru-RU" sz="2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k-KZ" sz="2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24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</a:t>
                      </a:r>
                      <a:endParaRPr lang="ru-RU" sz="2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73787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2400">
                          <a:solidFill>
                            <a:srgbClr val="3333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Әкесі Молдағали ҰОС-та қаза болды.</a:t>
                      </a:r>
                      <a:endParaRPr lang="ru-RU" sz="2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2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+</a:t>
                      </a:r>
                      <a:endParaRPr lang="ru-RU" sz="2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2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73787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2400">
                          <a:solidFill>
                            <a:srgbClr val="3333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Ақынның өлең, поэмалары 40-тан аса кітап болып шыққан.</a:t>
                      </a:r>
                      <a:endParaRPr lang="ru-RU" sz="2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2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+</a:t>
                      </a:r>
                      <a:endParaRPr lang="ru-RU" sz="2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k-KZ" sz="2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109165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2400">
                          <a:solidFill>
                            <a:srgbClr val="3333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1995 жылы ақынның 13 томдық шығармалар жинағы басылды. Ал 2007 жылы 14 томдық шығармалар жинағы жарық көрді. </a:t>
                      </a:r>
                      <a:endParaRPr lang="ru-RU" sz="2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k-KZ" sz="2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2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</a:t>
                      </a:r>
                      <a:endParaRPr lang="ru-RU" sz="2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181942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2400">
                          <a:solidFill>
                            <a:srgbClr val="333333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Тұманбай Молдағалиев Байрон, М.Ю. Лермонтов, Т.Г. Шевченко, Е.Евтушенко, Туманян, С. Канутикян, Ғ. Ғұлам, Х. Ғұлам, Р. Ғамзатов, Ұйғын, Зулфия, Д. Жалсараев және т.б. ақындардың шығармаларын қазақ тіліне аударды. </a:t>
                      </a:r>
                      <a:endParaRPr lang="ru-RU" sz="24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2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+</a:t>
                      </a:r>
                      <a:endParaRPr lang="ru-RU" sz="2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k-KZ" sz="2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kk-KZ" sz="31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3-тапсырма. Суреттерді ақын өлеңдерінің тақырыбымен сәйкестендір.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838200" y="1284789"/>
          <a:ext cx="10515600" cy="530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0"/>
                <a:gridCol w="5257800"/>
              </a:tblGrid>
              <a:tr h="318724">
                <a:tc>
                  <a:txBody>
                    <a:bodyPr/>
                    <a:lstStyle/>
                    <a:p>
                      <a:r>
                        <a:rPr lang="kk-KZ" dirty="0" smtClean="0"/>
                        <a:t>1. </a:t>
                      </a:r>
                    </a:p>
                    <a:p>
                      <a:endParaRPr lang="kk-KZ" dirty="0" smtClean="0"/>
                    </a:p>
                    <a:p>
                      <a:endParaRPr lang="kk-KZ" dirty="0" smtClean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  </a:t>
                      </a:r>
                      <a:r>
                        <a:rPr lang="kk-KZ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А.</a:t>
                      </a:r>
                      <a:endParaRPr lang="ru-RU" sz="1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kk-KZ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                 Әйел-ана</a:t>
                      </a:r>
                      <a:endParaRPr lang="ru-RU" sz="1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dirty="0"/>
                    </a:p>
                  </a:txBody>
                  <a:tcPr/>
                </a:tc>
              </a:tr>
              <a:tr h="318724">
                <a:tc>
                  <a:txBody>
                    <a:bodyPr/>
                    <a:lstStyle/>
                    <a:p>
                      <a:endParaRPr lang="kk-KZ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kk-K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Ә.        Махаббат</a:t>
                      </a:r>
                      <a:endParaRPr lang="kk-KZ" dirty="0" smtClean="0"/>
                    </a:p>
                    <a:p>
                      <a:endParaRPr lang="kk-KZ" dirty="0" smtClean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2. </a:t>
                      </a:r>
                      <a:endParaRPr lang="ru-RU" dirty="0"/>
                    </a:p>
                  </a:txBody>
                  <a:tcPr/>
                </a:tc>
              </a:tr>
              <a:tr h="318724">
                <a:tc>
                  <a:txBody>
                    <a:bodyPr/>
                    <a:lstStyle/>
                    <a:p>
                      <a:r>
                        <a:rPr lang="kk-KZ" dirty="0" smtClean="0"/>
                        <a:t>3. </a:t>
                      </a:r>
                    </a:p>
                    <a:p>
                      <a:endParaRPr lang="kk-KZ" dirty="0" smtClean="0"/>
                    </a:p>
                    <a:p>
                      <a:endParaRPr lang="kk-KZ" dirty="0" smtClean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kk-KZ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kk-K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Б.                Туған жер</a:t>
                      </a:r>
                      <a:endParaRPr lang="ru-RU" dirty="0"/>
                    </a:p>
                  </a:txBody>
                  <a:tcPr/>
                </a:tc>
              </a:tr>
              <a:tr h="318724">
                <a:tc>
                  <a:txBody>
                    <a:bodyPr/>
                    <a:lstStyle/>
                    <a:p>
                      <a:endParaRPr lang="kk-KZ" sz="18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kk-KZ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В.                   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kk-KZ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                     </a:t>
                      </a:r>
                      <a:r>
                        <a:rPr lang="kk-KZ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Табиғат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 smtClean="0"/>
                        <a:t>4.</a:t>
                      </a:r>
                    </a:p>
                    <a:p>
                      <a:endParaRPr lang="kk-KZ" dirty="0" smtClean="0"/>
                    </a:p>
                    <a:p>
                      <a:endParaRPr lang="kk-KZ" dirty="0" smtClean="0"/>
                    </a:p>
                    <a:p>
                      <a:endParaRPr lang="kk-KZ" dirty="0" smtClean="0"/>
                    </a:p>
                    <a:p>
                      <a:endParaRPr lang="kk-KZ" dirty="0" smtClean="0"/>
                    </a:p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Рисунок 4" descr="D:\Users\Bauyrzhan\Pictures\Эссе\табиғат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77084" y="1298485"/>
            <a:ext cx="2025468" cy="14562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D:\Users\Bauyrzhan\Pictures\Эссе\туған жер.jpe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78642" y="2152891"/>
            <a:ext cx="2247900" cy="14815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D:\Users\Bauyrzhan\Pictures\Эссе\Ана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406040" y="3379807"/>
            <a:ext cx="2263912" cy="15394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 descr="D:\Users\Bauyrzhan\Pictures\Эссе\махаббат.jp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480261" y="4896091"/>
            <a:ext cx="2000250" cy="16204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kk-K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Өзіңді тексер!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kk-KZ" b="1" dirty="0" smtClean="0"/>
              <a:t> </a:t>
            </a:r>
            <a:r>
              <a:rPr lang="kk-KZ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 – В;  2 – Б;  3 – А;  4 – Ә.</a:t>
            </a:r>
            <a:endParaRPr lang="ru-RU" sz="4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38200" y="578734"/>
            <a:ext cx="10515600" cy="5598229"/>
          </a:xfrm>
        </p:spPr>
        <p:txBody>
          <a:bodyPr/>
          <a:lstStyle/>
          <a:p>
            <a:pPr>
              <a:buNone/>
            </a:pPr>
            <a:r>
              <a:rPr lang="kk-KZ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4-тапсырма.</a:t>
            </a:r>
            <a:endParaRPr lang="ru-RU" sz="3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Шығармадан түсінігімізді қалыптастырып, 5 жолды өлең әдісін пайдаланып тапсырманы орындаңыз.</a:t>
            </a:r>
            <a:endParaRPr lang="ru-RU" sz="3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ru-RU" sz="3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1. Тақырыпқа қатысты бір зат есім (кім? не?):</a:t>
            </a:r>
            <a:br>
              <a:rPr lang="kk-KZ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2. Бірінші зат есімге қатысты екі сын есім (қандай?).</a:t>
            </a:r>
            <a:br>
              <a:rPr lang="kk-KZ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3. Бірінші зат есімге қатысты үш етістік (не істеді/iстейді?),</a:t>
            </a:r>
            <a:br>
              <a:rPr lang="kk-KZ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4. Бірінші зат есіммен төрт сөзден тұратын сөйлем.</a:t>
            </a:r>
            <a:br>
              <a:rPr lang="kk-KZ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5. Ол - кім?</a:t>
            </a:r>
            <a:endParaRPr lang="ru-RU" sz="3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kk-KZ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Өзіңді тексер!</a:t>
            </a:r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3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kk-KZ" dirty="0" smtClean="0"/>
              <a:t>  </a:t>
            </a:r>
            <a:r>
              <a:rPr lang="kk-KZ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1. Зат есім (Тұманбай Молдағалиев)</a:t>
            </a:r>
            <a:br>
              <a:rPr lang="kk-KZ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2. Сын есім (Сыршыл, лирик)</a:t>
            </a:r>
            <a:br>
              <a:rPr lang="kk-KZ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3. Етістік ( өлең жазды, талаптанды, үйретті)</a:t>
            </a:r>
            <a:br>
              <a:rPr lang="kk-KZ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4. Сөйлем құрау (Тұманбай – поэзияға құштар жан.)</a:t>
            </a:r>
            <a:br>
              <a:rPr lang="kk-KZ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5.  (Ақын)</a:t>
            </a:r>
            <a:endParaRPr lang="ru-RU" sz="3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kk-KZ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Қорытынды</a:t>
            </a:r>
            <a:endParaRPr lang="ru-RU" sz="32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kk-KZ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Тұманбай Молдағалиевтің өмірі мен шығармашылығы туралы мәлімет алдым;</a:t>
            </a:r>
            <a:endParaRPr lang="ru-RU" sz="3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 өлеңдерінің тақырыптық ерекшелігін саралау арқылы көтерілген ғаламдық мәселелерді терең түсіндім.</a:t>
            </a:r>
            <a:endParaRPr lang="ru-RU" sz="3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188719"/>
          </a:xfrm>
          <a:solidFill>
            <a:schemeClr val="bg2"/>
          </a:solidFill>
        </p:spPr>
        <p:txBody>
          <a:bodyPr>
            <a:normAutofit/>
          </a:bodyPr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         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Қосымша тапсырма</a:t>
            </a:r>
            <a:endParaRPr lang="ru-RU" sz="32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188720"/>
            <a:ext cx="12192000" cy="5669279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lvl="0" indent="0" algn="just">
              <a:lnSpc>
                <a:spcPct val="97000"/>
              </a:lnSpc>
              <a:spcAft>
                <a:spcPts val="0"/>
              </a:spcAft>
              <a:buNone/>
              <a:tabLst>
                <a:tab pos="647700" algn="l"/>
              </a:tabLst>
            </a:pP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</a:t>
            </a:r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828800" lvl="4" indent="0" algn="just">
              <a:lnSpc>
                <a:spcPct val="97000"/>
              </a:lnSpc>
              <a:buNone/>
              <a:tabLst>
                <a:tab pos="647700" algn="l"/>
              </a:tabLst>
            </a:pPr>
            <a:r>
              <a:rPr lang="ru-RU" sz="14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2400" b="1" dirty="0" smtClean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828800" lvl="4" indent="0" algn="just">
              <a:lnSpc>
                <a:spcPct val="97000"/>
              </a:lnSpc>
              <a:buNone/>
              <a:tabLst>
                <a:tab pos="647700" algn="l"/>
              </a:tabLst>
            </a:pPr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828800" lvl="4" indent="0" algn="just">
              <a:lnSpc>
                <a:spcPct val="97000"/>
              </a:lnSpc>
              <a:buNone/>
              <a:tabLst>
                <a:tab pos="647700" algn="l"/>
              </a:tabLst>
            </a:pPr>
            <a:r>
              <a:rPr lang="ru-RU" sz="2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Мәтіндегі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үстеулер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ерте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заманнан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бері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кеңінен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бүгінгі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күнге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дейін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, </a:t>
            </a:r>
            <a:endParaRPr lang="ru-RU" sz="2400" b="1" dirty="0" smtClean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828800" lvl="4" indent="0" algn="just">
              <a:lnSpc>
                <a:spcPct val="97000"/>
              </a:lnSpc>
              <a:buNone/>
              <a:tabLst>
                <a:tab pos="647700" algn="l"/>
              </a:tabLst>
            </a:pP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сан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түрлі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көне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ортақ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2400" b="1" dirty="0" smtClean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828800" lvl="4" indent="0" algn="just">
              <a:lnSpc>
                <a:spcPct val="97000"/>
              </a:lnSpc>
              <a:buNone/>
              <a:tabLst>
                <a:tab pos="647700" algn="l"/>
              </a:tabLst>
            </a:pPr>
            <a:endParaRPr lang="en-US" sz="2400" b="1" dirty="0" smtClean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828800" lvl="4" indent="0" algn="just">
              <a:lnSpc>
                <a:spcPct val="97000"/>
              </a:lnSpc>
              <a:buNone/>
              <a:tabLst>
                <a:tab pos="647700" algn="l"/>
              </a:tabLst>
            </a:pPr>
            <a:r>
              <a:rPr lang="en-US" sz="2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</a:t>
            </a:r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0" y="1188721"/>
            <a:ext cx="12192000" cy="566927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97000"/>
              </a:lnSpc>
              <a:buNone/>
              <a:tabLst>
                <a:tab pos="647700" algn="l"/>
              </a:tabLst>
            </a:pPr>
            <a:r>
              <a:rPr lang="kk-KZ" sz="3600" dirty="0" smtClean="0">
                <a:latin typeface="Times New Roman" pitchFamily="18" charset="0"/>
                <a:cs typeface="Times New Roman" pitchFamily="18" charset="0"/>
              </a:rPr>
              <a:t>Ғаламтордан Тұманбай Молдағалиевтің өмірі туралы қосымша мәлімет жинау.Оның  өлеңдері көптеген жүрекке өшпестей жол салғанын, оның поэзиясы бұл күнде ұлттық мәдениетіміздің алтын қорына, халқымыздың рухани байлығына айналғанын ерекшелей отырып эссе жаз.</a:t>
            </a:r>
            <a:endParaRPr lang="ru-RU" sz="3600" dirty="0">
              <a:solidFill>
                <a:srgbClr val="002060"/>
              </a:solidFill>
              <a:latin typeface="Times New Roman" pitchFamily="18" charset="0"/>
              <a:ea typeface="Calibri" panose="020F0502020204030204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08794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fontAlgn="t"/>
            <a:endParaRPr lang="kk-KZ" sz="4000" b="1" dirty="0" smtClean="0"/>
          </a:p>
          <a:p>
            <a:pPr fontAlgn="t"/>
            <a:endParaRPr lang="kk-KZ" sz="4000" b="1" dirty="0" smtClean="0"/>
          </a:p>
          <a:p>
            <a:pPr fontAlgn="t"/>
            <a:endParaRPr lang="kk-KZ" sz="4000" b="1" dirty="0" smtClean="0"/>
          </a:p>
          <a:p>
            <a:pPr fontAlgn="t"/>
            <a:endParaRPr lang="kk-KZ" sz="4000" b="1" dirty="0" smtClean="0"/>
          </a:p>
          <a:p>
            <a:pPr fontAlgn="t"/>
            <a:endParaRPr lang="kk-KZ" sz="4000" b="1" dirty="0" smtClean="0"/>
          </a:p>
          <a:p>
            <a:pPr fontAlgn="t"/>
            <a:endParaRPr lang="kk-KZ" sz="4000" b="1" dirty="0" smtClean="0"/>
          </a:p>
          <a:p>
            <a:pPr fontAlgn="t"/>
            <a:endParaRPr lang="kk-KZ" sz="4000" b="1" dirty="0" smtClean="0"/>
          </a:p>
          <a:p>
            <a:pPr fontAlgn="t"/>
            <a:endParaRPr lang="kk-KZ" sz="4000" b="1" dirty="0" smtClean="0"/>
          </a:p>
          <a:p>
            <a:pPr fontAlgn="t"/>
            <a:endParaRPr lang="kk-KZ" sz="4000" b="1" dirty="0" smtClean="0"/>
          </a:p>
          <a:p>
            <a:pPr fontAlgn="t"/>
            <a:endParaRPr lang="kk-KZ" sz="4000" b="1" dirty="0" smtClean="0"/>
          </a:p>
          <a:p>
            <a:pPr fontAlgn="t"/>
            <a:endParaRPr lang="kk-KZ" sz="4000" b="1" dirty="0" smtClean="0"/>
          </a:p>
          <a:p>
            <a:pPr fontAlgn="t"/>
            <a:endParaRPr lang="kk-KZ" sz="4000" b="1" dirty="0" smtClean="0"/>
          </a:p>
          <a:p>
            <a:pPr fontAlgn="t"/>
            <a:endParaRPr lang="ru-RU" sz="4000" b="1" dirty="0" smtClean="0"/>
          </a:p>
          <a:p>
            <a:pPr fontAlgn="t"/>
            <a:endParaRPr lang="kk-KZ" sz="4000" b="1" dirty="0" smtClean="0"/>
          </a:p>
          <a:p>
            <a:pPr fontAlgn="t"/>
            <a:endParaRPr lang="kk-KZ" sz="4000" b="1" dirty="0" smtClean="0"/>
          </a:p>
          <a:p>
            <a:pPr fontAlgn="t"/>
            <a:endParaRPr lang="kk-KZ" sz="4000" b="1" dirty="0" smtClean="0"/>
          </a:p>
          <a:p>
            <a:pPr fontAlgn="t"/>
            <a:endParaRPr lang="kk-KZ" sz="4000" b="1" i="1" dirty="0" smtClean="0"/>
          </a:p>
          <a:p>
            <a:pPr fontAlgn="t"/>
            <a:endParaRPr lang="kk-KZ" sz="4000" b="1" i="1" dirty="0" smtClean="0"/>
          </a:p>
          <a:p>
            <a:pPr fontAlgn="t"/>
            <a:endParaRPr lang="kk-KZ" sz="4000" b="1" i="1" dirty="0" smtClean="0"/>
          </a:p>
          <a:p>
            <a:pPr fontAlgn="t"/>
            <a:endParaRPr lang="kk-KZ" sz="4000" b="1" i="1" dirty="0" smtClean="0"/>
          </a:p>
          <a:p>
            <a:pPr fontAlgn="t"/>
            <a:endParaRPr lang="kk-KZ" sz="4000" b="1" i="1" dirty="0" smtClean="0"/>
          </a:p>
          <a:p>
            <a:pPr fontAlgn="t"/>
            <a:r>
              <a:rPr lang="kk-KZ" sz="4000" b="1" i="1" dirty="0" smtClean="0"/>
              <a:t>      Бойыма ас батпайды, ауырамын.</a:t>
            </a:r>
            <a:r>
              <a:rPr lang="kk-KZ" sz="4000" b="1" dirty="0" smtClean="0"/>
              <a:t> </a:t>
            </a:r>
            <a:endParaRPr lang="ru-RU" sz="4000" b="1" dirty="0" smtClean="0"/>
          </a:p>
          <a:p>
            <a:pPr fontAlgn="t"/>
            <a:r>
              <a:rPr lang="kk-KZ" sz="4000" b="1" i="1" dirty="0" smtClean="0"/>
              <a:t>     Егер де жазбай кетсем үш күн өлең...</a:t>
            </a:r>
            <a:r>
              <a:rPr lang="kk-KZ" sz="4000" b="1" dirty="0" smtClean="0"/>
              <a:t> </a:t>
            </a:r>
            <a:endParaRPr lang="ru-RU" sz="4000" dirty="0" smtClean="0"/>
          </a:p>
          <a:p>
            <a:pPr fontAlgn="t"/>
            <a:endParaRPr lang="ru-RU" sz="4000" b="1" dirty="0" smtClean="0"/>
          </a:p>
          <a:p>
            <a:pPr fontAlgn="t"/>
            <a:r>
              <a:rPr lang="kk-KZ" sz="4000" b="1" dirty="0" smtClean="0"/>
              <a:t>                              Тұманбай Молдағалиев. </a:t>
            </a:r>
            <a:endParaRPr lang="ru-RU" sz="4000" b="1" dirty="0" smtClean="0"/>
          </a:p>
          <a:p>
            <a:pPr>
              <a:buNone/>
            </a:pPr>
            <a:endParaRPr lang="ru-RU" sz="4000" b="1" dirty="0">
              <a:solidFill>
                <a:srgbClr val="002060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0" y="1"/>
          <a:ext cx="12192000" cy="68579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0"/>
                <a:gridCol w="6096000"/>
              </a:tblGrid>
              <a:tr h="6857999">
                <a:tc>
                  <a:txBody>
                    <a:bodyPr/>
                    <a:lstStyle/>
                    <a:p>
                      <a:endParaRPr lang="kk-KZ" dirty="0" smtClean="0"/>
                    </a:p>
                    <a:p>
                      <a:endParaRPr lang="kk-KZ" dirty="0" smtClean="0"/>
                    </a:p>
                    <a:p>
                      <a:endParaRPr lang="kk-KZ" dirty="0" smtClean="0"/>
                    </a:p>
                    <a:p>
                      <a:endParaRPr lang="kk-KZ" dirty="0" smtClean="0">
                        <a:solidFill>
                          <a:schemeClr val="bg2"/>
                        </a:solidFill>
                      </a:endParaRPr>
                    </a:p>
                    <a:p>
                      <a:endParaRPr lang="kk-KZ" dirty="0" smtClean="0"/>
                    </a:p>
                    <a:p>
                      <a:endParaRPr lang="kk-KZ" dirty="0" smtClean="0"/>
                    </a:p>
                    <a:p>
                      <a:endParaRPr lang="kk-KZ" dirty="0" smtClean="0"/>
                    </a:p>
                    <a:p>
                      <a:endParaRPr lang="kk-KZ" dirty="0" smtClean="0"/>
                    </a:p>
                    <a:p>
                      <a:endParaRPr lang="kk-KZ" dirty="0" smtClean="0"/>
                    </a:p>
                    <a:p>
                      <a:endParaRPr lang="kk-KZ" dirty="0" smtClean="0"/>
                    </a:p>
                    <a:p>
                      <a:endParaRPr lang="kk-KZ" dirty="0" smtClean="0"/>
                    </a:p>
                    <a:p>
                      <a:endParaRPr lang="kk-KZ" dirty="0" smtClean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kk-KZ" dirty="0" smtClean="0"/>
                    </a:p>
                    <a:p>
                      <a:endParaRPr lang="kk-KZ" dirty="0" smtClean="0"/>
                    </a:p>
                    <a:p>
                      <a:endParaRPr lang="kk-KZ" dirty="0" smtClean="0"/>
                    </a:p>
                    <a:p>
                      <a:endParaRPr lang="kk-KZ" sz="2000" b="1" i="1" kern="1200" dirty="0" smtClean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kk-KZ" sz="2000" b="1" i="1" kern="1200" dirty="0" smtClean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kk-KZ" sz="2000" b="1" i="1" kern="1200" dirty="0" smtClean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kk-KZ" sz="2000" b="1" i="1" kern="1200" dirty="0" smtClean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kk-KZ" sz="2000" b="1" i="1" kern="1200" dirty="0" smtClean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kk-KZ" sz="2000" b="1" i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 Бойыма ас батпайды, ауырамын.</a:t>
                      </a:r>
                      <a:r>
                        <a:rPr lang="kk-KZ" sz="20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endParaRPr lang="ru-RU" sz="2000" b="1" kern="1200" dirty="0" smtClean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kk-KZ" sz="2000" b="1" i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Егер де жазбай кетсем үш күн өлең...</a:t>
                      </a:r>
                      <a:r>
                        <a:rPr lang="kk-KZ" sz="20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</a:p>
                    <a:p>
                      <a:endParaRPr lang="ru-RU" sz="2000" b="1" kern="1200" dirty="0" smtClean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kk-KZ" sz="20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                         Тұманбай Молдағалиев. </a:t>
                      </a:r>
                      <a:endParaRPr lang="ru-RU" sz="2000" b="1" kern="1200" dirty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Рисунок 4" descr="https://encrypted-tbn1.gstatic.com/images?q=tbn:ANd9GcSfC5qYzU-MfTgOn17a-VFzf1vNJRW7bl9DP9gXdTZdQ3oF_roVYA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57468" y="636608"/>
            <a:ext cx="3194613" cy="36344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Бөлім тақырыбы:</a:t>
            </a:r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          </a:t>
            </a:r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Әдебиеттегі сын-сарын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endParaRPr lang="ru-RU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ru-RU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ru-RU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Сабақтың </a:t>
            </a:r>
            <a:r>
              <a:rPr lang="ru-RU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тақырыбы:</a:t>
            </a: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Тұманбай Молдағалиевтің өмірі мен            </a:t>
            </a:r>
          </a:p>
          <a:p>
            <a:pPr>
              <a:buNone/>
            </a:pPr>
            <a:r>
              <a:rPr lang="kk-KZ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шығармашылығы</a:t>
            </a:r>
            <a:endParaRPr lang="ru-RU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ru-RU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ru-RU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657600" lvl="8" indent="0" algn="just">
              <a:buNone/>
            </a:pP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</a:t>
            </a:r>
            <a:endParaRPr lang="ru-RU" sz="28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57600" lvl="8" indent="0" algn="just">
              <a:buNone/>
            </a:pPr>
            <a:endParaRPr lang="ru-RU" sz="28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57600" lvl="8" indent="0" algn="just">
              <a:buNone/>
            </a:pPr>
            <a:endParaRPr lang="ru-RU" sz="28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57600" lvl="8" indent="0">
              <a:buNone/>
            </a:pPr>
            <a:r>
              <a:rPr lang="ru-RU" sz="1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ҚАЗАҚ </a:t>
            </a:r>
            <a:r>
              <a:rPr lang="ru-RU" sz="1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ӘДЕБИЕТІ (Т1)</a:t>
            </a:r>
            <a:br>
              <a:rPr lang="ru-RU" sz="1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</a:t>
            </a:r>
            <a:r>
              <a:rPr lang="ru-RU" sz="1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11-СЫНЫП</a:t>
            </a:r>
            <a:endParaRPr lang="ru-RU" sz="16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980660"/>
          </a:xfrm>
          <a:solidFill>
            <a:schemeClr val="bg2"/>
          </a:solidFill>
        </p:spPr>
        <p:txBody>
          <a:bodyPr>
            <a:normAutofit fontScale="90000"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kk-KZ" sz="31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Оқу мақсаттары:</a:t>
            </a:r>
            <a:r>
              <a:rPr lang="kk-KZ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kk-KZ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8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89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980661"/>
            <a:ext cx="12192000" cy="5877339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just"/>
            <a:endParaRPr lang="kk-KZ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0"/>
              </a:spcAft>
              <a:buNone/>
            </a:pPr>
            <a:r>
              <a:rPr lang="kk-KZ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11.1.1.1  ақын шығармашылығының тақырыптық ерекшелігін саралау арқылы көтерілген ғаламдық мәселелерді терең түсіну</a:t>
            </a:r>
            <a:endParaRPr lang="ru-RU" sz="3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96849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351128"/>
          </a:xfrm>
          <a:solidFill>
            <a:schemeClr val="bg2"/>
          </a:solidFill>
        </p:spPr>
        <p:txBody>
          <a:bodyPr>
            <a:normAutofit fontScale="90000"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kk-KZ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Бағалау критерийлері:</a:t>
            </a:r>
            <a:r>
              <a:rPr lang="ru-RU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73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73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351130"/>
            <a:ext cx="12192000" cy="5506870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>
              <a:buNone/>
            </a:pPr>
            <a:endParaRPr lang="kk-KZ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kk-KZ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- Тұманбай Молдағалиев туралы ақпарат алады;</a:t>
            </a:r>
            <a:endParaRPr lang="ru-RU" sz="3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- мәліметтердің дұрыс немесе бұрыс екенін анықтайды;</a:t>
            </a:r>
            <a:endParaRPr lang="ru-RU" sz="3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- суреттерді ақын өлеңдерінің тақырыбымен сәйкестендіре   </a:t>
            </a:r>
          </a:p>
          <a:p>
            <a:pPr>
              <a:buNone/>
            </a:pPr>
            <a:r>
              <a:rPr lang="kk-KZ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алады;  </a:t>
            </a:r>
            <a:endParaRPr lang="ru-RU" sz="3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-  шығармадағы көтерілген мәселелерді анықтайды</a:t>
            </a:r>
            <a:r>
              <a:rPr lang="kk-KZ" sz="3200" dirty="0" smtClean="0"/>
              <a:t>.</a:t>
            </a:r>
            <a:endParaRPr lang="kk-KZ" sz="3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48825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14067"/>
            <a:ext cx="12192000" cy="1097279"/>
          </a:xfrm>
          <a:solidFill>
            <a:schemeClr val="bg2"/>
          </a:solidFill>
        </p:spPr>
        <p:txBody>
          <a:bodyPr>
            <a:normAutofit/>
          </a:bodyPr>
          <a:lstStyle/>
          <a:p>
            <a:pPr>
              <a:spcAft>
                <a:spcPts val="0"/>
              </a:spcAft>
            </a:pPr>
            <a:r>
              <a:rPr lang="kk-KZ" sz="28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                          </a:t>
            </a:r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083212"/>
            <a:ext cx="12192000" cy="5774788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endParaRPr lang="kk-KZ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kk-KZ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kk-KZ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kk-KZ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kk-KZ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kk-KZ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kk-KZ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</a:t>
            </a:r>
          </a:p>
          <a:p>
            <a:pPr marL="0" indent="0" algn="ctr">
              <a:buNone/>
            </a:pPr>
            <a:r>
              <a:rPr lang="kk-KZ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</a:t>
            </a:r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69146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775504" y="1823685"/>
            <a:ext cx="11111696" cy="21708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buNone/>
            </a:pPr>
            <a:r>
              <a:rPr lang="kk-KZ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  махаббат, жастық шақ, сүйіспеншілік;</a:t>
            </a:r>
            <a:endParaRPr lang="ru-RU" sz="3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әйел-ана;</a:t>
            </a:r>
            <a:endParaRPr lang="ru-RU" sz="3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- туған жер, оның табиғаты, Отан туралы.</a:t>
            </a:r>
            <a:endParaRPr lang="ru-RU" sz="3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k-KZ" sz="32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793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0" y="352316"/>
            <a:ext cx="1160940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3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Тұманбай Молдағалиев өлеңдерінің тақырыбы:</a:t>
            </a:r>
            <a:endParaRPr kumimoji="0" lang="kk-KZ" sz="36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48825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1" y="-1"/>
          <a:ext cx="12191998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5999"/>
                <a:gridCol w="6095999"/>
              </a:tblGrid>
              <a:tr h="154200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7200" algn="l"/>
                          <a:tab pos="571500" algn="l"/>
                          <a:tab pos="2613660" algn="l"/>
                        </a:tabLst>
                      </a:pPr>
                      <a:r>
                        <a:rPr lang="kk-KZ" sz="2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Өлеңдерінің тақырыбы</a:t>
                      </a:r>
                      <a:endParaRPr lang="ru-RU" sz="2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7200" algn="l"/>
                          <a:tab pos="571500" algn="l"/>
                          <a:tab pos="2613660" algn="l"/>
                        </a:tabLst>
                      </a:pPr>
                      <a:r>
                        <a:rPr lang="kk-KZ" sz="2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Өлеңдері</a:t>
                      </a:r>
                      <a:endParaRPr lang="ru-RU" sz="2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188699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7200" algn="l"/>
                          <a:tab pos="571500" algn="l"/>
                          <a:tab pos="2613660" algn="l"/>
                        </a:tabLst>
                      </a:pPr>
                      <a:r>
                        <a:rPr lang="kk-KZ" sz="2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Махаббат, жастық шақ, сүйіспеншілік</a:t>
                      </a:r>
                      <a:endParaRPr lang="ru-RU" sz="2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7200" algn="l"/>
                          <a:tab pos="571500" algn="l"/>
                          <a:tab pos="2613660" algn="l"/>
                        </a:tabLst>
                      </a:pPr>
                      <a:r>
                        <a:rPr lang="kk-KZ" sz="2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«Өлмейді махаббат», «Өмірден таппай келісім», «Бақыт деген бар ма менде, сүйіктім», т.б.</a:t>
                      </a:r>
                      <a:endParaRPr lang="ru-RU" sz="2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188699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7200" algn="l"/>
                          <a:tab pos="571500" algn="l"/>
                          <a:tab pos="2613660" algn="l"/>
                        </a:tabLst>
                      </a:pPr>
                      <a:r>
                        <a:rPr lang="kk-KZ" sz="2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Әйел-ана</a:t>
                      </a:r>
                      <a:endParaRPr lang="ru-RU" sz="2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7200" algn="l"/>
                          <a:tab pos="571500" algn="l"/>
                          <a:tab pos="2613660" algn="l"/>
                        </a:tabLst>
                      </a:pPr>
                      <a:r>
                        <a:rPr lang="kk-KZ" sz="2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«Менің анам», «Жыр анасы бөбегіңе бер қуат», «Құлайын деп бара жатам құлдырап», т.б.</a:t>
                      </a:r>
                      <a:endParaRPr lang="ru-RU" sz="2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154200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7200" algn="l"/>
                          <a:tab pos="571500" algn="l"/>
                          <a:tab pos="2613660" algn="l"/>
                        </a:tabLst>
                      </a:pPr>
                      <a:r>
                        <a:rPr lang="kk-KZ" sz="2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Туған жер, оның табиғаты, Отан туралы.</a:t>
                      </a:r>
                      <a:endParaRPr lang="ru-RU" sz="2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7200" algn="l"/>
                          <a:tab pos="571500" algn="l"/>
                          <a:tab pos="2613660" algn="l"/>
                        </a:tabLst>
                      </a:pPr>
                      <a:r>
                        <a:rPr lang="kk-KZ" sz="2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«Сарыарқа», «Алатау», т.б.</a:t>
                      </a:r>
                      <a:endParaRPr lang="ru-RU" sz="2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kk-KZ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Абай мен Тұманбай шығармашылығындағы аралас буынның қолданылуы</a:t>
            </a:r>
            <a:r>
              <a:rPr lang="ru-RU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3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838200" y="1825624"/>
          <a:ext cx="10515600" cy="34089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0"/>
                <a:gridCol w="5257800"/>
              </a:tblGrid>
              <a:tr h="84867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Абай </a:t>
                      </a:r>
                      <a:r>
                        <a:rPr lang="ru-RU" sz="2800" b="1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Құнанбайұлы</a:t>
                      </a:r>
                      <a:endParaRPr lang="ru-RU" sz="2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 b="1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Тұманбай Молдағалиев</a:t>
                      </a:r>
                      <a:endParaRPr lang="ru-RU" sz="2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51115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2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Бойы бұлғаң,</a:t>
                      </a:r>
                      <a:endParaRPr lang="ru-RU" sz="2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2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Сөзі жылмаң.</a:t>
                      </a:r>
                      <a:endParaRPr lang="ru-RU" sz="2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2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Кімді көрсем, мен сонан</a:t>
                      </a:r>
                      <a:endParaRPr lang="ru-RU" sz="2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2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Бетті бастым,</a:t>
                      </a:r>
                      <a:endParaRPr lang="ru-RU" sz="2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2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Қатты састым, </a:t>
                      </a:r>
                      <a:endParaRPr lang="ru-RU" sz="2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2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Тұра қаштым жалма-жан.</a:t>
                      </a:r>
                      <a:endParaRPr lang="ru-RU" sz="2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2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Шаршап та жүрмін,</a:t>
                      </a:r>
                      <a:endParaRPr lang="ru-RU" sz="2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2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Шаңқай түс</a:t>
                      </a:r>
                      <a:endParaRPr lang="ru-RU" sz="2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2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Соңымда қалды.</a:t>
                      </a:r>
                      <a:endParaRPr lang="ru-RU" sz="2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2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Көргем жоқ аяп мен байғұс,</a:t>
                      </a:r>
                      <a:endParaRPr lang="ru-RU" sz="2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2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Қолымда барды.</a:t>
                      </a:r>
                      <a:endParaRPr lang="ru-RU" sz="2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833377" y="5460324"/>
            <a:ext cx="697398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Аралас ұйқас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 (а, а, б, в, б, в, б, б)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Тема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3009</TotalTime>
  <Words>909</Words>
  <Application>Microsoft Office PowerPoint</Application>
  <PresentationFormat>Произвольный</PresentationFormat>
  <Paragraphs>200</Paragraphs>
  <Slides>19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Office Theme</vt:lpstr>
      <vt:lpstr>                </vt:lpstr>
      <vt:lpstr>Слайд 2</vt:lpstr>
      <vt:lpstr>Бөлім тақырыбы:                               Әдебиеттегі сын-сарын</vt:lpstr>
      <vt:lpstr>             Оқу мақсаттары:                                                                      </vt:lpstr>
      <vt:lpstr>         Бағалау критерийлері:   </vt:lpstr>
      <vt:lpstr>                                       </vt:lpstr>
      <vt:lpstr>Тұманбай Молдағалиев өлеңдерінің тақырыбы:</vt:lpstr>
      <vt:lpstr>Слайд 8</vt:lpstr>
      <vt:lpstr>Абай мен Тұманбай шығармашылығындағы аралас буынның қолданылуы </vt:lpstr>
      <vt:lpstr>Слайд 10</vt:lpstr>
      <vt:lpstr>Өзіңді тексер! </vt:lpstr>
      <vt:lpstr>2-тапсырма. Тұжырымның дұрыс нұсқасын + белгісімен көрсетіңіз. </vt:lpstr>
      <vt:lpstr>Өзіңді тексер! </vt:lpstr>
      <vt:lpstr>3-тапсырма. Суреттерді ақын өлеңдерінің тақырыбымен сәйкестендір. </vt:lpstr>
      <vt:lpstr>Өзіңді тексер! </vt:lpstr>
      <vt:lpstr>Слайд 16</vt:lpstr>
      <vt:lpstr>Өзіңді тексер! </vt:lpstr>
      <vt:lpstr>Қорытынды</vt:lpstr>
      <vt:lpstr>                                                                                                                                 Қосымша тапсырма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Сабақты бекіту:</dc:title>
  <dc:creator>User</dc:creator>
  <cp:lastModifiedBy>Bauyrzhan</cp:lastModifiedBy>
  <cp:revision>208</cp:revision>
  <cp:lastPrinted>2020-03-22T06:39:47Z</cp:lastPrinted>
  <dcterms:created xsi:type="dcterms:W3CDTF">2020-03-21T16:12:39Z</dcterms:created>
  <dcterms:modified xsi:type="dcterms:W3CDTF">2021-04-02T00:43:44Z</dcterms:modified>
</cp:coreProperties>
</file>