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7" r:id="rId6"/>
    <p:sldId id="269" r:id="rId7"/>
    <p:sldId id="270" r:id="rId8"/>
    <p:sldId id="260" r:id="rId9"/>
    <p:sldId id="271" r:id="rId10"/>
    <p:sldId id="261" r:id="rId11"/>
    <p:sldId id="272" r:id="rId12"/>
    <p:sldId id="273" r:id="rId13"/>
    <p:sldId id="274" r:id="rId14"/>
    <p:sldId id="275" r:id="rId15"/>
    <p:sldId id="276" r:id="rId16"/>
    <p:sldId id="277" r:id="rId17"/>
    <p:sldId id="263" r:id="rId18"/>
    <p:sldId id="264" r:id="rId19"/>
    <p:sldId id="265" r:id="rId20"/>
    <p:sldId id="266" r:id="rId21"/>
  </p:sldIdLst>
  <p:sldSz cx="12192000" cy="6858000"/>
  <p:notesSz cx="6858000" cy="9144000"/>
  <p:defaultTextStyle>
    <a:defPPr>
      <a:defRPr lang="kk-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0B5188-C698-454D-A3B8-FBD363B9B44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kk-KZ"/>
          </a:p>
        </p:txBody>
      </p:sp>
      <p:sp>
        <p:nvSpPr>
          <p:cNvPr id="3" name="Подзаголовок 2">
            <a:extLst>
              <a:ext uri="{FF2B5EF4-FFF2-40B4-BE49-F238E27FC236}">
                <a16:creationId xmlns:a16="http://schemas.microsoft.com/office/drawing/2014/main" id="{C3F6E057-55A4-4A76-B7C8-13DC7A1FB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kk-KZ"/>
          </a:p>
        </p:txBody>
      </p:sp>
      <p:sp>
        <p:nvSpPr>
          <p:cNvPr id="4" name="Дата 3">
            <a:extLst>
              <a:ext uri="{FF2B5EF4-FFF2-40B4-BE49-F238E27FC236}">
                <a16:creationId xmlns:a16="http://schemas.microsoft.com/office/drawing/2014/main" id="{6CBEB62D-EA73-48C0-BC63-7D089DFCBE03}"/>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4E76C40D-1A14-4D37-94B1-C2997F74CC83}"/>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0626E41F-A909-41D8-8E8C-A3F7DD3FED40}"/>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109420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48A693-D987-4051-AD59-D7C01C8A0EE2}"/>
              </a:ext>
            </a:extLst>
          </p:cNvPr>
          <p:cNvSpPr>
            <a:spLocks noGrp="1"/>
          </p:cNvSpPr>
          <p:nvPr>
            <p:ph type="title"/>
          </p:nvPr>
        </p:nvSpPr>
        <p:spPr/>
        <p:txBody>
          <a:bodyPr/>
          <a:lstStyle/>
          <a:p>
            <a:r>
              <a:rPr lang="ru-RU"/>
              <a:t>Образец заголовка</a:t>
            </a:r>
            <a:endParaRPr lang="kk-KZ"/>
          </a:p>
        </p:txBody>
      </p:sp>
      <p:sp>
        <p:nvSpPr>
          <p:cNvPr id="3" name="Вертикальный текст 2">
            <a:extLst>
              <a:ext uri="{FF2B5EF4-FFF2-40B4-BE49-F238E27FC236}">
                <a16:creationId xmlns:a16="http://schemas.microsoft.com/office/drawing/2014/main" id="{E9AC1CBD-3968-4233-A850-16FBF05F585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9077D0E8-A4DC-400D-85D9-D6C791B1D4A6}"/>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BADF9691-DFD0-42FF-AD3C-7374CE9D9F57}"/>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0D85D13C-BD32-4756-802B-1B3A1866D31F}"/>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02067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4DB8C48-FF27-44EA-8B80-B6390180C73A}"/>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kk-KZ"/>
          </a:p>
        </p:txBody>
      </p:sp>
      <p:sp>
        <p:nvSpPr>
          <p:cNvPr id="3" name="Вертикальный текст 2">
            <a:extLst>
              <a:ext uri="{FF2B5EF4-FFF2-40B4-BE49-F238E27FC236}">
                <a16:creationId xmlns:a16="http://schemas.microsoft.com/office/drawing/2014/main" id="{AC432CE9-3E05-4A51-8850-AFC5C65DEE8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7F040D6D-D55E-467F-B7DE-9663732221B1}"/>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67B486E4-0F75-422A-BB89-F81EA3661E15}"/>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344854EC-4A21-49B5-AB4E-21B55A9B8CB4}"/>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25679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32396C-BE08-4F9A-8BA7-B62A63232E06}"/>
              </a:ext>
            </a:extLst>
          </p:cNvPr>
          <p:cNvSpPr>
            <a:spLocks noGrp="1"/>
          </p:cNvSpPr>
          <p:nvPr>
            <p:ph type="title"/>
          </p:nvPr>
        </p:nvSpPr>
        <p:spPr/>
        <p:txBody>
          <a:bodyPr/>
          <a:lstStyle/>
          <a:p>
            <a:r>
              <a:rPr lang="ru-RU"/>
              <a:t>Образец заголовка</a:t>
            </a:r>
            <a:endParaRPr lang="kk-KZ"/>
          </a:p>
        </p:txBody>
      </p:sp>
      <p:sp>
        <p:nvSpPr>
          <p:cNvPr id="3" name="Объект 2">
            <a:extLst>
              <a:ext uri="{FF2B5EF4-FFF2-40B4-BE49-F238E27FC236}">
                <a16:creationId xmlns:a16="http://schemas.microsoft.com/office/drawing/2014/main" id="{EBBBE4EB-8D8C-4C12-9354-983A4BB575A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11816C5B-ABD0-450D-A5EB-179E7F9D8883}"/>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FC2260E3-908F-4B6B-BB79-93DCCA91A17E}"/>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FE4A25D5-9B32-4A07-B198-337229330EA4}"/>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331811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310380-0FD5-41CC-A2E8-CDD60B96B8E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kk-KZ"/>
          </a:p>
        </p:txBody>
      </p:sp>
      <p:sp>
        <p:nvSpPr>
          <p:cNvPr id="3" name="Текст 2">
            <a:extLst>
              <a:ext uri="{FF2B5EF4-FFF2-40B4-BE49-F238E27FC236}">
                <a16:creationId xmlns:a16="http://schemas.microsoft.com/office/drawing/2014/main" id="{C85DCEC4-73D7-489E-8391-7C1CC85D1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B4C58D3-E730-435E-81DE-1BEE48FE2A5D}"/>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9705C127-0E34-43FD-A8CE-73D745FFF9B4}"/>
              </a:ext>
            </a:extLst>
          </p:cNvPr>
          <p:cNvSpPr>
            <a:spLocks noGrp="1"/>
          </p:cNvSpPr>
          <p:nvPr>
            <p:ph type="ftr" sz="quarter" idx="11"/>
          </p:nvPr>
        </p:nvSpPr>
        <p:spPr/>
        <p:txBody>
          <a:bodyPr/>
          <a:lstStyle/>
          <a:p>
            <a:endParaRPr lang="kk-KZ"/>
          </a:p>
        </p:txBody>
      </p:sp>
      <p:sp>
        <p:nvSpPr>
          <p:cNvPr id="6" name="Номер слайда 5">
            <a:extLst>
              <a:ext uri="{FF2B5EF4-FFF2-40B4-BE49-F238E27FC236}">
                <a16:creationId xmlns:a16="http://schemas.microsoft.com/office/drawing/2014/main" id="{E29A87D1-E9E9-449E-9B67-49AA1BDCAC99}"/>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3066700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EB0306-1E75-4659-BAF9-537617D3AAA3}"/>
              </a:ext>
            </a:extLst>
          </p:cNvPr>
          <p:cNvSpPr>
            <a:spLocks noGrp="1"/>
          </p:cNvSpPr>
          <p:nvPr>
            <p:ph type="title"/>
          </p:nvPr>
        </p:nvSpPr>
        <p:spPr/>
        <p:txBody>
          <a:bodyPr/>
          <a:lstStyle/>
          <a:p>
            <a:r>
              <a:rPr lang="ru-RU"/>
              <a:t>Образец заголовка</a:t>
            </a:r>
            <a:endParaRPr lang="kk-KZ"/>
          </a:p>
        </p:txBody>
      </p:sp>
      <p:sp>
        <p:nvSpPr>
          <p:cNvPr id="3" name="Объект 2">
            <a:extLst>
              <a:ext uri="{FF2B5EF4-FFF2-40B4-BE49-F238E27FC236}">
                <a16:creationId xmlns:a16="http://schemas.microsoft.com/office/drawing/2014/main" id="{64CE2552-00AB-452F-BC9F-3C60C0EE075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Объект 3">
            <a:extLst>
              <a:ext uri="{FF2B5EF4-FFF2-40B4-BE49-F238E27FC236}">
                <a16:creationId xmlns:a16="http://schemas.microsoft.com/office/drawing/2014/main" id="{211E7B1E-572D-4F14-8EA0-7A1A66AA9F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5" name="Дата 4">
            <a:extLst>
              <a:ext uri="{FF2B5EF4-FFF2-40B4-BE49-F238E27FC236}">
                <a16:creationId xmlns:a16="http://schemas.microsoft.com/office/drawing/2014/main" id="{368B2D26-0824-458C-B0C7-1EC9278920A5}"/>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6" name="Нижний колонтитул 5">
            <a:extLst>
              <a:ext uri="{FF2B5EF4-FFF2-40B4-BE49-F238E27FC236}">
                <a16:creationId xmlns:a16="http://schemas.microsoft.com/office/drawing/2014/main" id="{72C04DFD-7A7B-44F2-9359-534E637C2311}"/>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FEF972AB-B898-4407-B3BD-5267B460B10F}"/>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26766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09B91B-E192-492B-AA4A-2268E121999A}"/>
              </a:ext>
            </a:extLst>
          </p:cNvPr>
          <p:cNvSpPr>
            <a:spLocks noGrp="1"/>
          </p:cNvSpPr>
          <p:nvPr>
            <p:ph type="title"/>
          </p:nvPr>
        </p:nvSpPr>
        <p:spPr>
          <a:xfrm>
            <a:off x="839788" y="365125"/>
            <a:ext cx="10515600" cy="1325563"/>
          </a:xfrm>
        </p:spPr>
        <p:txBody>
          <a:bodyPr/>
          <a:lstStyle/>
          <a:p>
            <a:r>
              <a:rPr lang="ru-RU"/>
              <a:t>Образец заголовка</a:t>
            </a:r>
            <a:endParaRPr lang="kk-KZ"/>
          </a:p>
        </p:txBody>
      </p:sp>
      <p:sp>
        <p:nvSpPr>
          <p:cNvPr id="3" name="Текст 2">
            <a:extLst>
              <a:ext uri="{FF2B5EF4-FFF2-40B4-BE49-F238E27FC236}">
                <a16:creationId xmlns:a16="http://schemas.microsoft.com/office/drawing/2014/main" id="{C8C6E55F-3EA9-4BCE-B073-0B57FBBAD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6B85A01-FF8E-423F-8D85-D63CA600A86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5" name="Текст 4">
            <a:extLst>
              <a:ext uri="{FF2B5EF4-FFF2-40B4-BE49-F238E27FC236}">
                <a16:creationId xmlns:a16="http://schemas.microsoft.com/office/drawing/2014/main" id="{9F4A03B5-06B8-474F-9746-5ACE8C02C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28EF262-ECCF-4071-95C0-6D1A2A74CFD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7" name="Дата 6">
            <a:extLst>
              <a:ext uri="{FF2B5EF4-FFF2-40B4-BE49-F238E27FC236}">
                <a16:creationId xmlns:a16="http://schemas.microsoft.com/office/drawing/2014/main" id="{22C0CBC1-BAF4-4837-AF69-055A3D68041E}"/>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8" name="Нижний колонтитул 7">
            <a:extLst>
              <a:ext uri="{FF2B5EF4-FFF2-40B4-BE49-F238E27FC236}">
                <a16:creationId xmlns:a16="http://schemas.microsoft.com/office/drawing/2014/main" id="{213E44AD-685B-4D88-85BD-5AAD54D87538}"/>
              </a:ext>
            </a:extLst>
          </p:cNvPr>
          <p:cNvSpPr>
            <a:spLocks noGrp="1"/>
          </p:cNvSpPr>
          <p:nvPr>
            <p:ph type="ftr" sz="quarter" idx="11"/>
          </p:nvPr>
        </p:nvSpPr>
        <p:spPr/>
        <p:txBody>
          <a:bodyPr/>
          <a:lstStyle/>
          <a:p>
            <a:endParaRPr lang="kk-KZ"/>
          </a:p>
        </p:txBody>
      </p:sp>
      <p:sp>
        <p:nvSpPr>
          <p:cNvPr id="9" name="Номер слайда 8">
            <a:extLst>
              <a:ext uri="{FF2B5EF4-FFF2-40B4-BE49-F238E27FC236}">
                <a16:creationId xmlns:a16="http://schemas.microsoft.com/office/drawing/2014/main" id="{D95ACDD2-2471-4914-98D0-2283CA600D2F}"/>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98525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4F4B2-7B6B-4097-A657-AB815A8C0793}"/>
              </a:ext>
            </a:extLst>
          </p:cNvPr>
          <p:cNvSpPr>
            <a:spLocks noGrp="1"/>
          </p:cNvSpPr>
          <p:nvPr>
            <p:ph type="title"/>
          </p:nvPr>
        </p:nvSpPr>
        <p:spPr/>
        <p:txBody>
          <a:bodyPr/>
          <a:lstStyle/>
          <a:p>
            <a:r>
              <a:rPr lang="ru-RU"/>
              <a:t>Образец заголовка</a:t>
            </a:r>
            <a:endParaRPr lang="kk-KZ"/>
          </a:p>
        </p:txBody>
      </p:sp>
      <p:sp>
        <p:nvSpPr>
          <p:cNvPr id="3" name="Дата 2">
            <a:extLst>
              <a:ext uri="{FF2B5EF4-FFF2-40B4-BE49-F238E27FC236}">
                <a16:creationId xmlns:a16="http://schemas.microsoft.com/office/drawing/2014/main" id="{9C8238B6-C790-42F4-A8BA-5D372F28535A}"/>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4" name="Нижний колонтитул 3">
            <a:extLst>
              <a:ext uri="{FF2B5EF4-FFF2-40B4-BE49-F238E27FC236}">
                <a16:creationId xmlns:a16="http://schemas.microsoft.com/office/drawing/2014/main" id="{4C392E95-4CDF-4B02-8DDE-7EED4E286DCE}"/>
              </a:ext>
            </a:extLst>
          </p:cNvPr>
          <p:cNvSpPr>
            <a:spLocks noGrp="1"/>
          </p:cNvSpPr>
          <p:nvPr>
            <p:ph type="ftr" sz="quarter" idx="11"/>
          </p:nvPr>
        </p:nvSpPr>
        <p:spPr/>
        <p:txBody>
          <a:bodyPr/>
          <a:lstStyle/>
          <a:p>
            <a:endParaRPr lang="kk-KZ"/>
          </a:p>
        </p:txBody>
      </p:sp>
      <p:sp>
        <p:nvSpPr>
          <p:cNvPr id="5" name="Номер слайда 4">
            <a:extLst>
              <a:ext uri="{FF2B5EF4-FFF2-40B4-BE49-F238E27FC236}">
                <a16:creationId xmlns:a16="http://schemas.microsoft.com/office/drawing/2014/main" id="{B46518FE-BDB4-4B95-8358-C52BB919F4CB}"/>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58291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EC6C7E7-92F1-4AEC-B82C-90919C638620}"/>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3" name="Нижний колонтитул 2">
            <a:extLst>
              <a:ext uri="{FF2B5EF4-FFF2-40B4-BE49-F238E27FC236}">
                <a16:creationId xmlns:a16="http://schemas.microsoft.com/office/drawing/2014/main" id="{0F4B4AD8-A23C-47E6-AE8E-8509481C55E2}"/>
              </a:ext>
            </a:extLst>
          </p:cNvPr>
          <p:cNvSpPr>
            <a:spLocks noGrp="1"/>
          </p:cNvSpPr>
          <p:nvPr>
            <p:ph type="ftr" sz="quarter" idx="11"/>
          </p:nvPr>
        </p:nvSpPr>
        <p:spPr/>
        <p:txBody>
          <a:bodyPr/>
          <a:lstStyle/>
          <a:p>
            <a:endParaRPr lang="kk-KZ"/>
          </a:p>
        </p:txBody>
      </p:sp>
      <p:sp>
        <p:nvSpPr>
          <p:cNvPr id="4" name="Номер слайда 3">
            <a:extLst>
              <a:ext uri="{FF2B5EF4-FFF2-40B4-BE49-F238E27FC236}">
                <a16:creationId xmlns:a16="http://schemas.microsoft.com/office/drawing/2014/main" id="{CEB7612B-6842-4B45-83FC-73B26DCD54AD}"/>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73146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D09DCA-7DC1-4F27-9DA9-F7A5C76582D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kk-KZ"/>
          </a:p>
        </p:txBody>
      </p:sp>
      <p:sp>
        <p:nvSpPr>
          <p:cNvPr id="3" name="Объект 2">
            <a:extLst>
              <a:ext uri="{FF2B5EF4-FFF2-40B4-BE49-F238E27FC236}">
                <a16:creationId xmlns:a16="http://schemas.microsoft.com/office/drawing/2014/main" id="{2353B249-9764-4CD0-B73F-DCA6E0581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Текст 3">
            <a:extLst>
              <a:ext uri="{FF2B5EF4-FFF2-40B4-BE49-F238E27FC236}">
                <a16:creationId xmlns:a16="http://schemas.microsoft.com/office/drawing/2014/main" id="{15CD5472-6C96-4D80-A74C-FF9EECC6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090187F-BED8-4C9D-A2C7-8CD7AABF766B}"/>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6" name="Нижний колонтитул 5">
            <a:extLst>
              <a:ext uri="{FF2B5EF4-FFF2-40B4-BE49-F238E27FC236}">
                <a16:creationId xmlns:a16="http://schemas.microsoft.com/office/drawing/2014/main" id="{C2419401-8AE6-4781-8506-FA86CEB9260C}"/>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1DDEBCEA-E557-42C6-9208-D92DA31456A0}"/>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346064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A67400-76E7-4ECF-9137-1099BD38E8D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kk-KZ"/>
          </a:p>
        </p:txBody>
      </p:sp>
      <p:sp>
        <p:nvSpPr>
          <p:cNvPr id="3" name="Рисунок 2">
            <a:extLst>
              <a:ext uri="{FF2B5EF4-FFF2-40B4-BE49-F238E27FC236}">
                <a16:creationId xmlns:a16="http://schemas.microsoft.com/office/drawing/2014/main" id="{2B868E06-DF94-4AA4-B92E-E3FFAB999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k-KZ"/>
          </a:p>
        </p:txBody>
      </p:sp>
      <p:sp>
        <p:nvSpPr>
          <p:cNvPr id="4" name="Текст 3">
            <a:extLst>
              <a:ext uri="{FF2B5EF4-FFF2-40B4-BE49-F238E27FC236}">
                <a16:creationId xmlns:a16="http://schemas.microsoft.com/office/drawing/2014/main" id="{6681FE8D-24A4-4CD3-8BE1-871136C0A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A59E5C2-4D4E-446F-909A-D01B9757B5B7}"/>
              </a:ext>
            </a:extLst>
          </p:cNvPr>
          <p:cNvSpPr>
            <a:spLocks noGrp="1"/>
          </p:cNvSpPr>
          <p:nvPr>
            <p:ph type="dt" sz="half" idx="10"/>
          </p:nvPr>
        </p:nvSpPr>
        <p:spPr/>
        <p:txBody>
          <a:bodyPr/>
          <a:lstStyle/>
          <a:p>
            <a:fld id="{5A5F5517-91E5-45AE-89A3-4053E5F485FE}" type="datetimeFigureOut">
              <a:rPr lang="kk-KZ" smtClean="0"/>
              <a:t>23.01.2021</a:t>
            </a:fld>
            <a:endParaRPr lang="kk-KZ"/>
          </a:p>
        </p:txBody>
      </p:sp>
      <p:sp>
        <p:nvSpPr>
          <p:cNvPr id="6" name="Нижний колонтитул 5">
            <a:extLst>
              <a:ext uri="{FF2B5EF4-FFF2-40B4-BE49-F238E27FC236}">
                <a16:creationId xmlns:a16="http://schemas.microsoft.com/office/drawing/2014/main" id="{9D4A9444-CFB2-43F2-81ED-FE5BC916CF36}"/>
              </a:ext>
            </a:extLst>
          </p:cNvPr>
          <p:cNvSpPr>
            <a:spLocks noGrp="1"/>
          </p:cNvSpPr>
          <p:nvPr>
            <p:ph type="ftr" sz="quarter" idx="11"/>
          </p:nvPr>
        </p:nvSpPr>
        <p:spPr/>
        <p:txBody>
          <a:bodyPr/>
          <a:lstStyle/>
          <a:p>
            <a:endParaRPr lang="kk-KZ"/>
          </a:p>
        </p:txBody>
      </p:sp>
      <p:sp>
        <p:nvSpPr>
          <p:cNvPr id="7" name="Номер слайда 6">
            <a:extLst>
              <a:ext uri="{FF2B5EF4-FFF2-40B4-BE49-F238E27FC236}">
                <a16:creationId xmlns:a16="http://schemas.microsoft.com/office/drawing/2014/main" id="{D519C856-E773-4392-BFA0-7571F0940C0E}"/>
              </a:ext>
            </a:extLst>
          </p:cNvPr>
          <p:cNvSpPr>
            <a:spLocks noGrp="1"/>
          </p:cNvSpPr>
          <p:nvPr>
            <p:ph type="sldNum" sz="quarter" idx="12"/>
          </p:nvPr>
        </p:nvSpPr>
        <p:spPr/>
        <p:txBody>
          <a:bodyPr/>
          <a:lstStyle/>
          <a:p>
            <a:fld id="{FF28A10A-B0E2-4516-9864-AC0F6D52DF2E}" type="slidenum">
              <a:rPr lang="kk-KZ" smtClean="0"/>
              <a:t>‹#›</a:t>
            </a:fld>
            <a:endParaRPr lang="kk-KZ"/>
          </a:p>
        </p:txBody>
      </p:sp>
    </p:spTree>
    <p:extLst>
      <p:ext uri="{BB962C8B-B14F-4D97-AF65-F5344CB8AC3E}">
        <p14:creationId xmlns:p14="http://schemas.microsoft.com/office/powerpoint/2010/main" val="2069607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45DB26-169C-4E50-A792-7E78EDFE2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kk-KZ"/>
          </a:p>
        </p:txBody>
      </p:sp>
      <p:sp>
        <p:nvSpPr>
          <p:cNvPr id="3" name="Текст 2">
            <a:extLst>
              <a:ext uri="{FF2B5EF4-FFF2-40B4-BE49-F238E27FC236}">
                <a16:creationId xmlns:a16="http://schemas.microsoft.com/office/drawing/2014/main" id="{69406399-7196-43ED-AF58-F45754F8A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kk-KZ"/>
          </a:p>
        </p:txBody>
      </p:sp>
      <p:sp>
        <p:nvSpPr>
          <p:cNvPr id="4" name="Дата 3">
            <a:extLst>
              <a:ext uri="{FF2B5EF4-FFF2-40B4-BE49-F238E27FC236}">
                <a16:creationId xmlns:a16="http://schemas.microsoft.com/office/drawing/2014/main" id="{43083C89-1992-4C28-85D2-ED3368FBC7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F5517-91E5-45AE-89A3-4053E5F485FE}" type="datetimeFigureOut">
              <a:rPr lang="kk-KZ" smtClean="0"/>
              <a:t>23.01.2021</a:t>
            </a:fld>
            <a:endParaRPr lang="kk-KZ"/>
          </a:p>
        </p:txBody>
      </p:sp>
      <p:sp>
        <p:nvSpPr>
          <p:cNvPr id="5" name="Нижний колонтитул 4">
            <a:extLst>
              <a:ext uri="{FF2B5EF4-FFF2-40B4-BE49-F238E27FC236}">
                <a16:creationId xmlns:a16="http://schemas.microsoft.com/office/drawing/2014/main" id="{07148FC6-F3CB-454B-8DF9-A701F1918B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k-KZ"/>
          </a:p>
        </p:txBody>
      </p:sp>
      <p:sp>
        <p:nvSpPr>
          <p:cNvPr id="6" name="Номер слайда 5">
            <a:extLst>
              <a:ext uri="{FF2B5EF4-FFF2-40B4-BE49-F238E27FC236}">
                <a16:creationId xmlns:a16="http://schemas.microsoft.com/office/drawing/2014/main" id="{0CA389BC-0CED-42E5-B39F-0228481DD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8A10A-B0E2-4516-9864-AC0F6D52DF2E}" type="slidenum">
              <a:rPr lang="kk-KZ" smtClean="0"/>
              <a:t>‹#›</a:t>
            </a:fld>
            <a:endParaRPr lang="kk-KZ"/>
          </a:p>
        </p:txBody>
      </p:sp>
    </p:spTree>
    <p:extLst>
      <p:ext uri="{BB962C8B-B14F-4D97-AF65-F5344CB8AC3E}">
        <p14:creationId xmlns:p14="http://schemas.microsoft.com/office/powerpoint/2010/main" val="1224230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k-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8.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slideLayout" Target="../slideLayouts/slideLayout6.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8E9FA-B4A1-4B72-AF4C-B5BDDB87DF89}"/>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8615BDB3-A8A0-49FE-8215-BD0845252292}"/>
              </a:ext>
            </a:extLst>
          </p:cNvPr>
          <p:cNvPicPr>
            <a:picLocks noGrp="1" noChangeAspect="1"/>
          </p:cNvPicPr>
          <p:nvPr>
            <p:ph idx="1"/>
          </p:nvPr>
        </p:nvPicPr>
        <p:blipFill>
          <a:blip r:embed="rId4"/>
          <a:stretch>
            <a:fillRect/>
          </a:stretch>
        </p:blipFill>
        <p:spPr>
          <a:xfrm>
            <a:off x="-4738" y="15879"/>
            <a:ext cx="12192000" cy="6858000"/>
          </a:xfrm>
          <a:prstGeom prst="rect">
            <a:avLst/>
          </a:prstGeom>
        </p:spPr>
      </p:pic>
      <p:sp>
        <p:nvSpPr>
          <p:cNvPr id="6" name="TextBox 5">
            <a:extLst>
              <a:ext uri="{FF2B5EF4-FFF2-40B4-BE49-F238E27FC236}">
                <a16:creationId xmlns:a16="http://schemas.microsoft.com/office/drawing/2014/main" id="{C3F15816-0C3C-46E4-9B43-E34DC348A485}"/>
              </a:ext>
            </a:extLst>
          </p:cNvPr>
          <p:cNvSpPr txBox="1"/>
          <p:nvPr/>
        </p:nvSpPr>
        <p:spPr>
          <a:xfrm>
            <a:off x="514003" y="2176862"/>
            <a:ext cx="6197600" cy="523220"/>
          </a:xfrm>
          <a:prstGeom prst="rect">
            <a:avLst/>
          </a:prstGeom>
          <a:noFill/>
        </p:spPr>
        <p:txBody>
          <a:bodyPr wrap="square">
            <a:spAutoFit/>
          </a:bodyPr>
          <a:lstStyle/>
          <a:p>
            <a:r>
              <a:rPr kumimoji="0" lang="kk-KZ" sz="2800" b="0" i="0" u="none" strike="noStrike" kern="1200" cap="none" spc="0" normalizeH="0" baseline="0" noProof="0" dirty="0" smtClean="0">
                <a:ln w="3175" cmpd="sng">
                  <a:noFill/>
                </a:ln>
                <a:solidFill>
                  <a:prstClr val="black"/>
                </a:solidFill>
                <a:effectLst/>
                <a:uLnTx/>
                <a:uFillTx/>
                <a:latin typeface="Times New Roman" panose="02020603050405020304" pitchFamily="18" charset="0"/>
                <a:ea typeface="+mj-ea"/>
                <a:cs typeface="Times New Roman" panose="02020603050405020304" pitchFamily="18" charset="0"/>
              </a:rPr>
              <a:t>3-бөлім</a:t>
            </a:r>
            <a:r>
              <a:rPr lang="kk-KZ" sz="2800" dirty="0" smtClean="0">
                <a:ln w="3175" cmpd="sng">
                  <a:noFill/>
                </a:ln>
                <a:solidFill>
                  <a:prstClr val="black"/>
                </a:solidFill>
                <a:latin typeface="Times New Roman" panose="02020603050405020304" pitchFamily="18" charset="0"/>
                <a:ea typeface="+mj-ea"/>
                <a:cs typeface="Times New Roman" panose="02020603050405020304" pitchFamily="18" charset="0"/>
              </a:rPr>
              <a:t>. </a:t>
            </a:r>
            <a:r>
              <a:rPr kumimoji="0" lang="kk-KZ" sz="2800" b="1" i="0" u="none" strike="noStrike" kern="1200" cap="none" spc="0" normalizeH="0" baseline="0" noProof="0" dirty="0" smtClean="0">
                <a:ln w="3175" cmpd="sng">
                  <a:noFill/>
                </a:ln>
                <a:solidFill>
                  <a:prstClr val="black"/>
                </a:solidFill>
                <a:effectLst/>
                <a:uLnTx/>
                <a:uFillTx/>
                <a:latin typeface="Times New Roman" panose="02020603050405020304" pitchFamily="18" charset="0"/>
                <a:ea typeface="+mj-ea"/>
                <a:cs typeface="Times New Roman" panose="02020603050405020304" pitchFamily="18" charset="0"/>
              </a:rPr>
              <a:t>«Ғасырлық </a:t>
            </a:r>
            <a:r>
              <a:rPr kumimoji="0" lang="kk-KZ" sz="2800" b="1" i="0" u="none" strike="noStrike" kern="1200" cap="none" spc="0" normalizeH="0" baseline="0" noProof="0" dirty="0">
                <a:ln w="3175" cmpd="sng">
                  <a:noFill/>
                </a:ln>
                <a:solidFill>
                  <a:prstClr val="black"/>
                </a:solidFill>
                <a:effectLst/>
                <a:uLnTx/>
                <a:uFillTx/>
                <a:latin typeface="Times New Roman" panose="02020603050405020304" pitchFamily="18" charset="0"/>
                <a:ea typeface="+mj-ea"/>
                <a:cs typeface="Times New Roman" panose="02020603050405020304" pitchFamily="18" charset="0"/>
              </a:rPr>
              <a:t>туынды»</a:t>
            </a:r>
            <a:endParaRPr lang="kk-KZ" dirty="0"/>
          </a:p>
        </p:txBody>
      </p:sp>
      <p:sp>
        <p:nvSpPr>
          <p:cNvPr id="8" name="TextBox 7">
            <a:extLst>
              <a:ext uri="{FF2B5EF4-FFF2-40B4-BE49-F238E27FC236}">
                <a16:creationId xmlns:a16="http://schemas.microsoft.com/office/drawing/2014/main" id="{00F97FE4-34FC-4512-BDF9-D7E2E8F870F8}"/>
              </a:ext>
            </a:extLst>
          </p:cNvPr>
          <p:cNvSpPr txBox="1"/>
          <p:nvPr/>
        </p:nvSpPr>
        <p:spPr>
          <a:xfrm>
            <a:off x="514003" y="3328176"/>
            <a:ext cx="623316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2800" b="0" i="0" u="none" strike="noStrike" kern="1200" cap="none" spc="0" normalizeH="0" baseline="0" noProof="0" dirty="0">
                <a:ln>
                  <a:noFill/>
                </a:ln>
                <a:solidFill>
                  <a:schemeClr val="accent1"/>
                </a:solidFill>
                <a:effectLst/>
                <a:uLnTx/>
                <a:uFillTx/>
                <a:latin typeface="Times New Roman" panose="02020603050405020304" pitchFamily="18" charset="0"/>
                <a:ea typeface="+mn-ea"/>
                <a:cs typeface="Times New Roman" panose="02020603050405020304" pitchFamily="18" charset="0"/>
              </a:rPr>
              <a:t>Сабақтың тақырыбы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«Абай жолы» романы. </a:t>
            </a:r>
            <a:r>
              <a:rPr kumimoji="0" lang="kk-KZ"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Қайтқанда.</a:t>
            </a:r>
            <a:endPar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Рисунок 12">
            <a:extLst>
              <a:ext uri="{FF2B5EF4-FFF2-40B4-BE49-F238E27FC236}">
                <a16:creationId xmlns:a16="http://schemas.microsoft.com/office/drawing/2014/main" id="{EF136FED-BDC5-4C56-B778-45D38846F3A2}"/>
              </a:ext>
            </a:extLst>
          </p:cNvPr>
          <p:cNvPicPr>
            <a:picLocks noChangeAspect="1"/>
          </p:cNvPicPr>
          <p:nvPr/>
        </p:nvPicPr>
        <p:blipFill>
          <a:blip r:embed="rId5"/>
          <a:stretch>
            <a:fillRect/>
          </a:stretch>
        </p:blipFill>
        <p:spPr>
          <a:xfrm>
            <a:off x="7604125" y="1750619"/>
            <a:ext cx="3383915" cy="33567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Скругленный прямоугольник 2"/>
          <p:cNvSpPr/>
          <p:nvPr/>
        </p:nvSpPr>
        <p:spPr>
          <a:xfrm>
            <a:off x="4072804" y="521087"/>
            <a:ext cx="3364634"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kk-KZ" sz="2000" dirty="0" smtClean="0">
                <a:latin typeface="Times New Roman" panose="02020603050405020304" pitchFamily="18" charset="0"/>
                <a:cs typeface="Times New Roman" panose="02020603050405020304" pitchFamily="18" charset="0"/>
              </a:rPr>
              <a:t>Қазақ әдебиеті (Т1)</a:t>
            </a:r>
          </a:p>
          <a:p>
            <a:pPr algn="ctr"/>
            <a:r>
              <a:rPr lang="kk-KZ" sz="2000" dirty="0" smtClean="0">
                <a:latin typeface="Times New Roman" panose="02020603050405020304" pitchFamily="18" charset="0"/>
                <a:cs typeface="Times New Roman" panose="02020603050405020304" pitchFamily="18" charset="0"/>
              </a:rPr>
              <a:t>11-сынып</a:t>
            </a:r>
          </a:p>
          <a:p>
            <a:pPr algn="ctr"/>
            <a:r>
              <a:rPr lang="kk-KZ" sz="2000" dirty="0" smtClean="0">
                <a:latin typeface="Times New Roman" panose="02020603050405020304" pitchFamily="18" charset="0"/>
                <a:cs typeface="Times New Roman" panose="02020603050405020304" pitchFamily="18" charset="0"/>
              </a:rPr>
              <a:t>8-сабақ</a:t>
            </a:r>
            <a:endParaRPr lang="ru-RU" sz="20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323305"/>
      </p:ext>
    </p:extLst>
  </p:cSld>
  <p:clrMapOvr>
    <a:masterClrMapping/>
  </p:clrMapOvr>
  <mc:AlternateContent xmlns:mc="http://schemas.openxmlformats.org/markup-compatibility/2006">
    <mc:Choice xmlns:p14="http://schemas.microsoft.com/office/powerpoint/2010/main" Requires="p14">
      <p:transition spd="slow" p14:dur="2000" advTm="18848"/>
    </mc:Choice>
    <mc:Fallback>
      <p:transition spd="slow" advTm="1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70927F-3742-45B9-B9A0-855C5E889A87}"/>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8BAC21F0-C9C9-4FE2-B88D-0D6E920543D9}"/>
              </a:ext>
            </a:extLst>
          </p:cNvPr>
          <p:cNvPicPr>
            <a:picLocks noGrp="1" noChangeAspect="1"/>
          </p:cNvPicPr>
          <p:nvPr>
            <p:ph idx="1"/>
          </p:nvPr>
        </p:nvPicPr>
        <p:blipFill>
          <a:blip r:embed="rId4"/>
          <a:stretch>
            <a:fillRect/>
          </a:stretch>
        </p:blipFill>
        <p:spPr>
          <a:xfrm>
            <a:off x="0" y="0"/>
            <a:ext cx="12192000" cy="6858000"/>
          </a:xfrm>
          <a:prstGeom prst="rect">
            <a:avLst/>
          </a:prstGeom>
        </p:spPr>
      </p:pic>
      <p:graphicFrame>
        <p:nvGraphicFramePr>
          <p:cNvPr id="10" name="Таблица 9">
            <a:extLst>
              <a:ext uri="{FF2B5EF4-FFF2-40B4-BE49-F238E27FC236}">
                <a16:creationId xmlns:a16="http://schemas.microsoft.com/office/drawing/2014/main" id="{C334B3BC-F2C0-403C-8F10-51895F094521}"/>
              </a:ext>
            </a:extLst>
          </p:cNvPr>
          <p:cNvGraphicFramePr>
            <a:graphicFrameLocks noGrp="1"/>
          </p:cNvGraphicFramePr>
          <p:nvPr>
            <p:extLst>
              <p:ext uri="{D42A27DB-BD31-4B8C-83A1-F6EECF244321}">
                <p14:modId xmlns:p14="http://schemas.microsoft.com/office/powerpoint/2010/main" val="1252517317"/>
              </p:ext>
            </p:extLst>
          </p:nvPr>
        </p:nvGraphicFramePr>
        <p:xfrm>
          <a:off x="972127" y="1690688"/>
          <a:ext cx="10381673" cy="3199632"/>
        </p:xfrm>
        <a:graphic>
          <a:graphicData uri="http://schemas.openxmlformats.org/drawingml/2006/table">
            <a:tbl>
              <a:tblPr firstRow="1" firstCol="1" bandRow="1">
                <a:tableStyleId>{BDBED569-4797-4DF1-A0F4-6AAB3CD982D8}</a:tableStyleId>
              </a:tblPr>
              <a:tblGrid>
                <a:gridCol w="4402142">
                  <a:extLst>
                    <a:ext uri="{9D8B030D-6E8A-4147-A177-3AD203B41FA5}">
                      <a16:colId xmlns:a16="http://schemas.microsoft.com/office/drawing/2014/main" val="3998900283"/>
                    </a:ext>
                  </a:extLst>
                </a:gridCol>
                <a:gridCol w="5979531">
                  <a:extLst>
                    <a:ext uri="{9D8B030D-6E8A-4147-A177-3AD203B41FA5}">
                      <a16:colId xmlns:a16="http://schemas.microsoft.com/office/drawing/2014/main" val="4039474105"/>
                    </a:ext>
                  </a:extLst>
                </a:gridCol>
              </a:tblGrid>
              <a:tr h="644698">
                <a:tc>
                  <a:txBody>
                    <a:bodyPr/>
                    <a:lstStyle/>
                    <a:p>
                      <a:pPr marL="342900" lvl="0" indent="-342900" algn="just">
                        <a:buFont typeface="+mj-lt"/>
                        <a:buAutoNum type="arabicPeriod"/>
                      </a:pPr>
                      <a:r>
                        <a:rPr lang="kk-KZ" sz="2400" dirty="0">
                          <a:effectLst/>
                          <a:latin typeface="Times New Roman" panose="02020603050405020304" pitchFamily="18" charset="0"/>
                          <a:cs typeface="Times New Roman" panose="02020603050405020304" pitchFamily="18" charset="0"/>
                        </a:rPr>
                        <a:t>Оқиғаның басталуы.</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2400" b="0" dirty="0">
                          <a:effectLst/>
                          <a:latin typeface="Times New Roman" panose="02020603050405020304" pitchFamily="18" charset="0"/>
                          <a:cs typeface="Times New Roman" panose="02020603050405020304" pitchFamily="18" charset="0"/>
                        </a:rPr>
                        <a:t>Оқудан ауылына қайтқан бала Абай</a:t>
                      </a:r>
                      <a:endParaRPr lang="kk-KZ"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37520881"/>
                  </a:ext>
                </a:extLst>
              </a:tr>
              <a:tr h="493066">
                <a:tc>
                  <a:txBody>
                    <a:bodyPr/>
                    <a:lstStyle/>
                    <a:p>
                      <a:pPr marL="0" lvl="0" indent="0" algn="just">
                        <a:buFont typeface="+mj-lt"/>
                        <a:buNone/>
                      </a:pPr>
                      <a:r>
                        <a:rPr lang="kk-KZ" sz="2400" dirty="0" smtClean="0">
                          <a:effectLst/>
                          <a:latin typeface="Times New Roman" panose="02020603050405020304" pitchFamily="18" charset="0"/>
                          <a:cs typeface="Times New Roman" panose="02020603050405020304" pitchFamily="18" charset="0"/>
                        </a:rPr>
                        <a:t>2. Дамуы </a:t>
                      </a:r>
                      <a:r>
                        <a:rPr lang="kk-KZ" sz="2400" dirty="0">
                          <a:effectLst/>
                          <a:latin typeface="Times New Roman" panose="02020603050405020304" pitchFamily="18" charset="0"/>
                          <a:cs typeface="Times New Roman" panose="02020603050405020304" pitchFamily="18" charset="0"/>
                        </a:rPr>
                        <a:t>мен байланысы.</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2400" b="0" dirty="0">
                          <a:effectLst/>
                          <a:latin typeface="Times New Roman" panose="02020603050405020304" pitchFamily="18" charset="0"/>
                          <a:cs typeface="Times New Roman" panose="02020603050405020304" pitchFamily="18" charset="0"/>
                        </a:rPr>
                        <a:t>Әкесінің жиынына қатысқан Абай</a:t>
                      </a:r>
                      <a:endParaRPr lang="kk-KZ"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9962350"/>
                  </a:ext>
                </a:extLst>
              </a:tr>
              <a:tr h="546025">
                <a:tc>
                  <a:txBody>
                    <a:bodyPr/>
                    <a:lstStyle/>
                    <a:p>
                      <a:pPr marL="0" lvl="0" indent="0" algn="just">
                        <a:buFont typeface="+mj-lt"/>
                        <a:buNone/>
                      </a:pPr>
                      <a:r>
                        <a:rPr lang="kk-KZ" sz="2400" dirty="0" smtClean="0">
                          <a:effectLst/>
                          <a:latin typeface="Times New Roman" panose="02020603050405020304" pitchFamily="18" charset="0"/>
                          <a:cs typeface="Times New Roman" panose="02020603050405020304" pitchFamily="18" charset="0"/>
                        </a:rPr>
                        <a:t>3. Оқиғаның </a:t>
                      </a:r>
                      <a:r>
                        <a:rPr lang="kk-KZ" sz="2400" dirty="0">
                          <a:effectLst/>
                          <a:latin typeface="Times New Roman" panose="02020603050405020304" pitchFamily="18" charset="0"/>
                          <a:cs typeface="Times New Roman" panose="02020603050405020304" pitchFamily="18" charset="0"/>
                        </a:rPr>
                        <a:t>шиеленісі</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2400" b="0" dirty="0">
                          <a:effectLst/>
                          <a:latin typeface="Times New Roman" panose="02020603050405020304" pitchFamily="18" charset="0"/>
                          <a:cs typeface="Times New Roman" panose="02020603050405020304" pitchFamily="18" charset="0"/>
                        </a:rPr>
                        <a:t>Қодар мен Қамқаға берілген жаза</a:t>
                      </a:r>
                      <a:endParaRPr lang="kk-KZ"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6640947"/>
                  </a:ext>
                </a:extLst>
              </a:tr>
              <a:tr h="602211">
                <a:tc>
                  <a:txBody>
                    <a:bodyPr/>
                    <a:lstStyle/>
                    <a:p>
                      <a:pPr marL="0" lvl="0" indent="0" algn="just">
                        <a:buFont typeface="+mj-lt"/>
                        <a:buNone/>
                      </a:pPr>
                      <a:r>
                        <a:rPr lang="kk-KZ" sz="2400" dirty="0" smtClean="0">
                          <a:effectLst/>
                          <a:latin typeface="Times New Roman" panose="02020603050405020304" pitchFamily="18" charset="0"/>
                          <a:cs typeface="Times New Roman" panose="02020603050405020304" pitchFamily="18" charset="0"/>
                        </a:rPr>
                        <a:t>4. Шарықтау </a:t>
                      </a:r>
                      <a:r>
                        <a:rPr lang="kk-KZ" sz="2400" dirty="0">
                          <a:effectLst/>
                          <a:latin typeface="Times New Roman" panose="02020603050405020304" pitchFamily="18" charset="0"/>
                          <a:cs typeface="Times New Roman" panose="02020603050405020304" pitchFamily="18" charset="0"/>
                        </a:rPr>
                        <a:t>шегі</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2400" b="0" dirty="0">
                          <a:effectLst/>
                          <a:latin typeface="Times New Roman" panose="02020603050405020304" pitchFamily="18" charset="0"/>
                          <a:cs typeface="Times New Roman" panose="02020603050405020304" pitchFamily="18" charset="0"/>
                        </a:rPr>
                        <a:t>Абайдың ауырып қалуы</a:t>
                      </a:r>
                      <a:endParaRPr lang="kk-KZ"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42888611"/>
                  </a:ext>
                </a:extLst>
              </a:tr>
              <a:tr h="913632">
                <a:tc>
                  <a:txBody>
                    <a:bodyPr/>
                    <a:lstStyle/>
                    <a:p>
                      <a:pPr marL="0" lvl="0" indent="0" algn="just">
                        <a:buFont typeface="+mj-lt"/>
                        <a:buNone/>
                      </a:pPr>
                      <a:r>
                        <a:rPr lang="kk-KZ" sz="2400" dirty="0" smtClean="0">
                          <a:effectLst/>
                          <a:latin typeface="Times New Roman" panose="02020603050405020304" pitchFamily="18" charset="0"/>
                          <a:cs typeface="Times New Roman" panose="02020603050405020304" pitchFamily="18" charset="0"/>
                        </a:rPr>
                        <a:t>5. Оқиғаның </a:t>
                      </a:r>
                      <a:r>
                        <a:rPr lang="kk-KZ" sz="2400" dirty="0">
                          <a:effectLst/>
                          <a:latin typeface="Times New Roman" panose="02020603050405020304" pitchFamily="18" charset="0"/>
                          <a:cs typeface="Times New Roman" panose="02020603050405020304" pitchFamily="18" charset="0"/>
                        </a:rPr>
                        <a:t>шешімі</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2400" dirty="0">
                          <a:effectLst/>
                          <a:latin typeface="Times New Roman" panose="02020603050405020304" pitchFamily="18" charset="0"/>
                          <a:cs typeface="Times New Roman" panose="02020603050405020304" pitchFamily="18" charset="0"/>
                        </a:rPr>
                        <a:t>Абайдың үйіне келген қонақтар</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1673442"/>
                  </a:ext>
                </a:extLst>
              </a:tr>
            </a:tbl>
          </a:graphicData>
        </a:graphic>
      </p:graphicFrame>
      <p:sp>
        <p:nvSpPr>
          <p:cNvPr id="12" name="TextBox 11">
            <a:extLst>
              <a:ext uri="{FF2B5EF4-FFF2-40B4-BE49-F238E27FC236}">
                <a16:creationId xmlns:a16="http://schemas.microsoft.com/office/drawing/2014/main" id="{BA2FDBE9-76D0-4172-B57E-4C88B2CA1373}"/>
              </a:ext>
            </a:extLst>
          </p:cNvPr>
          <p:cNvSpPr txBox="1"/>
          <p:nvPr/>
        </p:nvSpPr>
        <p:spPr>
          <a:xfrm>
            <a:off x="2255520" y="341958"/>
            <a:ext cx="3169920" cy="523220"/>
          </a:xfrm>
          <a:prstGeom prst="rect">
            <a:avLst/>
          </a:prstGeom>
          <a:noFill/>
        </p:spPr>
        <p:txBody>
          <a:bodyPr wrap="square">
            <a:spAutoFit/>
          </a:bodyPr>
          <a:lstStyle/>
          <a:p>
            <a:r>
              <a:rPr lang="kk-KZ" sz="2800" b="1" dirty="0">
                <a:solidFill>
                  <a:srgbClr val="002060"/>
                </a:solidFill>
                <a:effectLst/>
                <a:latin typeface="Times New Roman" panose="02020603050405020304" pitchFamily="18" charset="0"/>
                <a:ea typeface="Calibri" panose="020F0502020204030204" pitchFamily="34" charset="0"/>
              </a:rPr>
              <a:t>Өзіңді тексер</a:t>
            </a:r>
            <a:endParaRPr lang="kk-KZ" sz="2800" dirty="0">
              <a:effectLst/>
              <a:latin typeface="Times New Roman" panose="02020603050405020304" pitchFamily="18" charset="0"/>
              <a:ea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8182740"/>
      </p:ext>
    </p:extLst>
  </p:cSld>
  <p:clrMapOvr>
    <a:masterClrMapping/>
  </p:clrMapOvr>
  <mc:AlternateContent xmlns:mc="http://schemas.openxmlformats.org/markup-compatibility/2006">
    <mc:Choice xmlns:p14="http://schemas.microsoft.com/office/powerpoint/2010/main" Requires="p14">
      <p:transition spd="slow" p14:dur="2000" advTm="28933"/>
    </mc:Choice>
    <mc:Fallback>
      <p:transition spd="slow" advTm="2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A4F34E6F-E473-4914-AA78-DE342362D300}"/>
              </a:ext>
            </a:extLst>
          </p:cNvPr>
          <p:cNvPicPr>
            <a:picLocks noChangeAspect="1"/>
          </p:cNvPicPr>
          <p:nvPr/>
        </p:nvPicPr>
        <p:blipFill>
          <a:blip r:embed="rId4"/>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365125"/>
            <a:ext cx="10515600" cy="2114839"/>
          </a:xfrm>
        </p:spPr>
        <p:txBody>
          <a:bodyPr>
            <a:noAutofit/>
          </a:bodyPr>
          <a:lstStyle/>
          <a:p>
            <a:r>
              <a:rPr lang="kk-KZ" sz="2800" b="1" i="1" dirty="0">
                <a:latin typeface="Times New Roman" panose="02020603050405020304" pitchFamily="18" charset="0"/>
                <a:cs typeface="Times New Roman" panose="02020603050405020304" pitchFamily="18" charset="0"/>
              </a:rPr>
              <a:t>Оқиға құрылымына жеке-жеке тоқталайық</a:t>
            </a:r>
            <a:r>
              <a:rPr lang="kk-KZ" sz="2800" b="1" i="1" dirty="0" smtClean="0">
                <a:latin typeface="Times New Roman" panose="02020603050405020304" pitchFamily="18" charset="0"/>
                <a:cs typeface="Times New Roman" panose="02020603050405020304" pitchFamily="18" charset="0"/>
              </a:rPr>
              <a:t>:</a:t>
            </a:r>
            <a:br>
              <a:rPr lang="kk-KZ" sz="2800" b="1" i="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b="1" dirty="0">
                <a:latin typeface="Times New Roman" panose="02020603050405020304" pitchFamily="18" charset="0"/>
                <a:cs typeface="Times New Roman" panose="02020603050405020304" pitchFamily="18" charset="0"/>
              </a:rPr>
              <a:t>1</a:t>
            </a:r>
            <a:r>
              <a:rPr lang="kk-KZ" sz="2800" b="1" dirty="0" smtClean="0">
                <a:latin typeface="Times New Roman" panose="02020603050405020304" pitchFamily="18" charset="0"/>
                <a:cs typeface="Times New Roman" panose="02020603050405020304" pitchFamily="18" charset="0"/>
              </a:rPr>
              <a:t>. Оқудан </a:t>
            </a:r>
            <a:r>
              <a:rPr lang="kk-KZ" sz="2800" b="1" dirty="0">
                <a:latin typeface="Times New Roman" panose="02020603050405020304" pitchFamily="18" charset="0"/>
                <a:cs typeface="Times New Roman" panose="02020603050405020304" pitchFamily="18" charset="0"/>
              </a:rPr>
              <a:t>ауылына қайтқан бала </a:t>
            </a:r>
            <a:r>
              <a:rPr lang="kk-KZ" sz="2800" b="1" dirty="0" smtClean="0">
                <a:latin typeface="Times New Roman" panose="02020603050405020304" pitchFamily="18" charset="0"/>
                <a:cs typeface="Times New Roman" panose="02020603050405020304" pitchFamily="18" charset="0"/>
              </a:rPr>
              <a:t>Абай</a:t>
            </a:r>
            <a:br>
              <a:rPr lang="kk-KZ" sz="2800" b="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46908" y="1981200"/>
            <a:ext cx="10293927" cy="40732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kk-KZ" sz="2400" dirty="0" smtClean="0">
                <a:latin typeface="Times New Roman" panose="02020603050405020304" pitchFamily="18" charset="0"/>
                <a:cs typeface="Times New Roman" panose="02020603050405020304" pitchFamily="18" charset="0"/>
              </a:rPr>
              <a:t>      Жол </a:t>
            </a:r>
            <a:r>
              <a:rPr lang="kk-KZ" sz="2400" dirty="0">
                <a:latin typeface="Times New Roman" panose="02020603050405020304" pitchFamily="18" charset="0"/>
                <a:cs typeface="Times New Roman" panose="02020603050405020304" pitchFamily="18" charset="0"/>
              </a:rPr>
              <a:t>бойы Абай ауылына асығып, үлкендердің мазасын алады. Оның қайта-қайта алға озып кете беретініне екі ересек ештеңе істей алмай, дегеніне көніп, өздері де жылдам жүруге мәжбүр болады. Үш күндік жолдың, әсіресе, соңғы күні қызықты өтеді. Аттылар Есембайдың жырасы деп аталатын ұрылар жататын жерге жақындағанда, үлкендер Абайға:</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Жанымыздан </a:t>
            </a:r>
            <a:r>
              <a:rPr lang="kk-KZ" sz="2400" dirty="0">
                <a:latin typeface="Times New Roman" panose="02020603050405020304" pitchFamily="18" charset="0"/>
                <a:cs typeface="Times New Roman" panose="02020603050405020304" pitchFamily="18" charset="0"/>
              </a:rPr>
              <a:t>алыстама, мұнда қарақша көп, астындағы атыңды тартып алады, - дейді. Бірақ жас бала олардың айтқанын тыңдамай, шауып кетеді.</a:t>
            </a:r>
            <a:endParaRPr lang="ru-RU" sz="2400" dirty="0">
              <a:latin typeface="Times New Roman" panose="02020603050405020304" pitchFamily="18" charset="0"/>
              <a:cs typeface="Times New Roman" panose="02020603050405020304" pitchFamily="18" charset="0"/>
            </a:endParaRPr>
          </a:p>
          <a:p>
            <a:pPr algn="ctr"/>
            <a:endParaRPr lang="ru-RU" dirty="0"/>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6244812"/>
      </p:ext>
    </p:extLst>
  </p:cSld>
  <p:clrMapOvr>
    <a:masterClrMapping/>
  </p:clrMapOvr>
  <mc:AlternateContent xmlns:mc="http://schemas.openxmlformats.org/markup-compatibility/2006">
    <mc:Choice xmlns:p14="http://schemas.microsoft.com/office/powerpoint/2010/main" Requires="p14">
      <p:transition spd="slow" p14:dur="2000" advTm="54916"/>
    </mc:Choice>
    <mc:Fallback>
      <p:transition spd="slow" advTm="5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A4F34E6F-E473-4914-AA78-DE342362D300}"/>
              </a:ext>
            </a:extLst>
          </p:cNvPr>
          <p:cNvPicPr>
            <a:picLocks noChangeAspect="1"/>
          </p:cNvPicPr>
          <p:nvPr/>
        </p:nvPicPr>
        <p:blipFill>
          <a:blip r:embed="rId4"/>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365125"/>
            <a:ext cx="10515600" cy="1616075"/>
          </a:xfrm>
        </p:spPr>
        <p:txBody>
          <a:bodyPr>
            <a:noAutofit/>
          </a:bodyPr>
          <a:lstStyle/>
          <a:p>
            <a:r>
              <a:rPr lang="kk-KZ" sz="2800" b="1" i="1" dirty="0" smtClean="0">
                <a:latin typeface="Times New Roman" panose="02020603050405020304" pitchFamily="18" charset="0"/>
                <a:cs typeface="Times New Roman" panose="02020603050405020304" pitchFamily="18" charset="0"/>
              </a:rPr>
              <a:t/>
            </a:r>
            <a:br>
              <a:rPr lang="kk-KZ" sz="2800" b="1" i="1"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kk-KZ" sz="3600" b="1" dirty="0">
                <a:latin typeface="Times New Roman" panose="02020603050405020304" pitchFamily="18" charset="0"/>
                <a:cs typeface="Times New Roman" panose="02020603050405020304" pitchFamily="18" charset="0"/>
              </a:rPr>
              <a:t>2. Әкесінің жиынына қатысқан Абай</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kk-KZ" sz="2800" b="1" dirty="0" smtClean="0">
                <a:latin typeface="Times New Roman" panose="02020603050405020304" pitchFamily="18" charset="0"/>
                <a:cs typeface="Times New Roman" panose="02020603050405020304" pitchFamily="18" charset="0"/>
              </a:rPr>
              <a:t/>
            </a:r>
            <a:br>
              <a:rPr lang="kk-KZ" sz="2800" b="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46908" y="1981200"/>
            <a:ext cx="10293927" cy="40732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kk-KZ" sz="2400" dirty="0" smtClean="0">
                <a:latin typeface="Times New Roman" panose="02020603050405020304" pitchFamily="18" charset="0"/>
                <a:cs typeface="Times New Roman" panose="02020603050405020304" pitchFamily="18" charset="0"/>
              </a:rPr>
              <a:t>      Майбасардың </a:t>
            </a:r>
            <a:r>
              <a:rPr lang="kk-KZ" sz="2400" dirty="0">
                <a:latin typeface="Times New Roman" panose="02020603050405020304" pitchFamily="18" charset="0"/>
                <a:cs typeface="Times New Roman" panose="02020603050405020304" pitchFamily="18" charset="0"/>
              </a:rPr>
              <a:t>атшабары Қамысбай келіп, Абайды әкесі шақырып жатқанын айтты. Абай қонақ үйге қарай беттеді. Келсе, іште Құнанбай, Майбасар мен Жұмабайдан басқа осы тобықты ішіндегі рулардың белгілі адамдары отыр екен. Олар: Көтібақ руының рубасы Байсал, Жігітек руының рубасы Бөжей, Бөкенші руының рубасы Сүйіндік, Көкше руының рубасы Қаратай. Арасында жас жігіт Байсалдың немере інісі Жиренше тағы бар. Бұл жиынды Бөкенші руының кірмелеу туысы саналатын Борсақ руының адамы Қодар деген қарашаның мәселесін талқылау үшін жинаған еді.</a:t>
            </a:r>
            <a:endParaRPr lang="ru-RU" sz="24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7029403"/>
      </p:ext>
    </p:extLst>
  </p:cSld>
  <p:clrMapOvr>
    <a:masterClrMapping/>
  </p:clrMapOvr>
  <mc:AlternateContent xmlns:mc="http://schemas.openxmlformats.org/markup-compatibility/2006">
    <mc:Choice xmlns:p14="http://schemas.microsoft.com/office/powerpoint/2010/main" Requires="p14">
      <p:transition spd="slow" p14:dur="2000" advTm="54868"/>
    </mc:Choice>
    <mc:Fallback>
      <p:transition spd="slow" advTm="5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A4F34E6F-E473-4914-AA78-DE342362D300}"/>
              </a:ext>
            </a:extLst>
          </p:cNvPr>
          <p:cNvPicPr>
            <a:picLocks noChangeAspect="1"/>
          </p:cNvPicPr>
          <p:nvPr/>
        </p:nvPicPr>
        <p:blipFill>
          <a:blip r:embed="rId4"/>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734291"/>
            <a:ext cx="10515600" cy="1246909"/>
          </a:xfrm>
        </p:spPr>
        <p:txBody>
          <a:bodyPr>
            <a:noAutofit/>
          </a:bodyPr>
          <a:lstStyle/>
          <a:p>
            <a:r>
              <a:rPr lang="kk-KZ" sz="2800" b="1" i="1" dirty="0" smtClean="0">
                <a:latin typeface="Times New Roman" panose="02020603050405020304" pitchFamily="18" charset="0"/>
                <a:cs typeface="Times New Roman" panose="02020603050405020304" pitchFamily="18" charset="0"/>
              </a:rPr>
              <a:t/>
            </a:r>
            <a:br>
              <a:rPr lang="kk-KZ" sz="2800" b="1" i="1"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kk-KZ" sz="3600" b="1" dirty="0">
                <a:latin typeface="Times New Roman" panose="02020603050405020304" pitchFamily="18" charset="0"/>
                <a:cs typeface="Times New Roman" panose="02020603050405020304" pitchFamily="18" charset="0"/>
              </a:rPr>
              <a:t>3</a:t>
            </a:r>
            <a:r>
              <a:rPr lang="kk-KZ" sz="3600" b="1" dirty="0" smtClean="0">
                <a:latin typeface="Times New Roman" panose="02020603050405020304" pitchFamily="18" charset="0"/>
                <a:cs typeface="Times New Roman" panose="02020603050405020304" pitchFamily="18" charset="0"/>
              </a:rPr>
              <a:t>. Қодар </a:t>
            </a:r>
            <a:r>
              <a:rPr lang="kk-KZ" sz="3600" b="1" dirty="0">
                <a:latin typeface="Times New Roman" panose="02020603050405020304" pitchFamily="18" charset="0"/>
                <a:cs typeface="Times New Roman" panose="02020603050405020304" pitchFamily="18" charset="0"/>
              </a:rPr>
              <a:t>мен Қамқаға берілген жаза</a:t>
            </a:r>
            <a:r>
              <a:rPr lang="ru-RU" dirty="0"/>
              <a:t/>
            </a:r>
            <a:br>
              <a:rPr lang="ru-RU" dirty="0"/>
            </a:b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kk-KZ" sz="2800" b="1" dirty="0" smtClean="0">
                <a:latin typeface="Times New Roman" panose="02020603050405020304" pitchFamily="18" charset="0"/>
                <a:cs typeface="Times New Roman" panose="02020603050405020304" pitchFamily="18" charset="0"/>
              </a:rPr>
              <a:t/>
            </a:r>
            <a:br>
              <a:rPr lang="kk-KZ" sz="2800" b="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46908" y="1981200"/>
            <a:ext cx="10293927" cy="40732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kk-KZ" sz="2000" dirty="0" smtClean="0">
                <a:latin typeface="Times New Roman" panose="02020603050405020304" pitchFamily="18" charset="0"/>
                <a:cs typeface="Times New Roman" panose="02020603050405020304" pitchFamily="18" charset="0"/>
              </a:rPr>
              <a:t>          Құнанбай </a:t>
            </a:r>
            <a:r>
              <a:rPr lang="kk-KZ" sz="2000" dirty="0">
                <a:latin typeface="Times New Roman" panose="02020603050405020304" pitchFamily="18" charset="0"/>
                <a:cs typeface="Times New Roman" panose="02020603050405020304" pitchFamily="18" charset="0"/>
              </a:rPr>
              <a:t>үйінде болған жиыннан кейін рубасылар мен елдің игі жақсылары Қарашоқы деген жерге жиналып, Қодар мен Қамқаны сол жерге алдыртады. Қодар жігіттерге кәдімгідей қарсылық танытқан, бірақ көптің аты көп, ақыры оны байлап, Қарашоқыға алып келген. Қамқа діттеген жерге жақындағанда өзіне жабылған жаланы естіп талып қалады. Қодар болса, Құнанбай бастаған топқа қарап «Мен көк ит болсам, сендер көп итсіңдер. Ақ-қарамды тексермедің бе, өңкей қан жұтқан қара бет!»-деп айқайлайды. Бірақ оларға ешкім араша түсе алмайды. Жігіттер сүйреп атасы мен келінін бір атанның екі жағына байлап, дарға асады. Атан қайта шөккеннен кейін Қодар әлі де тірі болғандай еді, оны Құнанбай құздың басынан тастауды бұйырады. Кейін жиындағы адамдарға өлікке тас лақтыруды тапсырады.</a:t>
            </a:r>
            <a:endParaRPr lang="ru-RU" sz="28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5532357"/>
      </p:ext>
    </p:extLst>
  </p:cSld>
  <p:clrMapOvr>
    <a:masterClrMapping/>
  </p:clrMapOvr>
  <mc:AlternateContent xmlns:mc="http://schemas.openxmlformats.org/markup-compatibility/2006">
    <mc:Choice xmlns:p14="http://schemas.microsoft.com/office/powerpoint/2010/main" Requires="p14">
      <p:transition spd="slow" p14:dur="2000" advTm="71885"/>
    </mc:Choice>
    <mc:Fallback>
      <p:transition spd="slow" advTm="7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A4F34E6F-E473-4914-AA78-DE342362D300}"/>
              </a:ext>
            </a:extLst>
          </p:cNvPr>
          <p:cNvPicPr>
            <a:picLocks noChangeAspect="1"/>
          </p:cNvPicPr>
          <p:nvPr/>
        </p:nvPicPr>
        <p:blipFill>
          <a:blip r:embed="rId4"/>
          <a:stretch>
            <a:fillRect/>
          </a:stretch>
        </p:blipFill>
        <p:spPr>
          <a:xfrm>
            <a:off x="0" y="0"/>
            <a:ext cx="12192000" cy="6858000"/>
          </a:xfrm>
          <a:prstGeom prst="rect">
            <a:avLst/>
          </a:prstGeom>
        </p:spPr>
      </p:pic>
      <p:sp>
        <p:nvSpPr>
          <p:cNvPr id="2" name="Заголовок 1"/>
          <p:cNvSpPr>
            <a:spLocks noGrp="1"/>
          </p:cNvSpPr>
          <p:nvPr>
            <p:ph type="title"/>
          </p:nvPr>
        </p:nvSpPr>
        <p:spPr>
          <a:xfrm>
            <a:off x="1579418" y="1385455"/>
            <a:ext cx="9774382" cy="595745"/>
          </a:xfrm>
        </p:spPr>
        <p:txBody>
          <a:bodyPr>
            <a:noAutofit/>
          </a:bodyPr>
          <a:lstStyle/>
          <a:p>
            <a:pPr lvl="0"/>
            <a:r>
              <a:rPr lang="kk-KZ" sz="2800" b="1" i="1" dirty="0" smtClean="0">
                <a:latin typeface="Times New Roman" panose="02020603050405020304" pitchFamily="18" charset="0"/>
                <a:cs typeface="Times New Roman" panose="02020603050405020304" pitchFamily="18" charset="0"/>
              </a:rPr>
              <a:t/>
            </a:r>
            <a:br>
              <a:rPr lang="kk-KZ" sz="2800" b="1" i="1"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4.</a:t>
            </a:r>
            <a:r>
              <a:rPr lang="ru-RU" sz="2000" dirty="0" smtClean="0">
                <a:latin typeface="Times New Roman" panose="02020603050405020304" pitchFamily="18" charset="0"/>
                <a:cs typeface="Times New Roman" panose="02020603050405020304" pitchFamily="18" charset="0"/>
              </a:rPr>
              <a:t> </a:t>
            </a:r>
            <a:r>
              <a:rPr lang="kk-KZ" sz="3600" b="1" dirty="0" smtClean="0">
                <a:latin typeface="Times New Roman" panose="02020603050405020304" pitchFamily="18" charset="0"/>
                <a:cs typeface="Times New Roman" panose="02020603050405020304" pitchFamily="18" charset="0"/>
              </a:rPr>
              <a:t>Абайдың </a:t>
            </a:r>
            <a:r>
              <a:rPr lang="kk-KZ" sz="3600" b="1" dirty="0">
                <a:latin typeface="Times New Roman" panose="02020603050405020304" pitchFamily="18" charset="0"/>
                <a:cs typeface="Times New Roman" panose="02020603050405020304" pitchFamily="18" charset="0"/>
              </a:rPr>
              <a:t>ауырып қалуы</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b="1" dirty="0" smtClean="0">
                <a:latin typeface="Times New Roman" panose="02020603050405020304" pitchFamily="18" charset="0"/>
                <a:cs typeface="Times New Roman" panose="02020603050405020304" pitchFamily="18" charset="0"/>
              </a:rPr>
              <a:t/>
            </a:r>
            <a:br>
              <a:rPr lang="kk-KZ" sz="2800" b="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46908" y="1981201"/>
            <a:ext cx="10293927" cy="31034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kk-KZ" sz="2000" dirty="0" smtClean="0">
                <a:latin typeface="Times New Roman" panose="02020603050405020304" pitchFamily="18" charset="0"/>
                <a:cs typeface="Times New Roman" panose="02020603050405020304" pitchFamily="18" charset="0"/>
              </a:rPr>
              <a:t>     Қарашоқыға </a:t>
            </a:r>
            <a:r>
              <a:rPr lang="kk-KZ" sz="2000" dirty="0">
                <a:latin typeface="Times New Roman" panose="02020603050405020304" pitchFamily="18" charset="0"/>
                <a:cs typeface="Times New Roman" panose="02020603050405020304" pitchFamily="18" charset="0"/>
              </a:rPr>
              <a:t>Абай мен Жиренше келеді. Олар жиын туралы аңшылықта жүріп, аяқ асты естіген. Ести сала осы маңға шауып келген. Құнанбайдан араша сұрап, Қодар мен Қамқаны аман алып қалуды ойлаған еді. Бірақ үлгермеді. Абай әкесінің қатыгездігін көріп, ауылына қарай шауып кетеді. Жол бойы ол ересектердің әрекеті туралы ойланып, ұзақ жылайды. Осы оқиғадан кейін Абай ұзақ ауырады. Төсектен тұра алмай жатады. Бұл уақытта ол әжесінен көп жыр-дастан, ертегілер, елде болған түрлі оқиғаларды естиді. Арада бір айдай уақыт өткенде ғана Абай өз-өзіне келе бастайды. Бұл кезде ел жайлауға көшіп келген еді.</a:t>
            </a:r>
            <a:endParaRPr lang="ru-RU" sz="20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1024690"/>
      </p:ext>
    </p:extLst>
  </p:cSld>
  <p:clrMapOvr>
    <a:masterClrMapping/>
  </p:clrMapOvr>
  <mc:AlternateContent xmlns:mc="http://schemas.openxmlformats.org/markup-compatibility/2006">
    <mc:Choice xmlns:p14="http://schemas.microsoft.com/office/powerpoint/2010/main" Requires="p14">
      <p:transition spd="slow" p14:dur="2000" advTm="55899"/>
    </mc:Choice>
    <mc:Fallback>
      <p:transition spd="slow" advTm="5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A4F34E6F-E473-4914-AA78-DE342362D300}"/>
              </a:ext>
            </a:extLst>
          </p:cNvPr>
          <p:cNvPicPr>
            <a:picLocks noChangeAspect="1"/>
          </p:cNvPicPr>
          <p:nvPr/>
        </p:nvPicPr>
        <p:blipFill>
          <a:blip r:embed="rId4"/>
          <a:stretch>
            <a:fillRect/>
          </a:stretch>
        </p:blipFill>
        <p:spPr>
          <a:xfrm>
            <a:off x="0" y="0"/>
            <a:ext cx="12192000" cy="6858000"/>
          </a:xfrm>
          <a:prstGeom prst="rect">
            <a:avLst/>
          </a:prstGeom>
        </p:spPr>
      </p:pic>
      <p:sp>
        <p:nvSpPr>
          <p:cNvPr id="2" name="Заголовок 1"/>
          <p:cNvSpPr>
            <a:spLocks noGrp="1"/>
          </p:cNvSpPr>
          <p:nvPr>
            <p:ph type="title"/>
          </p:nvPr>
        </p:nvSpPr>
        <p:spPr>
          <a:xfrm>
            <a:off x="1579418" y="1385455"/>
            <a:ext cx="9774382" cy="595745"/>
          </a:xfrm>
        </p:spPr>
        <p:txBody>
          <a:bodyPr>
            <a:noAutofit/>
          </a:bodyPr>
          <a:lstStyle/>
          <a:p>
            <a:r>
              <a:rPr lang="kk-KZ" sz="2800" b="1" i="1" dirty="0" smtClean="0">
                <a:latin typeface="Times New Roman" panose="02020603050405020304" pitchFamily="18" charset="0"/>
                <a:cs typeface="Times New Roman" panose="02020603050405020304" pitchFamily="18" charset="0"/>
              </a:rPr>
              <a:t/>
            </a:r>
            <a:br>
              <a:rPr lang="kk-KZ" sz="2800" b="1" i="1"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5. </a:t>
            </a:r>
            <a:r>
              <a:rPr lang="kk-KZ" sz="2800" b="1" dirty="0" smtClean="0">
                <a:latin typeface="Times New Roman" panose="02020603050405020304" pitchFamily="18" charset="0"/>
                <a:cs typeface="Times New Roman" panose="02020603050405020304" pitchFamily="18" charset="0"/>
              </a:rPr>
              <a:t>Абайдың </a:t>
            </a:r>
            <a:r>
              <a:rPr lang="kk-KZ" sz="2800" b="1" dirty="0">
                <a:latin typeface="Times New Roman" panose="02020603050405020304" pitchFamily="18" charset="0"/>
                <a:cs typeface="Times New Roman" panose="02020603050405020304" pitchFamily="18" charset="0"/>
              </a:rPr>
              <a:t>үйіне келген қонақтар</a:t>
            </a:r>
            <a:r>
              <a:rPr lang="ru-RU" dirty="0"/>
              <a:t/>
            </a:r>
            <a:br>
              <a:rPr lang="ru-RU" dirty="0"/>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b="1" dirty="0" smtClean="0">
                <a:latin typeface="Times New Roman" panose="02020603050405020304" pitchFamily="18" charset="0"/>
                <a:cs typeface="Times New Roman" panose="02020603050405020304" pitchFamily="18" charset="0"/>
              </a:rPr>
              <a:t/>
            </a:r>
            <a:br>
              <a:rPr lang="kk-KZ" sz="2800" b="1"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46909" y="1981201"/>
            <a:ext cx="9531928" cy="310341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kk-KZ" sz="2200" dirty="0" smtClean="0">
                <a:latin typeface="Times New Roman" panose="02020603050405020304" pitchFamily="18" charset="0"/>
                <a:cs typeface="Times New Roman" panose="02020603050405020304" pitchFamily="18" charset="0"/>
              </a:rPr>
              <a:t>     Бір </a:t>
            </a:r>
            <a:r>
              <a:rPr lang="kk-KZ" sz="2200" dirty="0">
                <a:latin typeface="Times New Roman" panose="02020603050405020304" pitchFamily="18" charset="0"/>
                <a:cs typeface="Times New Roman" panose="02020603050405020304" pitchFamily="18" charset="0"/>
              </a:rPr>
              <a:t>күні Ұлжанның үйіне Байкөкше деген жыршы мен Барлас деген ақын келеді. Бұл екеуінің әңгімесі мен жырлары Абайға ұнағаны соншалық, олар ауылда бір айдай қонақ боп жатады. Кейін кетер кезінде Абайдың өтініші бойынша Ұлжан екеуіне сыйын беріп, шығарып салады. Қонақтардың арқасында сауыққан Абай шешесіне риза болып, оны қатты құшақтап, алғысын </a:t>
            </a:r>
            <a:r>
              <a:rPr lang="kk-KZ" sz="2200" dirty="0" smtClean="0">
                <a:latin typeface="Times New Roman" panose="02020603050405020304" pitchFamily="18" charset="0"/>
                <a:cs typeface="Times New Roman" panose="02020603050405020304" pitchFamily="18" charset="0"/>
              </a:rPr>
              <a:t>білдіреді.</a:t>
            </a:r>
            <a:endParaRPr lang="ru-RU" sz="22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7384102"/>
      </p:ext>
    </p:extLst>
  </p:cSld>
  <p:clrMapOvr>
    <a:masterClrMapping/>
  </p:clrMapOvr>
  <mc:AlternateContent xmlns:mc="http://schemas.openxmlformats.org/markup-compatibility/2006">
    <mc:Choice xmlns:p14="http://schemas.microsoft.com/office/powerpoint/2010/main" Requires="p14">
      <p:transition spd="slow" p14:dur="2000" advTm="35522"/>
    </mc:Choice>
    <mc:Fallback>
      <p:transition spd="slow" advTm="3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4"/>
          <a:stretch>
            <a:fillRect/>
          </a:stretch>
        </p:blipFill>
        <p:spPr>
          <a:xfrm>
            <a:off x="-529" y="-297"/>
            <a:ext cx="12193057" cy="6858594"/>
          </a:xfrm>
          <a:prstGeom prst="rect">
            <a:avLst/>
          </a:prstGeom>
        </p:spPr>
      </p:pic>
      <p:sp>
        <p:nvSpPr>
          <p:cNvPr id="4" name="Прямоугольник 3"/>
          <p:cNvSpPr/>
          <p:nvPr/>
        </p:nvSpPr>
        <p:spPr>
          <a:xfrm>
            <a:off x="1482436" y="365125"/>
            <a:ext cx="5985164" cy="10480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800" b="1" i="1" dirty="0" err="1" smtClean="0">
                <a:solidFill>
                  <a:srgbClr val="FF0000"/>
                </a:solidFill>
                <a:latin typeface="Times New Roman" panose="02020603050405020304" pitchFamily="18" charset="0"/>
                <a:ea typeface="Yu Gothic Light" panose="020B0300000000000000" pitchFamily="34" charset="-128"/>
                <a:cs typeface="Times New Roman" panose="02020603050405020304" pitchFamily="18" charset="0"/>
              </a:rPr>
              <a:t>Есте</a:t>
            </a:r>
            <a:r>
              <a:rPr lang="ru-RU" sz="2800" b="1" i="1" dirty="0" smtClean="0">
                <a:solidFill>
                  <a:srgbClr val="FF0000"/>
                </a:solidFill>
                <a:latin typeface="Times New Roman" panose="02020603050405020304" pitchFamily="18" charset="0"/>
                <a:ea typeface="Yu Gothic Light" panose="020B0300000000000000" pitchFamily="34" charset="-128"/>
                <a:cs typeface="Times New Roman" panose="02020603050405020304" pitchFamily="18" charset="0"/>
              </a:rPr>
              <a:t> </a:t>
            </a:r>
            <a:r>
              <a:rPr lang="ru-RU" sz="2800" b="1" i="1" dirty="0" err="1" smtClean="0">
                <a:solidFill>
                  <a:srgbClr val="FF0000"/>
                </a:solidFill>
                <a:latin typeface="Times New Roman" panose="02020603050405020304" pitchFamily="18" charset="0"/>
                <a:ea typeface="Yu Gothic Light" panose="020B0300000000000000" pitchFamily="34" charset="-128"/>
                <a:cs typeface="Times New Roman" panose="02020603050405020304" pitchFamily="18" charset="0"/>
              </a:rPr>
              <a:t>са</a:t>
            </a:r>
            <a:r>
              <a:rPr lang="kk-KZ" sz="2800" b="1" i="1" dirty="0" smtClean="0">
                <a:solidFill>
                  <a:srgbClr val="FF0000"/>
                </a:solidFill>
                <a:latin typeface="Times New Roman" panose="02020603050405020304" pitchFamily="18" charset="0"/>
                <a:ea typeface="Yu Gothic Light" panose="020B0300000000000000" pitchFamily="34" charset="-128"/>
                <a:cs typeface="Times New Roman" panose="02020603050405020304" pitchFamily="18" charset="0"/>
              </a:rPr>
              <a:t>қтап, жатқа меңгер!</a:t>
            </a:r>
            <a:endParaRPr lang="ru-RU" sz="2800" b="1" i="1" dirty="0">
              <a:solidFill>
                <a:srgbClr val="FF0000"/>
              </a:solidFill>
              <a:latin typeface="Times New Roman" panose="02020603050405020304" pitchFamily="18" charset="0"/>
              <a:ea typeface="Yu Gothic Light" panose="020B0300000000000000" pitchFamily="34" charset="-128"/>
              <a:cs typeface="Times New Roman" panose="02020603050405020304" pitchFamily="18" charset="0"/>
            </a:endParaRPr>
          </a:p>
        </p:txBody>
      </p:sp>
      <p:sp>
        <p:nvSpPr>
          <p:cNvPr id="5" name="Скругленный прямоугольник 4"/>
          <p:cNvSpPr/>
          <p:nvPr/>
        </p:nvSpPr>
        <p:spPr>
          <a:xfrm>
            <a:off x="1482436" y="2272145"/>
            <a:ext cx="9739746" cy="3948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kk-KZ"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Уақыт </a:t>
            </a:r>
            <a:r>
              <a:rPr lang="kk-KZ"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пен кеңістік</a:t>
            </a:r>
            <a:endParaRPr lang="ru-RU"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Көркем шығармада уақыт пен кеңістік тұтасып келіп, белгілі бір оқиғалар тізбегін оқырманға айқындап көрсетеді</a:t>
            </a:r>
            <a:r>
              <a:rPr lang="kk-KZ"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kk-KZ"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Көркемдік </a:t>
            </a:r>
            <a:r>
              <a:rPr lang="kk-KZ"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уақыт</a:t>
            </a:r>
            <a:r>
              <a:rPr lang="kk-KZ"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шығармада суреттелетін оқырман  назарындағы уақыт. </a:t>
            </a:r>
            <a:endParaRPr lang="kk-KZ"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kk-KZ"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Кеңістік</a:t>
            </a:r>
            <a:r>
              <a:rPr lang="kk-KZ"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көркем шығармаға тән категориялардың бірі, ол баяндаудың нақтылығы мен шындығын қамтамасыз етеді, қатарлас нәрселердің орналасу тәртібін көрсетеді. Шығармадағы оқиғалардың бір-бірімен байланысы әрі жүйеленген сюжеті арқылы сипатталады</a:t>
            </a:r>
            <a:endParaRPr lang="ru-RU" sz="2400" dirty="0">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5878011"/>
      </p:ext>
    </p:extLst>
  </p:cSld>
  <p:clrMapOvr>
    <a:masterClrMapping/>
  </p:clrMapOvr>
  <mc:AlternateContent xmlns:mc="http://schemas.openxmlformats.org/markup-compatibility/2006">
    <mc:Choice xmlns:p14="http://schemas.microsoft.com/office/powerpoint/2010/main" Requires="p14">
      <p:transition spd="slow" p14:dur="2000" advTm="47444"/>
    </mc:Choice>
    <mc:Fallback>
      <p:transition spd="slow" advTm="4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479DC4-E185-479A-A116-0DEA4A5DE739}"/>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83648922-F98C-4CC2-A3B3-6D1BDCCAAA06}"/>
              </a:ext>
            </a:extLst>
          </p:cNvPr>
          <p:cNvPicPr>
            <a:picLocks noGrp="1" noChangeAspect="1"/>
          </p:cNvPicPr>
          <p:nvPr>
            <p:ph idx="1"/>
          </p:nvPr>
        </p:nvPicPr>
        <p:blipFill>
          <a:blip r:embed="rId6"/>
          <a:stretch>
            <a:fillRect/>
          </a:stretch>
        </p:blipFill>
        <p:spPr>
          <a:xfrm>
            <a:off x="0" y="0"/>
            <a:ext cx="12192000" cy="6858000"/>
          </a:xfrm>
          <a:prstGeom prst="rect">
            <a:avLst/>
          </a:prstGeom>
        </p:spPr>
      </p:pic>
      <p:graphicFrame>
        <p:nvGraphicFramePr>
          <p:cNvPr id="11" name="Таблица 10">
            <a:extLst>
              <a:ext uri="{FF2B5EF4-FFF2-40B4-BE49-F238E27FC236}">
                <a16:creationId xmlns:a16="http://schemas.microsoft.com/office/drawing/2014/main" id="{5C5258AC-4FDD-467F-813D-178F26A9F679}"/>
              </a:ext>
            </a:extLst>
          </p:cNvPr>
          <p:cNvGraphicFramePr>
            <a:graphicFrameLocks noGrp="1"/>
          </p:cNvGraphicFramePr>
          <p:nvPr>
            <p:extLst>
              <p:ext uri="{D42A27DB-BD31-4B8C-83A1-F6EECF244321}">
                <p14:modId xmlns:p14="http://schemas.microsoft.com/office/powerpoint/2010/main" val="1654019880"/>
              </p:ext>
            </p:extLst>
          </p:nvPr>
        </p:nvGraphicFramePr>
        <p:xfrm>
          <a:off x="838200" y="1196124"/>
          <a:ext cx="10094423" cy="4296203"/>
        </p:xfrm>
        <a:graphic>
          <a:graphicData uri="http://schemas.openxmlformats.org/drawingml/2006/table">
            <a:tbl>
              <a:tblPr firstRow="1" firstCol="1" bandRow="1">
                <a:tableStyleId>{7DF18680-E054-41AD-8BC1-D1AEF772440D}</a:tableStyleId>
              </a:tblPr>
              <a:tblGrid>
                <a:gridCol w="3955473">
                  <a:extLst>
                    <a:ext uri="{9D8B030D-6E8A-4147-A177-3AD203B41FA5}">
                      <a16:colId xmlns:a16="http://schemas.microsoft.com/office/drawing/2014/main" val="252964077"/>
                    </a:ext>
                  </a:extLst>
                </a:gridCol>
                <a:gridCol w="3422072">
                  <a:extLst>
                    <a:ext uri="{9D8B030D-6E8A-4147-A177-3AD203B41FA5}">
                      <a16:colId xmlns:a16="http://schemas.microsoft.com/office/drawing/2014/main" val="1333515898"/>
                    </a:ext>
                  </a:extLst>
                </a:gridCol>
                <a:gridCol w="2716878">
                  <a:extLst>
                    <a:ext uri="{9D8B030D-6E8A-4147-A177-3AD203B41FA5}">
                      <a16:colId xmlns:a16="http://schemas.microsoft.com/office/drawing/2014/main" val="293680572"/>
                    </a:ext>
                  </a:extLst>
                </a:gridCol>
              </a:tblGrid>
              <a:tr h="710451">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Оқиғалар</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kk-KZ" sz="1600">
                          <a:solidFill>
                            <a:schemeClr val="tx1"/>
                          </a:solidFill>
                          <a:effectLst/>
                          <a:latin typeface="Times New Roman" panose="02020603050405020304" pitchFamily="18" charset="0"/>
                          <a:cs typeface="Times New Roman" panose="02020603050405020304" pitchFamily="18" charset="0"/>
                        </a:rPr>
                        <a:t>Оқиға орын алатын уақыт</a:t>
                      </a:r>
                      <a:endParaRPr lang="kk-KZ"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kk-KZ" sz="1600" dirty="0">
                          <a:solidFill>
                            <a:schemeClr val="tx1"/>
                          </a:solidFill>
                          <a:effectLst/>
                          <a:latin typeface="Times New Roman" panose="02020603050405020304" pitchFamily="18" charset="0"/>
                          <a:cs typeface="Times New Roman" panose="02020603050405020304" pitchFamily="18" charset="0"/>
                        </a:rPr>
                        <a:t>Оқиға орын алатын кеңістік</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1936445"/>
                  </a:ext>
                </a:extLst>
              </a:tr>
              <a:tr h="710451">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Оқудан ауылына қайтқан бала Абай</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a:effectLst/>
                        </a:rPr>
                        <a:t> </a:t>
                      </a:r>
                      <a:endParaRPr lang="kk-KZ"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330842"/>
                  </a:ext>
                </a:extLst>
              </a:tr>
              <a:tr h="710451">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Әкесінің жиынына қатысқан Абай</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a:effectLst/>
                        </a:rPr>
                        <a:t> </a:t>
                      </a:r>
                      <a:endParaRPr lang="kk-KZ"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3022524"/>
                  </a:ext>
                </a:extLst>
              </a:tr>
              <a:tr h="710451">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Қодар мен Қамқаға берілген жаза</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2521293"/>
                  </a:ext>
                </a:extLst>
              </a:tr>
              <a:tr h="743948">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Абайдың ауырып қалуы</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4353980"/>
                  </a:ext>
                </a:extLst>
              </a:tr>
              <a:tr h="710451">
                <a:tc>
                  <a:txBody>
                    <a:bodyPr/>
                    <a:lstStyle/>
                    <a:p>
                      <a:pPr algn="just"/>
                      <a:r>
                        <a:rPr lang="kk-KZ" sz="1600" dirty="0">
                          <a:solidFill>
                            <a:schemeClr val="tx1"/>
                          </a:solidFill>
                          <a:effectLst/>
                          <a:latin typeface="Times New Roman" panose="02020603050405020304" pitchFamily="18" charset="0"/>
                          <a:cs typeface="Times New Roman" panose="02020603050405020304" pitchFamily="18" charset="0"/>
                        </a:rPr>
                        <a:t>Абайдың үйіне келген қонақтар</a:t>
                      </a:r>
                      <a:endParaRPr lang="kk-KZ"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a:effectLst/>
                        </a:rPr>
                        <a:t> </a:t>
                      </a:r>
                      <a:endParaRPr lang="kk-KZ"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600" dirty="0">
                          <a:effectLst/>
                        </a:rPr>
                        <a:t> </a:t>
                      </a:r>
                      <a:endParaRPr lang="kk-K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4014000"/>
                  </a:ext>
                </a:extLst>
              </a:tr>
            </a:tbl>
          </a:graphicData>
        </a:graphic>
      </p:graphicFrame>
      <p:sp>
        <p:nvSpPr>
          <p:cNvPr id="13" name="TextBox 12">
            <a:extLst>
              <a:ext uri="{FF2B5EF4-FFF2-40B4-BE49-F238E27FC236}">
                <a16:creationId xmlns:a16="http://schemas.microsoft.com/office/drawing/2014/main" id="{A9A44497-DE85-4873-AE02-F0CBBD6DEE17}"/>
              </a:ext>
            </a:extLst>
          </p:cNvPr>
          <p:cNvSpPr txBox="1"/>
          <p:nvPr/>
        </p:nvSpPr>
        <p:spPr>
          <a:xfrm>
            <a:off x="1163782" y="214946"/>
            <a:ext cx="9443258" cy="830997"/>
          </a:xfrm>
          <a:prstGeom prst="rect">
            <a:avLst/>
          </a:prstGeom>
          <a:noFill/>
        </p:spPr>
        <p:txBody>
          <a:bodyPr wrap="square">
            <a:spAutoFit/>
          </a:bodyPr>
          <a:lstStyle/>
          <a:p>
            <a:pPr algn="just"/>
            <a:r>
              <a:rPr lang="kk-KZ"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kk-KZ"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тапсырма </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Оқиға құрылымы бойынша уақыт пен кеңістік көрінісін талдаңыз.</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Прямоугольник: скругленные углы 14">
            <a:extLst>
              <a:ext uri="{FF2B5EF4-FFF2-40B4-BE49-F238E27FC236}">
                <a16:creationId xmlns:a16="http://schemas.microsoft.com/office/drawing/2014/main" id="{230AD3AB-7487-439B-AEFF-62EB0EF3C012}"/>
              </a:ext>
            </a:extLst>
          </p:cNvPr>
          <p:cNvSpPr/>
          <p:nvPr/>
        </p:nvSpPr>
        <p:spPr>
          <a:xfrm>
            <a:off x="4447309" y="5492327"/>
            <a:ext cx="7329055" cy="1083306"/>
          </a:xfrm>
          <a:prstGeom prst="roundRect">
            <a:avLst/>
          </a:prstGeom>
          <a:solidFill>
            <a:sysClr val="window" lastClr="FFFFFF"/>
          </a:solidFill>
          <a:ln w="15875" cap="flat" cmpd="sng" algn="ctr">
            <a:solidFill>
              <a:srgbClr val="F14124">
                <a:shade val="75000"/>
                <a:satMod val="125000"/>
                <a:lumMod val="75000"/>
              </a:srgbClr>
            </a:solidFill>
            <a:prstDash val="solid"/>
          </a:ln>
          <a:effectLst/>
        </p:spPr>
        <p:txBody>
          <a:bodyPr rtlCol="0" anchor="ctr"/>
          <a:lstStyle/>
          <a:p>
            <a:pPr algn="just"/>
            <a:r>
              <a:rPr lang="kk-KZ"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Дескриптор:</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mj-lt"/>
              <a:buAutoNum type="arabicPeriod"/>
            </a:pPr>
            <a:r>
              <a:rPr lang="kk-KZ"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Оқиға құрылымы бойынша оқиға өткен уақытты көрсетеді;</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kk-KZ" sz="1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Оқиға </a:t>
            </a:r>
            <a:r>
              <a:rPr lang="kk-KZ"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құрылымы бойынша оқиға орын алған кеңістікті көрсетеді.</a:t>
            </a:r>
            <a:r>
              <a:rPr lang="kk-KZ"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KZ" sz="20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zvuk-chas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7955" y="5870363"/>
            <a:ext cx="609600" cy="609600"/>
          </a:xfrm>
          <a:prstGeom prst="rect">
            <a:avLst/>
          </a:prstGeom>
        </p:spPr>
      </p:pic>
      <p:pic>
        <p:nvPicPr>
          <p:cNvPr id="5" name="Звук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2069831"/>
      </p:ext>
    </p:extLst>
  </p:cSld>
  <p:clrMapOvr>
    <a:masterClrMapping/>
  </p:clrMapOvr>
  <mc:AlternateContent xmlns:mc="http://schemas.openxmlformats.org/markup-compatibility/2006">
    <mc:Choice xmlns:p14="http://schemas.microsoft.com/office/powerpoint/2010/main" Requires="p14">
      <p:transition spd="slow" p14:dur="2000" advTm="76280"/>
    </mc:Choice>
    <mc:Fallback>
      <p:transition spd="slow" advTm="7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32"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3356" objId="3"/>
        <p14:stopEvt time="68613"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22473-BD43-4CFA-973D-14F7600F021A}"/>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C14B09FF-B973-462F-8CD7-3B0ACEC7101E}"/>
              </a:ext>
            </a:extLst>
          </p:cNvPr>
          <p:cNvPicPr>
            <a:picLocks noGrp="1" noChangeAspect="1"/>
          </p:cNvPicPr>
          <p:nvPr>
            <p:ph idx="1"/>
          </p:nvPr>
        </p:nvPicPr>
        <p:blipFill>
          <a:blip r:embed="rId4"/>
          <a:stretch>
            <a:fillRect/>
          </a:stretch>
        </p:blipFill>
        <p:spPr>
          <a:xfrm>
            <a:off x="0" y="0"/>
            <a:ext cx="12192000" cy="6858000"/>
          </a:xfrm>
          <a:prstGeom prst="rect">
            <a:avLst/>
          </a:prstGeom>
        </p:spPr>
      </p:pic>
      <p:graphicFrame>
        <p:nvGraphicFramePr>
          <p:cNvPr id="5" name="Таблица 4">
            <a:extLst>
              <a:ext uri="{FF2B5EF4-FFF2-40B4-BE49-F238E27FC236}">
                <a16:creationId xmlns:a16="http://schemas.microsoft.com/office/drawing/2014/main" id="{540EA1B2-0444-4328-9C07-57FE7BF28E92}"/>
              </a:ext>
            </a:extLst>
          </p:cNvPr>
          <p:cNvGraphicFramePr>
            <a:graphicFrameLocks noGrp="1"/>
          </p:cNvGraphicFramePr>
          <p:nvPr>
            <p:extLst>
              <p:ext uri="{D42A27DB-BD31-4B8C-83A1-F6EECF244321}">
                <p14:modId xmlns:p14="http://schemas.microsoft.com/office/powerpoint/2010/main" val="2796068586"/>
              </p:ext>
            </p:extLst>
          </p:nvPr>
        </p:nvGraphicFramePr>
        <p:xfrm>
          <a:off x="623456" y="1402080"/>
          <a:ext cx="10623666" cy="4734558"/>
        </p:xfrm>
        <a:graphic>
          <a:graphicData uri="http://schemas.openxmlformats.org/drawingml/2006/table">
            <a:tbl>
              <a:tblPr firstRow="1" firstCol="1" bandRow="1">
                <a:tableStyleId>{5C22544A-7EE6-4342-B048-85BDC9FD1C3A}</a:tableStyleId>
              </a:tblPr>
              <a:tblGrid>
                <a:gridCol w="4142508">
                  <a:extLst>
                    <a:ext uri="{9D8B030D-6E8A-4147-A177-3AD203B41FA5}">
                      <a16:colId xmlns:a16="http://schemas.microsoft.com/office/drawing/2014/main" val="847831622"/>
                    </a:ext>
                  </a:extLst>
                </a:gridCol>
                <a:gridCol w="3352800">
                  <a:extLst>
                    <a:ext uri="{9D8B030D-6E8A-4147-A177-3AD203B41FA5}">
                      <a16:colId xmlns:a16="http://schemas.microsoft.com/office/drawing/2014/main" val="2958449144"/>
                    </a:ext>
                  </a:extLst>
                </a:gridCol>
                <a:gridCol w="3128358">
                  <a:extLst>
                    <a:ext uri="{9D8B030D-6E8A-4147-A177-3AD203B41FA5}">
                      <a16:colId xmlns:a16="http://schemas.microsoft.com/office/drawing/2014/main" val="1184865088"/>
                    </a:ext>
                  </a:extLst>
                </a:gridCol>
              </a:tblGrid>
              <a:tr h="789093">
                <a:tc>
                  <a:txBody>
                    <a:bodyPr/>
                    <a:lstStyle/>
                    <a:p>
                      <a:pPr algn="just"/>
                      <a:r>
                        <a:rPr lang="kk-KZ" sz="1800" dirty="0">
                          <a:effectLst/>
                          <a:latin typeface="Times New Roman" panose="02020603050405020304" pitchFamily="18" charset="0"/>
                          <a:cs typeface="Times New Roman" panose="02020603050405020304" pitchFamily="18" charset="0"/>
                        </a:rPr>
                        <a:t>Оқиғалар</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Оқиға орын алатын уақыт</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Оқиға орын алатын кеңістік</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5808104"/>
                  </a:ext>
                </a:extLst>
              </a:tr>
              <a:tr h="789093">
                <a:tc>
                  <a:txBody>
                    <a:bodyPr/>
                    <a:lstStyle/>
                    <a:p>
                      <a:pPr algn="just"/>
                      <a:r>
                        <a:rPr lang="kk-KZ" sz="1800">
                          <a:effectLst/>
                          <a:latin typeface="Times New Roman" panose="02020603050405020304" pitchFamily="18" charset="0"/>
                          <a:cs typeface="Times New Roman" panose="02020603050405020304" pitchFamily="18" charset="0"/>
                        </a:rPr>
                        <a:t>Оқудан ауылына қайтқан бала Абай</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3 күндік жол</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Жол бойы</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57279628"/>
                  </a:ext>
                </a:extLst>
              </a:tr>
              <a:tr h="789093">
                <a:tc>
                  <a:txBody>
                    <a:bodyPr/>
                    <a:lstStyle/>
                    <a:p>
                      <a:pPr algn="just"/>
                      <a:r>
                        <a:rPr lang="kk-KZ" sz="1800">
                          <a:effectLst/>
                          <a:latin typeface="Times New Roman" panose="02020603050405020304" pitchFamily="18" charset="0"/>
                          <a:cs typeface="Times New Roman" panose="02020603050405020304" pitchFamily="18" charset="0"/>
                        </a:rPr>
                        <a:t>Әкесінің жиынына қатысқан Абай</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Ымырт шақ (кеш)</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Қонақ (киіз үй) үй іші</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535613"/>
                  </a:ext>
                </a:extLst>
              </a:tr>
              <a:tr h="789093">
                <a:tc>
                  <a:txBody>
                    <a:bodyPr/>
                    <a:lstStyle/>
                    <a:p>
                      <a:pPr algn="just"/>
                      <a:r>
                        <a:rPr lang="kk-KZ" sz="1800">
                          <a:effectLst/>
                          <a:latin typeface="Times New Roman" panose="02020603050405020304" pitchFamily="18" charset="0"/>
                          <a:cs typeface="Times New Roman" panose="02020603050405020304" pitchFamily="18" charset="0"/>
                        </a:rPr>
                        <a:t>Қодар мен Қамқаға берілген жаза</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Көктем кезі </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Қарашоқы деген жерде</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9109422"/>
                  </a:ext>
                </a:extLst>
              </a:tr>
              <a:tr h="789093">
                <a:tc>
                  <a:txBody>
                    <a:bodyPr/>
                    <a:lstStyle/>
                    <a:p>
                      <a:pPr algn="just"/>
                      <a:r>
                        <a:rPr lang="kk-KZ" sz="1800">
                          <a:effectLst/>
                          <a:latin typeface="Times New Roman" panose="02020603050405020304" pitchFamily="18" charset="0"/>
                          <a:cs typeface="Times New Roman" panose="02020603050405020304" pitchFamily="18" charset="0"/>
                        </a:rPr>
                        <a:t>Абайдың ауырып қалуы</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1 айға жуық</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Көлқайнарда</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2391491"/>
                  </a:ext>
                </a:extLst>
              </a:tr>
              <a:tr h="789093">
                <a:tc>
                  <a:txBody>
                    <a:bodyPr/>
                    <a:lstStyle/>
                    <a:p>
                      <a:pPr algn="just"/>
                      <a:r>
                        <a:rPr lang="kk-KZ" sz="1800">
                          <a:effectLst/>
                          <a:latin typeface="Times New Roman" panose="02020603050405020304" pitchFamily="18" charset="0"/>
                          <a:cs typeface="Times New Roman" panose="02020603050405020304" pitchFamily="18" charset="0"/>
                        </a:rPr>
                        <a:t>Абайдың үйіне келген қонақтар</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a:effectLst/>
                          <a:latin typeface="Times New Roman" panose="02020603050405020304" pitchFamily="18" charset="0"/>
                          <a:cs typeface="Times New Roman" panose="02020603050405020304" pitchFamily="18" charset="0"/>
                        </a:rPr>
                        <a:t>Жазда </a:t>
                      </a:r>
                      <a:endParaRPr lang="kk-KZ"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kk-KZ" sz="1800" dirty="0">
                          <a:effectLst/>
                          <a:latin typeface="Times New Roman" panose="02020603050405020304" pitchFamily="18" charset="0"/>
                          <a:cs typeface="Times New Roman" panose="02020603050405020304" pitchFamily="18" charset="0"/>
                        </a:rPr>
                        <a:t>Жайлауда</a:t>
                      </a:r>
                      <a:endParaRPr lang="kk-K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3617776"/>
                  </a:ext>
                </a:extLst>
              </a:tr>
            </a:tbl>
          </a:graphicData>
        </a:graphic>
      </p:graphicFrame>
      <p:sp>
        <p:nvSpPr>
          <p:cNvPr id="7" name="TextBox 6">
            <a:extLst>
              <a:ext uri="{FF2B5EF4-FFF2-40B4-BE49-F238E27FC236}">
                <a16:creationId xmlns:a16="http://schemas.microsoft.com/office/drawing/2014/main" id="{CE5C88FB-638E-4E34-BF33-2E7C05C4572A}"/>
              </a:ext>
            </a:extLst>
          </p:cNvPr>
          <p:cNvSpPr txBox="1"/>
          <p:nvPr/>
        </p:nvSpPr>
        <p:spPr>
          <a:xfrm>
            <a:off x="2915920" y="459752"/>
            <a:ext cx="6197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Өзіңді тексер</a:t>
            </a:r>
            <a:endParaRPr kumimoji="0" lang="kk-KZ"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3694940"/>
      </p:ext>
    </p:extLst>
  </p:cSld>
  <p:clrMapOvr>
    <a:masterClrMapping/>
  </p:clrMapOvr>
  <mc:AlternateContent xmlns:mc="http://schemas.openxmlformats.org/markup-compatibility/2006">
    <mc:Choice xmlns:p14="http://schemas.microsoft.com/office/powerpoint/2010/main" Requires="p14">
      <p:transition spd="slow" p14:dur="2000" advTm="72739"/>
    </mc:Choice>
    <mc:Fallback>
      <p:transition spd="slow" advTm="72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946244-9B70-4797-BA7A-BC80C65ED0AC}"/>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664FCCB0-296D-4DA4-A18D-4330B34FCCDC}"/>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5AFA0D61-B04A-40DB-8131-61202E21AD23}"/>
              </a:ext>
            </a:extLst>
          </p:cNvPr>
          <p:cNvSpPr txBox="1"/>
          <p:nvPr/>
        </p:nvSpPr>
        <p:spPr>
          <a:xfrm>
            <a:off x="1310640" y="1178560"/>
            <a:ext cx="9662160" cy="2870529"/>
          </a:xfrm>
          <a:prstGeom prst="rect">
            <a:avLst/>
          </a:prstGeom>
          <a:noFill/>
        </p:spPr>
        <p:txBody>
          <a:bodyPr wrap="square">
            <a:spAutoFit/>
          </a:bodyPr>
          <a:lstStyle/>
          <a:p>
            <a:pPr algn="just">
              <a:lnSpc>
                <a:spcPct val="115000"/>
              </a:lnSpc>
              <a:spcAft>
                <a:spcPts val="10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Кері байланыс. «Зерде»</a:t>
            </a:r>
          </a:p>
          <a:p>
            <a:pPr marL="342900" lvl="0" indent="-342900" algn="just">
              <a:buFont typeface="+mj-lt"/>
              <a:buAutoNum type="arabicPeriod"/>
            </a:pP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Білім. Тақырып бойынша алған ақпараттарым.</a:t>
            </a:r>
          </a:p>
          <a:p>
            <a:pPr marL="342900" lvl="0" indent="-342900" algn="just">
              <a:buFont typeface="+mj-lt"/>
              <a:buAutoNum type="arabicPeriod"/>
            </a:pP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Эмоция. Сабақтағы көңіл-күйім.</a:t>
            </a:r>
          </a:p>
          <a:p>
            <a:pPr marL="342900" lvl="0" indent="-342900" algn="just">
              <a:buFont typeface="+mj-lt"/>
              <a:buAutoNum type="arabicPeriod"/>
            </a:pP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Баға. Өз жетістігіме беретін бағам.</a:t>
            </a:r>
          </a:p>
          <a:p>
            <a:pPr marL="342900" lvl="0" indent="-342900" algn="just">
              <a:buFont typeface="+mj-lt"/>
              <a:buAutoNum type="arabicPeriod"/>
            </a:pP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Сын. Өз бойымда нені дамытуым керек?</a:t>
            </a:r>
          </a:p>
          <a:p>
            <a:pPr algn="just"/>
            <a:r>
              <a:rPr lang="kk-KZ" sz="2800" dirty="0" smtClean="0">
                <a:effectLst/>
                <a:latin typeface="Times New Roman" panose="02020603050405020304" pitchFamily="18" charset="0"/>
                <a:ea typeface="Calibri" panose="020F0502020204030204" pitchFamily="34" charset="0"/>
                <a:cs typeface="Times New Roman" panose="02020603050405020304" pitchFamily="18" charset="0"/>
              </a:rPr>
              <a:t>5. Идея</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Маған келген жаңа ой.</a:t>
            </a:r>
            <a:endParaRPr lang="kk-KZ" sz="2800" dirty="0">
              <a:latin typeface="Times New Roman" panose="02020603050405020304" pitchFamily="18" charset="0"/>
              <a:cs typeface="Times New Roman" panose="02020603050405020304" pitchFamily="18" charset="0"/>
            </a:endParaRPr>
          </a:p>
        </p:txBody>
      </p:sp>
      <p:pic>
        <p:nvPicPr>
          <p:cNvPr id="14" name="Рисунок 3">
            <a:extLst>
              <a:ext uri="{FF2B5EF4-FFF2-40B4-BE49-F238E27FC236}">
                <a16:creationId xmlns:a16="http://schemas.microsoft.com/office/drawing/2014/main" id="{5F5A99C0-587E-4B96-A4BD-21A8802E1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6125" y="1975490"/>
            <a:ext cx="17176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648560"/>
      </p:ext>
    </p:extLst>
  </p:cSld>
  <p:clrMapOvr>
    <a:masterClrMapping/>
  </p:clrMapOvr>
  <mc:AlternateContent xmlns:mc="http://schemas.openxmlformats.org/markup-compatibility/2006">
    <mc:Choice xmlns:p14="http://schemas.microsoft.com/office/powerpoint/2010/main" Requires="p14">
      <p:transition spd="slow" p14:dur="2000" advTm="32336"/>
    </mc:Choice>
    <mc:Fallback>
      <p:transition spd="slow" advTm="3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8B2944-E6DE-430D-B302-D20DE544337A}"/>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EED73037-420C-4376-BA7D-61AD28545E55}"/>
              </a:ext>
            </a:extLst>
          </p:cNvPr>
          <p:cNvPicPr>
            <a:picLocks noGrp="1" noChangeAspect="1"/>
          </p:cNvPicPr>
          <p:nvPr>
            <p:ph idx="1"/>
          </p:nvPr>
        </p:nvPicPr>
        <p:blipFill>
          <a:blip r:embed="rId4"/>
          <a:stretch>
            <a:fillRect/>
          </a:stretch>
        </p:blipFill>
        <p:spPr>
          <a:xfrm>
            <a:off x="10160" y="0"/>
            <a:ext cx="12192000" cy="6858000"/>
          </a:xfrm>
          <a:prstGeom prst="rect">
            <a:avLst/>
          </a:prstGeom>
        </p:spPr>
      </p:pic>
      <p:sp>
        <p:nvSpPr>
          <p:cNvPr id="6" name="TextBox 5">
            <a:extLst>
              <a:ext uri="{FF2B5EF4-FFF2-40B4-BE49-F238E27FC236}">
                <a16:creationId xmlns:a16="http://schemas.microsoft.com/office/drawing/2014/main" id="{FA4C4EB6-70CF-4229-8188-CBBFF2356606}"/>
              </a:ext>
            </a:extLst>
          </p:cNvPr>
          <p:cNvSpPr txBox="1"/>
          <p:nvPr/>
        </p:nvSpPr>
        <p:spPr>
          <a:xfrm>
            <a:off x="2641600" y="215909"/>
            <a:ext cx="6197600" cy="646331"/>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600"/>
              </a:spcAft>
              <a:buClr>
                <a:srgbClr val="8BB434">
                  <a:lumMod val="75000"/>
                </a:srgbClr>
              </a:buClr>
              <a:buSzPct val="145000"/>
              <a:buFont typeface="Arial"/>
              <a:buNone/>
              <a:tabLst/>
              <a:defRPr/>
            </a:pPr>
            <a:r>
              <a:rPr kumimoji="0" lang="kk-KZ" sz="36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Оқу мақсаты</a:t>
            </a:r>
          </a:p>
        </p:txBody>
      </p:sp>
      <p:sp>
        <p:nvSpPr>
          <p:cNvPr id="11" name="Скругленный прямоугольник 16">
            <a:extLst>
              <a:ext uri="{FF2B5EF4-FFF2-40B4-BE49-F238E27FC236}">
                <a16:creationId xmlns:a16="http://schemas.microsoft.com/office/drawing/2014/main" id="{095C6883-63A3-4008-8141-CA11998CAA4F}"/>
              </a:ext>
            </a:extLst>
          </p:cNvPr>
          <p:cNvSpPr/>
          <p:nvPr/>
        </p:nvSpPr>
        <p:spPr>
          <a:xfrm>
            <a:off x="2355273" y="1083765"/>
            <a:ext cx="7356763" cy="1687006"/>
          </a:xfrm>
          <a:prstGeom prst="roundRect">
            <a:avLst/>
          </a:prstGeom>
          <a:solidFill>
            <a:sysClr val="window" lastClr="FFFFFF"/>
          </a:solidFill>
          <a:ln w="15875" cap="flat" cmpd="sng" algn="ctr">
            <a:solidFill>
              <a:srgbClr val="F14124">
                <a:shade val="75000"/>
                <a:satMod val="125000"/>
                <a:lumMod val="75000"/>
              </a:srgbClr>
            </a:solidFill>
            <a:prstDash val="solid"/>
          </a:ln>
          <a:effectLst/>
        </p:spPr>
        <p:txBody>
          <a:bodyPr rtlCol="0" anchor="ctr"/>
          <a:lstStyle/>
          <a:p>
            <a:pPr marL="0" marR="0" lvl="0" indent="0" algn="ctr" defTabSz="457200" rtl="0" eaLnBrk="1" fontAlgn="auto" latinLnBrk="0" hangingPunct="1">
              <a:lnSpc>
                <a:spcPct val="100000"/>
              </a:lnSpc>
              <a:spcBef>
                <a:spcPct val="20000"/>
              </a:spcBef>
              <a:spcAft>
                <a:spcPts val="600"/>
              </a:spcAft>
              <a:buClr>
                <a:srgbClr val="8BB434">
                  <a:lumMod val="75000"/>
                </a:srgbClr>
              </a:buClr>
              <a:buSzPct val="145000"/>
              <a:buFont typeface="Arial"/>
              <a:buNone/>
              <a:tabLst/>
              <a:defRPr/>
            </a:pPr>
            <a:r>
              <a:rPr kumimoji="0" lang="kk-KZ"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11.2.1.1 әдеби шығарманың композициясын жанрлық ерекшеліктерін айқындап, уақыт пен кеңістік тұрғысынан талдау</a:t>
            </a:r>
            <a:endParaRPr kumimoji="0" lang="kk-KZ" sz="2800" b="0" i="0" u="none" strike="noStrike" kern="1200" cap="none" spc="0" normalizeH="0" baseline="0" noProof="0" dirty="0">
              <a:ln>
                <a:noFill/>
              </a:ln>
              <a:solidFill>
                <a:srgbClr val="8BB434">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454F7974-2030-41D1-AE04-DBFD0CC1E2D6}"/>
              </a:ext>
            </a:extLst>
          </p:cNvPr>
          <p:cNvSpPr txBox="1"/>
          <p:nvPr/>
        </p:nvSpPr>
        <p:spPr>
          <a:xfrm>
            <a:off x="2488208" y="3212280"/>
            <a:ext cx="6197600" cy="584775"/>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600"/>
              </a:spcAft>
              <a:buClr>
                <a:srgbClr val="8BB434">
                  <a:lumMod val="75000"/>
                </a:srgbClr>
              </a:buClr>
              <a:buSzPct val="145000"/>
              <a:buFont typeface="Arial"/>
              <a:buNone/>
              <a:tabLst/>
              <a:defRPr/>
            </a:pPr>
            <a:r>
              <a:rPr kumimoji="0" lang="kk-KZ" sz="3200" b="0" i="0" u="none" strike="noStrike" kern="1200" cap="none" spc="0" normalizeH="0" baseline="0" noProof="0" dirty="0" smtClean="0">
                <a:ln>
                  <a:noFill/>
                </a:ln>
                <a:solidFill>
                  <a:srgbClr val="4472C4"/>
                </a:solidFill>
                <a:effectLst/>
                <a:uLnTx/>
                <a:uFillTx/>
                <a:latin typeface="Times New Roman" panose="02020603050405020304" pitchFamily="18" charset="0"/>
                <a:ea typeface="+mn-ea"/>
                <a:cs typeface="Times New Roman" panose="02020603050405020304" pitchFamily="18" charset="0"/>
              </a:rPr>
              <a:t>Бүгінгі</a:t>
            </a:r>
            <a:r>
              <a:rPr kumimoji="0" lang="kk-KZ" sz="3200" b="0" i="0" u="none" strike="noStrike" kern="1200" cap="none" spc="0" normalizeH="0" noProof="0" dirty="0" smtClean="0">
                <a:ln>
                  <a:noFill/>
                </a:ln>
                <a:solidFill>
                  <a:srgbClr val="4472C4"/>
                </a:solidFill>
                <a:effectLst/>
                <a:uLnTx/>
                <a:uFillTx/>
                <a:latin typeface="Times New Roman" panose="02020603050405020304" pitchFamily="18" charset="0"/>
                <a:ea typeface="+mn-ea"/>
                <a:cs typeface="Times New Roman" panose="02020603050405020304" pitchFamily="18" charset="0"/>
              </a:rPr>
              <a:t> сабақта:</a:t>
            </a:r>
            <a:endParaRPr kumimoji="0" lang="kk-KZ" sz="32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2E9A641D-8E90-49BE-A083-4C973C121697}"/>
              </a:ext>
            </a:extLst>
          </p:cNvPr>
          <p:cNvSpPr/>
          <p:nvPr/>
        </p:nvSpPr>
        <p:spPr>
          <a:xfrm>
            <a:off x="2488208" y="4238564"/>
            <a:ext cx="8429174" cy="1885540"/>
          </a:xfrm>
          <a:prstGeom prst="roundRect">
            <a:avLst/>
          </a:prstGeom>
          <a:solidFill>
            <a:sysClr val="window" lastClr="FFFFFF"/>
          </a:solidFill>
          <a:ln w="15875" cap="flat" cmpd="sng" algn="ctr">
            <a:solidFill>
              <a:srgbClr val="F14124">
                <a:shade val="75000"/>
                <a:satMod val="125000"/>
                <a:lumMod val="75000"/>
              </a:srgbClr>
            </a:solidFill>
            <a:prstDash val="solid"/>
          </a:ln>
          <a:effectLst/>
        </p:spPr>
        <p:txBody>
          <a:bodyPr rtlCol="0" anchor="ctr"/>
          <a:lstStyle/>
          <a:p>
            <a:pPr marL="342900" lvl="0" indent="-342900">
              <a:spcAft>
                <a:spcPts val="750"/>
              </a:spcAft>
              <a:buFont typeface="Symbol" panose="05050102010706020507" pitchFamily="18" charset="2"/>
              <a:buChar char=""/>
            </a:pPr>
            <a:r>
              <a:rPr lang="kk-KZ" sz="2000" dirty="0">
                <a:solidFill>
                  <a:srgbClr val="000000"/>
                </a:solidFill>
                <a:effectLst/>
                <a:latin typeface="Times New Roman" panose="02020603050405020304" pitchFamily="18" charset="0"/>
                <a:ea typeface="Times New Roman" panose="02020603050405020304" pitchFamily="18" charset="0"/>
              </a:rPr>
              <a:t>Үзіндінің сюжеттік-композициялық құрылымын </a:t>
            </a:r>
            <a:r>
              <a:rPr lang="kk-KZ" sz="2000" dirty="0" smtClean="0">
                <a:solidFill>
                  <a:srgbClr val="000000"/>
                </a:solidFill>
                <a:effectLst/>
                <a:latin typeface="Times New Roman" panose="02020603050405020304" pitchFamily="18" charset="0"/>
                <a:ea typeface="Times New Roman" panose="02020603050405020304" pitchFamily="18" charset="0"/>
              </a:rPr>
              <a:t>талдайсыз;</a:t>
            </a:r>
            <a:endParaRPr lang="kk-KZ" sz="1800" dirty="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kk-KZ" sz="2000" dirty="0">
                <a:effectLst/>
                <a:latin typeface="Times New Roman" panose="02020603050405020304" pitchFamily="18" charset="0"/>
                <a:ea typeface="Times New Roman" panose="02020603050405020304" pitchFamily="18" charset="0"/>
              </a:rPr>
              <a:t>Жанрлық ерекшелігін </a:t>
            </a:r>
            <a:r>
              <a:rPr lang="kk-KZ" sz="2000" dirty="0" smtClean="0">
                <a:latin typeface="Times New Roman" panose="02020603050405020304" pitchFamily="18" charset="0"/>
                <a:ea typeface="Times New Roman" panose="02020603050405020304" pitchFamily="18" charset="0"/>
              </a:rPr>
              <a:t>ажыратасыз</a:t>
            </a:r>
            <a:r>
              <a:rPr lang="kk-KZ" sz="2000" dirty="0" smtClean="0">
                <a:effectLst/>
                <a:latin typeface="Times New Roman" panose="02020603050405020304" pitchFamily="18" charset="0"/>
                <a:ea typeface="Times New Roman" panose="02020603050405020304" pitchFamily="18" charset="0"/>
              </a:rPr>
              <a:t>;</a:t>
            </a:r>
          </a:p>
          <a:p>
            <a:pPr marL="342900" indent="-342900">
              <a:buFont typeface="Symbol" panose="05050102010706020507" pitchFamily="18" charset="2"/>
              <a:buChar char=""/>
            </a:pPr>
            <a:r>
              <a:rPr lang="kk-KZ" dirty="0">
                <a:latin typeface="Times New Roman" panose="02020603050405020304" pitchFamily="18" charset="0"/>
                <a:ea typeface="Calibri" panose="020F0502020204030204" pitchFamily="34" charset="0"/>
              </a:rPr>
              <a:t>Уақыт пен </a:t>
            </a:r>
            <a:r>
              <a:rPr lang="kk-KZ" dirty="0" smtClean="0">
                <a:latin typeface="Times New Roman" panose="02020603050405020304" pitchFamily="18" charset="0"/>
                <a:ea typeface="Calibri" panose="020F0502020204030204" pitchFamily="34" charset="0"/>
              </a:rPr>
              <a:t>кеңістік тұрғысынан талдайсыз.</a:t>
            </a:r>
            <a:endParaRPr lang="ru-KZ" kern="0" dirty="0">
              <a:solidFill>
                <a:srgbClr val="0070C0"/>
              </a:solidFill>
              <a:latin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endParaRPr lang="kk-KZ" sz="1800" dirty="0">
              <a:effectLst/>
              <a:latin typeface="Arial" panose="020B0604020202020204" pitchFamily="34" charset="0"/>
              <a:ea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9355755"/>
      </p:ext>
    </p:extLst>
  </p:cSld>
  <p:clrMapOvr>
    <a:masterClrMapping/>
  </p:clrMapOvr>
  <mc:AlternateContent xmlns:mc="http://schemas.openxmlformats.org/markup-compatibility/2006">
    <mc:Choice xmlns:p14="http://schemas.microsoft.com/office/powerpoint/2010/main" Requires="p14">
      <p:transition spd="slow" p14:dur="2000" advTm="26172"/>
    </mc:Choice>
    <mc:Fallback>
      <p:transition spd="slow" advTm="2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A9A9BB-C356-484B-A0ED-707F3D4DA21F}"/>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C36BAD6B-8E33-499B-95A5-398C66D247E5}"/>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E35F37-D738-4ED2-A28E-AA9E8D207185}"/>
              </a:ext>
            </a:extLst>
          </p:cNvPr>
          <p:cNvSpPr txBox="1"/>
          <p:nvPr/>
        </p:nvSpPr>
        <p:spPr>
          <a:xfrm>
            <a:off x="1209040" y="1412240"/>
            <a:ext cx="9408160" cy="1985159"/>
          </a:xfrm>
          <a:prstGeom prst="rect">
            <a:avLst/>
          </a:prstGeom>
          <a:noFill/>
        </p:spPr>
        <p:txBody>
          <a:bodyPr wrap="square">
            <a:spAutoFit/>
          </a:bodyPr>
          <a:lstStyle/>
          <a:p>
            <a:pPr marL="295275"/>
            <a:r>
              <a:rPr lang="kk-KZ"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Қосымша тапсырма. </a:t>
            </a:r>
            <a:r>
              <a:rPr lang="kk-KZ"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Шығармашылық </a:t>
            </a: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жұмыс</a:t>
            </a:r>
          </a:p>
          <a:p>
            <a:pPr marL="295275"/>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95275"/>
            <a:r>
              <a:rPr lang="kk-KZ"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Абайдың </a:t>
            </a:r>
            <a:r>
              <a:rPr lang="kk-KZ" sz="2800" dirty="0">
                <a:effectLst/>
                <a:latin typeface="Times New Roman" panose="02020603050405020304" pitchFamily="18" charset="0"/>
                <a:ea typeface="Times New Roman" panose="02020603050405020304" pitchFamily="18" charset="0"/>
                <a:cs typeface="Times New Roman" panose="02020603050405020304" pitchFamily="18" charset="0"/>
              </a:rPr>
              <a:t>әке алдындағы және аналар құшағында өзін қалай ұстағанын салыстырыңдар.</a:t>
            </a:r>
          </a:p>
          <a:p>
            <a:pPr marL="295275"/>
            <a:r>
              <a:rPr lang="kk-KZ" sz="1100" dirty="0">
                <a:effectLst/>
                <a:latin typeface="Times New Roman" panose="02020603050405020304" pitchFamily="18" charset="0"/>
                <a:ea typeface="Times New Roman" panose="02020603050405020304" pitchFamily="18" charset="0"/>
              </a:rPr>
              <a:t> </a:t>
            </a:r>
            <a:endParaRPr lang="kk-KZ" sz="1100" dirty="0">
              <a:effectLst/>
              <a:latin typeface="Arial" panose="020B0604020202020204" pitchFamily="34" charset="0"/>
              <a:ea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1944542"/>
      </p:ext>
    </p:extLst>
  </p:cSld>
  <p:clrMapOvr>
    <a:masterClrMapping/>
  </p:clrMapOvr>
  <mc:AlternateContent xmlns:mc="http://schemas.openxmlformats.org/markup-compatibility/2006">
    <mc:Choice xmlns:p14="http://schemas.microsoft.com/office/powerpoint/2010/main" Requires="p14">
      <p:transition spd="slow" p14:dur="2000" advTm="5860"/>
    </mc:Choice>
    <mc:Fallback>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181457-590F-44DD-83E3-BCA8DBF08DB2}"/>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E268F3D9-6BF6-4C81-B0A9-C1F65DB7109A}"/>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62567E-BC52-46C4-9439-D33931CE0379}"/>
              </a:ext>
            </a:extLst>
          </p:cNvPr>
          <p:cNvSpPr txBox="1"/>
          <p:nvPr/>
        </p:nvSpPr>
        <p:spPr>
          <a:xfrm>
            <a:off x="2387600" y="504686"/>
            <a:ext cx="61976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2800" b="1" i="0" u="none" strike="noStrike" kern="1200" cap="none" spc="0" normalizeH="0" baseline="0" noProof="0" dirty="0">
                <a:ln>
                  <a:noFill/>
                </a:ln>
                <a:solidFill>
                  <a:prstClr val="black"/>
                </a:solidFill>
                <a:effectLst/>
                <a:uLnTx/>
                <a:uFillTx/>
                <a:latin typeface="Times New Roman"/>
                <a:ea typeface="Calibri"/>
                <a:cs typeface="+mn-cs"/>
              </a:rPr>
              <a:t>Бағалау </a:t>
            </a:r>
            <a:r>
              <a:rPr kumimoji="0" lang="kk-KZ" sz="2800" b="1" i="0" u="none" strike="noStrike" kern="1200" cap="none" spc="0" normalizeH="0" baseline="0" noProof="0" dirty="0" smtClean="0">
                <a:ln>
                  <a:noFill/>
                </a:ln>
                <a:solidFill>
                  <a:prstClr val="black"/>
                </a:solidFill>
                <a:effectLst/>
                <a:uLnTx/>
                <a:uFillTx/>
                <a:latin typeface="Times New Roman"/>
                <a:ea typeface="Calibri"/>
                <a:cs typeface="+mn-cs"/>
              </a:rPr>
              <a:t>критерийлері</a:t>
            </a:r>
            <a:r>
              <a:rPr kumimoji="0" lang="kk-KZ" sz="2800" b="1" i="0" u="none" strike="noStrike" kern="1200" cap="none" spc="0" normalizeH="0" baseline="0" noProof="0" dirty="0">
                <a:ln>
                  <a:noFill/>
                </a:ln>
                <a:solidFill>
                  <a:prstClr val="black"/>
                </a:solidFill>
                <a:effectLst/>
                <a:uLnTx/>
                <a:uFillTx/>
                <a:latin typeface="Times New Roman"/>
                <a:ea typeface="Calibri"/>
                <a:cs typeface="+mn-cs"/>
              </a:rPr>
              <a:t>: </a:t>
            </a:r>
            <a:endParaRPr kumimoji="0" lang="ru-RU" sz="2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Скругленный прямоугольник 11">
            <a:extLst>
              <a:ext uri="{FF2B5EF4-FFF2-40B4-BE49-F238E27FC236}">
                <a16:creationId xmlns:a16="http://schemas.microsoft.com/office/drawing/2014/main" id="{41EBD363-69E7-4427-97BD-F8F6E63DBED7}"/>
              </a:ext>
            </a:extLst>
          </p:cNvPr>
          <p:cNvSpPr/>
          <p:nvPr/>
        </p:nvSpPr>
        <p:spPr>
          <a:xfrm>
            <a:off x="1288472" y="1830249"/>
            <a:ext cx="10065327" cy="2055998"/>
          </a:xfrm>
          <a:prstGeom prst="roundRect">
            <a:avLst/>
          </a:prstGeom>
          <a:solidFill>
            <a:sysClr val="window" lastClr="FFFFFF"/>
          </a:solidFill>
          <a:ln w="15875" cap="flat" cmpd="sng" algn="ctr">
            <a:solidFill>
              <a:srgbClr val="F14124">
                <a:shade val="75000"/>
                <a:satMod val="125000"/>
                <a:lumMod val="75000"/>
              </a:srgbClr>
            </a:solidFill>
            <a:prstDash val="solid"/>
          </a:ln>
          <a:effectLst/>
        </p:spPr>
        <p:txBody>
          <a:bodyPr rtlCol="0" anchor="ctr"/>
          <a:lstStyle/>
          <a:p>
            <a:pPr marL="342900" lvl="0" indent="-342900">
              <a:buFont typeface="Wingdings" panose="05000000000000000000" pitchFamily="2" charset="2"/>
              <a:buChar char="v"/>
            </a:pPr>
            <a:r>
              <a:rPr lang="kk-KZ" sz="2400" dirty="0">
                <a:latin typeface="Times New Roman" panose="02020603050405020304" pitchFamily="18" charset="0"/>
                <a:cs typeface="Times New Roman" panose="02020603050405020304" pitchFamily="18" charset="0"/>
              </a:rPr>
              <a:t>Оқиға желісіне композициялық талдау жасайды;</a:t>
            </a:r>
            <a:endParaRPr lang="ru-RU"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v"/>
            </a:pPr>
            <a:r>
              <a:rPr lang="kk-KZ" sz="2400" dirty="0">
                <a:latin typeface="Times New Roman" panose="02020603050405020304" pitchFamily="18" charset="0"/>
                <a:cs typeface="Times New Roman" panose="02020603050405020304" pitchFamily="18" charset="0"/>
              </a:rPr>
              <a:t>Оқиға құрылымы бойынша оқиға өткен уақытты көрсетеді;</a:t>
            </a:r>
            <a:endParaRPr lang="ru-RU"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kk-KZ" sz="2400" dirty="0">
                <a:latin typeface="Times New Roman" panose="02020603050405020304" pitchFamily="18" charset="0"/>
                <a:cs typeface="Times New Roman" panose="02020603050405020304" pitchFamily="18" charset="0"/>
              </a:rPr>
              <a:t>Оқиға құрылымы бойынша оқиға орын алған кеңістікті көрсетеді.</a:t>
            </a:r>
            <a:endParaRPr kumimoji="0" lang="ru-RU"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074210"/>
      </p:ext>
    </p:extLst>
  </p:cSld>
  <p:clrMapOvr>
    <a:masterClrMapping/>
  </p:clrMapOvr>
  <mc:AlternateContent xmlns:mc="http://schemas.openxmlformats.org/markup-compatibility/2006">
    <mc:Choice xmlns:p14="http://schemas.microsoft.com/office/powerpoint/2010/main" Requires="p14">
      <p:transition spd="slow" p14:dur="2000" advTm="19427"/>
    </mc:Choice>
    <mc:Fallback>
      <p:transition spd="slow" advTm="1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4C8FF7-DB33-4D55-AE3D-1851A37BB2EA}"/>
              </a:ext>
            </a:extLst>
          </p:cNvPr>
          <p:cNvSpPr>
            <a:spLocks noGrp="1"/>
          </p:cNvSpPr>
          <p:nvPr>
            <p:ph type="title"/>
          </p:nvPr>
        </p:nvSpPr>
        <p:spPr/>
        <p:txBody>
          <a:bodyPr/>
          <a:lstStyle/>
          <a:p>
            <a:endParaRPr lang="kk-KZ"/>
          </a:p>
        </p:txBody>
      </p:sp>
      <p:pic>
        <p:nvPicPr>
          <p:cNvPr id="4" name="Объект 3">
            <a:extLst>
              <a:ext uri="{FF2B5EF4-FFF2-40B4-BE49-F238E27FC236}">
                <a16:creationId xmlns:a16="http://schemas.microsoft.com/office/drawing/2014/main" id="{FD3C2D27-728E-4B3B-BBB7-686998F68C71}"/>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523B92-8E2E-474E-956C-61B1AD7E9D81}"/>
              </a:ext>
            </a:extLst>
          </p:cNvPr>
          <p:cNvSpPr txBox="1"/>
          <p:nvPr/>
        </p:nvSpPr>
        <p:spPr>
          <a:xfrm>
            <a:off x="563880" y="1404582"/>
            <a:ext cx="8801793" cy="1938992"/>
          </a:xfrm>
          <a:prstGeom prst="rect">
            <a:avLst/>
          </a:prstGeom>
          <a:noFill/>
        </p:spPr>
        <p:txBody>
          <a:bodyPr wrap="square">
            <a:spAutoFit/>
          </a:bodyPr>
          <a:lstStyle/>
          <a:p>
            <a:pPr algn="just"/>
            <a:r>
              <a:rPr lang="kk-KZ" sz="24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Халқымыздың </a:t>
            </a:r>
            <a:r>
              <a:rPr lang="kk-KZ"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біртуар перзенті Қ.Сәтпаев:</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«Егер сен XIX ғасырдың II жартысындағы қазақ халқының өмірін, тіршілігін, тарихын, әдет-ғұрпын білгің келсе, Мұхтар Әуезовтің «Абай жолын» оқы. Ол – шын мәніндегі энциклопедиялық шығарма», - деп бағалаған. </a:t>
            </a:r>
            <a:endParaRPr lang="kk-KZ"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8105052" y="3429000"/>
            <a:ext cx="2263410" cy="2872618"/>
          </a:xfrm>
          <a:prstGeom prst="rect">
            <a:avLst/>
          </a:prstGeom>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391794"/>
      </p:ext>
    </p:extLst>
  </p:cSld>
  <p:clrMapOvr>
    <a:masterClrMapping/>
  </p:clrMapOvr>
  <mc:AlternateContent xmlns:mc="http://schemas.openxmlformats.org/markup-compatibility/2006">
    <mc:Choice xmlns:p14="http://schemas.microsoft.com/office/powerpoint/2010/main" Requires="p14">
      <p:transition spd="slow" p14:dur="2000" advTm="33565"/>
    </mc:Choice>
    <mc:Fallback>
      <p:transition spd="slow" advTm="3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6"/>
          <a:stretch>
            <a:fillRect/>
          </a:stretch>
        </p:blipFill>
        <p:spPr>
          <a:xfrm>
            <a:off x="-1057" y="0"/>
            <a:ext cx="12193057" cy="6858594"/>
          </a:xfrm>
          <a:prstGeom prst="rect">
            <a:avLst/>
          </a:prstGeom>
        </p:spPr>
      </p:pic>
      <p:sp>
        <p:nvSpPr>
          <p:cNvPr id="2" name="Заголовок 1"/>
          <p:cNvSpPr>
            <a:spLocks noGrp="1"/>
          </p:cNvSpPr>
          <p:nvPr>
            <p:ph type="title"/>
          </p:nvPr>
        </p:nvSpPr>
        <p:spPr>
          <a:xfrm>
            <a:off x="1233055" y="2310532"/>
            <a:ext cx="10002981" cy="2133601"/>
          </a:xfrm>
        </p:spPr>
        <p:txBody>
          <a:bodyPr>
            <a:normAutofit fontScale="90000"/>
          </a:bodyPr>
          <a:lstStyle/>
          <a:p>
            <a:pPr lvl="0"/>
            <a:r>
              <a:rPr lang="kk-KZ" sz="3600" dirty="0" smtClean="0">
                <a:latin typeface="Times New Roman" panose="02020603050405020304" pitchFamily="18" charset="0"/>
                <a:cs typeface="Times New Roman" panose="02020603050405020304" pitchFamily="18" charset="0"/>
              </a:rPr>
              <a:t>    М.Әуезовтің </a:t>
            </a:r>
            <a:r>
              <a:rPr lang="kk-KZ" sz="3600" dirty="0">
                <a:latin typeface="Times New Roman" panose="02020603050405020304" pitchFamily="18" charset="0"/>
                <a:cs typeface="Times New Roman" panose="02020603050405020304" pitchFamily="18" charset="0"/>
              </a:rPr>
              <a:t>«Абай жолы» шығармасы жанрлық ерекшелігіне қарай неге роман-эпопея деп аталады?</a:t>
            </a:r>
            <a:r>
              <a:rPr lang="ru-RU" dirty="0"/>
              <a:t/>
            </a:r>
            <a:br>
              <a:rPr lang="ru-RU" dirty="0"/>
            </a:br>
            <a:endParaRPr lang="ru-RU" dirty="0"/>
          </a:p>
        </p:txBody>
      </p:sp>
      <p:sp>
        <p:nvSpPr>
          <p:cNvPr id="4" name="Овал 3"/>
          <p:cNvSpPr/>
          <p:nvPr/>
        </p:nvSpPr>
        <p:spPr>
          <a:xfrm>
            <a:off x="221673" y="374072"/>
            <a:ext cx="3491345" cy="15378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kk-KZ" sz="2800" b="1" dirty="0" smtClean="0">
                <a:latin typeface="Times New Roman" panose="02020603050405020304" pitchFamily="18" charset="0"/>
                <a:cs typeface="Times New Roman" panose="02020603050405020304" pitchFamily="18" charset="0"/>
              </a:rPr>
              <a:t>Ойтүрткі</a:t>
            </a:r>
            <a:endParaRPr lang="ru-RU" sz="2800" b="1" dirty="0">
              <a:latin typeface="Times New Roman" panose="02020603050405020304" pitchFamily="18" charset="0"/>
              <a:cs typeface="Times New Roman" panose="02020603050405020304" pitchFamily="18" charset="0"/>
            </a:endParaRPr>
          </a:p>
        </p:txBody>
      </p:sp>
      <p:pic>
        <p:nvPicPr>
          <p:cNvPr id="1026" name="Picture 2" descr="http://st.depositphotos.com/1654249/2526/i/450/depositphotos_25268915-stock-photo-3d-man-thinking-with-thou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2381" y="4170216"/>
            <a:ext cx="2438401" cy="2438401"/>
          </a:xfrm>
          <a:prstGeom prst="rect">
            <a:avLst/>
          </a:prstGeom>
          <a:noFill/>
          <a:extLst>
            <a:ext uri="{909E8E84-426E-40DD-AFC4-6F175D3DCCD1}">
              <a14:hiddenFill xmlns:a14="http://schemas.microsoft.com/office/drawing/2010/main">
                <a:solidFill>
                  <a:srgbClr val="FFFFFF"/>
                </a:solidFill>
              </a14:hiddenFill>
            </a:ext>
          </a:extLst>
        </p:spPr>
      </p:pic>
      <p:pic>
        <p:nvPicPr>
          <p:cNvPr id="5" name="zvuk-chas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03418" y="4779816"/>
            <a:ext cx="609600" cy="609600"/>
          </a:xfrm>
          <a:prstGeom prst="rect">
            <a:avLst/>
          </a:prstGeom>
        </p:spPr>
      </p:pic>
      <p:pic>
        <p:nvPicPr>
          <p:cNvPr id="6" name="Звук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9958976"/>
      </p:ext>
    </p:extLst>
  </p:cSld>
  <p:clrMapOvr>
    <a:masterClrMapping/>
  </p:clrMapOvr>
  <mc:AlternateContent xmlns:mc="http://schemas.openxmlformats.org/markup-compatibility/2006">
    <mc:Choice xmlns:p14="http://schemas.microsoft.com/office/powerpoint/2010/main" Requires="p14">
      <p:transition spd="slow" p14:dur="2000" advTm="44408"/>
    </mc:Choice>
    <mc:Fallback>
      <p:transition spd="slow" advTm="4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32"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9250" objId="5"/>
        <p14:stopEvt time="34520"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6"/>
          <a:stretch>
            <a:fillRect/>
          </a:stretch>
        </p:blipFill>
        <p:spPr>
          <a:xfrm>
            <a:off x="-1057" y="0"/>
            <a:ext cx="12193057" cy="6858594"/>
          </a:xfrm>
          <a:prstGeom prst="rect">
            <a:avLst/>
          </a:prstGeom>
        </p:spPr>
      </p:pic>
      <p:sp>
        <p:nvSpPr>
          <p:cNvPr id="2" name="Заголовок 1"/>
          <p:cNvSpPr>
            <a:spLocks noGrp="1"/>
          </p:cNvSpPr>
          <p:nvPr>
            <p:ph type="title"/>
          </p:nvPr>
        </p:nvSpPr>
        <p:spPr>
          <a:xfrm>
            <a:off x="734291" y="370897"/>
            <a:ext cx="11263745" cy="1915104"/>
          </a:xfrm>
        </p:spPr>
        <p:txBody>
          <a:bodyPr>
            <a:normAutofit/>
          </a:bodyPr>
          <a:lstStyle/>
          <a:p>
            <a:r>
              <a:rPr lang="kk-KZ" sz="3600" b="1" dirty="0">
                <a:latin typeface="Times New Roman" panose="02020603050405020304" pitchFamily="18" charset="0"/>
                <a:cs typeface="Times New Roman" panose="02020603050405020304" pitchFamily="18" charset="0"/>
              </a:rPr>
              <a:t>1-тапсырма.</a:t>
            </a:r>
            <a:r>
              <a:rPr lang="kk-KZ" sz="3600" dirty="0">
                <a:latin typeface="Times New Roman" panose="02020603050405020304" pitchFamily="18" charset="0"/>
                <a:cs typeface="Times New Roman" panose="02020603050405020304" pitchFamily="18" charset="0"/>
              </a:rPr>
              <a:t> </a:t>
            </a:r>
            <a:r>
              <a:rPr lang="kk-KZ" sz="3600" dirty="0" smtClean="0">
                <a:latin typeface="Times New Roman" panose="02020603050405020304" pitchFamily="18" charset="0"/>
                <a:cs typeface="Times New Roman" panose="02020603050405020304" pitchFamily="18" charset="0"/>
              </a:rPr>
              <a:t/>
            </a:r>
            <a:br>
              <a:rPr lang="kk-KZ" sz="3600" dirty="0" smtClean="0">
                <a:latin typeface="Times New Roman" panose="02020603050405020304" pitchFamily="18" charset="0"/>
                <a:cs typeface="Times New Roman" panose="02020603050405020304" pitchFamily="18" charset="0"/>
              </a:rPr>
            </a:br>
            <a:r>
              <a:rPr lang="kk-KZ" sz="3600" dirty="0">
                <a:latin typeface="Times New Roman" panose="02020603050405020304" pitchFamily="18" charset="0"/>
                <a:cs typeface="Times New Roman" panose="02020603050405020304" pitchFamily="18" charset="0"/>
              </a:rPr>
              <a:t> </a:t>
            </a:r>
            <a:r>
              <a:rPr lang="kk-KZ" sz="3600" dirty="0" smtClean="0">
                <a:latin typeface="Times New Roman" panose="02020603050405020304" pitchFamily="18" charset="0"/>
                <a:cs typeface="Times New Roman" panose="02020603050405020304" pitchFamily="18" charset="0"/>
              </a:rPr>
              <a:t>    </a:t>
            </a:r>
            <a:r>
              <a:rPr lang="kk-KZ" sz="3200" dirty="0" smtClean="0">
                <a:latin typeface="Times New Roman" panose="02020603050405020304" pitchFamily="18" charset="0"/>
                <a:cs typeface="Times New Roman" panose="02020603050405020304" pitchFamily="18" charset="0"/>
              </a:rPr>
              <a:t>Роман</a:t>
            </a:r>
            <a:r>
              <a:rPr lang="kk-KZ" sz="3200" dirty="0">
                <a:latin typeface="Times New Roman" panose="02020603050405020304" pitchFamily="18" charset="0"/>
                <a:cs typeface="Times New Roman" panose="02020603050405020304" pitchFamily="18" charset="0"/>
              </a:rPr>
              <a:t>, роман-эпопеяға тән 3 ерекшелікті атаңыз.</a:t>
            </a:r>
            <a:r>
              <a:rPr lang="ru-RU" sz="4000" dirty="0"/>
              <a:t/>
            </a:r>
            <a:br>
              <a:rPr lang="ru-RU" sz="4000" dirty="0"/>
            </a:b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024859438"/>
              </p:ext>
            </p:extLst>
          </p:nvPr>
        </p:nvGraphicFramePr>
        <p:xfrm>
          <a:off x="2230581" y="2092039"/>
          <a:ext cx="7910418" cy="2135230"/>
        </p:xfrm>
        <a:graphic>
          <a:graphicData uri="http://schemas.openxmlformats.org/drawingml/2006/table">
            <a:tbl>
              <a:tblPr firstRow="1" firstCol="1" bandRow="1"/>
              <a:tblGrid>
                <a:gridCol w="3955209">
                  <a:extLst>
                    <a:ext uri="{9D8B030D-6E8A-4147-A177-3AD203B41FA5}">
                      <a16:colId xmlns:a16="http://schemas.microsoft.com/office/drawing/2014/main" val="1910094404"/>
                    </a:ext>
                  </a:extLst>
                </a:gridCol>
                <a:gridCol w="3955209">
                  <a:extLst>
                    <a:ext uri="{9D8B030D-6E8A-4147-A177-3AD203B41FA5}">
                      <a16:colId xmlns:a16="http://schemas.microsoft.com/office/drawing/2014/main" val="3488705760"/>
                    </a:ext>
                  </a:extLst>
                </a:gridCol>
              </a:tblGrid>
              <a:tr h="506853">
                <a:tc>
                  <a:txBody>
                    <a:bodyPr/>
                    <a:lstStyle/>
                    <a:p>
                      <a:pPr algn="ctr">
                        <a:spcAft>
                          <a:spcPts val="0"/>
                        </a:spcAft>
                      </a:pPr>
                      <a:r>
                        <a:rPr lang="kk-KZ"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Роман</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Роман-эпопея</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952497"/>
                  </a:ext>
                </a:extLst>
              </a:tr>
              <a:tr h="559944">
                <a:tc>
                  <a:txBody>
                    <a:bodyPr/>
                    <a:lstStyle/>
                    <a:p>
                      <a:pPr algn="just">
                        <a:spcAft>
                          <a:spcPts val="0"/>
                        </a:spcAft>
                      </a:pP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kk-KZ"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783887"/>
                  </a:ext>
                </a:extLst>
              </a:tr>
              <a:tr h="469567">
                <a:tc>
                  <a:txBody>
                    <a:bodyPr/>
                    <a:lstStyle/>
                    <a:p>
                      <a:pPr algn="just">
                        <a:spcAft>
                          <a:spcPts val="0"/>
                        </a:spcAft>
                      </a:pP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kk-KZ"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734819"/>
                  </a:ext>
                </a:extLst>
              </a:tr>
              <a:tr h="598866">
                <a:tc>
                  <a:txBody>
                    <a:bodyPr/>
                    <a:lstStyle/>
                    <a:p>
                      <a:pPr algn="just">
                        <a:spcAft>
                          <a:spcPts val="0"/>
                        </a:spcAft>
                      </a:pP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78403"/>
                  </a:ext>
                </a:extLst>
              </a:tr>
            </a:tbl>
          </a:graphicData>
        </a:graphic>
      </p:graphicFrame>
      <p:sp>
        <p:nvSpPr>
          <p:cNvPr id="6" name="Скругленный прямоугольник 5"/>
          <p:cNvSpPr/>
          <p:nvPr/>
        </p:nvSpPr>
        <p:spPr>
          <a:xfrm>
            <a:off x="1967345" y="4835236"/>
            <a:ext cx="6331528" cy="1524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92735" algn="just">
              <a:spcAft>
                <a:spcPts val="0"/>
              </a:spcAft>
            </a:pPr>
            <a:r>
              <a:rPr lang="kk-KZ" b="1" dirty="0">
                <a:solidFill>
                  <a:srgbClr val="000000"/>
                </a:solidFill>
                <a:latin typeface="Times New Roman" panose="02020603050405020304" pitchFamily="18" charset="0"/>
                <a:ea typeface="Times New Roman" panose="02020603050405020304" pitchFamily="18" charset="0"/>
              </a:rPr>
              <a:t>Дескриптор:</a:t>
            </a:r>
            <a:endParaRPr lang="ru-RU"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kk-KZ" dirty="0">
                <a:solidFill>
                  <a:srgbClr val="000000"/>
                </a:solidFill>
                <a:latin typeface="Times New Roman" panose="02020603050405020304" pitchFamily="18" charset="0"/>
                <a:ea typeface="Times New Roman" panose="02020603050405020304" pitchFamily="18" charset="0"/>
              </a:rPr>
              <a:t>Роман, роман-эпопеяны бір-бірінен ажырата алады;</a:t>
            </a:r>
            <a:endParaRPr lang="ru-RU"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kk-KZ" dirty="0">
                <a:solidFill>
                  <a:srgbClr val="000000"/>
                </a:solidFill>
                <a:latin typeface="Times New Roman" panose="02020603050405020304" pitchFamily="18" charset="0"/>
                <a:ea typeface="Times New Roman" panose="02020603050405020304" pitchFamily="18" charset="0"/>
              </a:rPr>
              <a:t>Романға тән </a:t>
            </a:r>
            <a:r>
              <a:rPr lang="kk-KZ" dirty="0" smtClean="0">
                <a:solidFill>
                  <a:srgbClr val="000000"/>
                </a:solidFill>
                <a:latin typeface="Times New Roman" panose="02020603050405020304" pitchFamily="18" charset="0"/>
                <a:ea typeface="Times New Roman" panose="02020603050405020304" pitchFamily="18" charset="0"/>
              </a:rPr>
              <a:t>ерекшелікті </a:t>
            </a:r>
            <a:r>
              <a:rPr lang="kk-KZ" dirty="0">
                <a:solidFill>
                  <a:srgbClr val="000000"/>
                </a:solidFill>
                <a:latin typeface="Times New Roman" panose="02020603050405020304" pitchFamily="18" charset="0"/>
                <a:ea typeface="Times New Roman" panose="02020603050405020304" pitchFamily="18" charset="0"/>
              </a:rPr>
              <a:t>атайды;</a:t>
            </a:r>
            <a:endParaRPr lang="ru-RU"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kk-KZ" dirty="0">
                <a:solidFill>
                  <a:srgbClr val="000000"/>
                </a:solidFill>
                <a:latin typeface="Times New Roman" panose="02020603050405020304" pitchFamily="18" charset="0"/>
                <a:ea typeface="Times New Roman" panose="02020603050405020304" pitchFamily="18" charset="0"/>
              </a:rPr>
              <a:t>Роман –эпопеяға тән ерекшелікті атайды.</a:t>
            </a:r>
            <a:endParaRPr lang="ru-RU" dirty="0">
              <a:latin typeface="Times New Roman" panose="02020603050405020304" pitchFamily="18" charset="0"/>
              <a:ea typeface="Times New Roman" panose="02020603050405020304" pitchFamily="18" charset="0"/>
            </a:endParaRPr>
          </a:p>
        </p:txBody>
      </p:sp>
      <p:pic>
        <p:nvPicPr>
          <p:cNvPr id="4" name="zvuk-chas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6893" y="5338811"/>
            <a:ext cx="609600" cy="609600"/>
          </a:xfrm>
          <a:prstGeom prst="rect">
            <a:avLst/>
          </a:prstGeom>
        </p:spPr>
      </p:pic>
      <p:pic>
        <p:nvPicPr>
          <p:cNvPr id="7" name="Звук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9072370"/>
      </p:ext>
    </p:extLst>
  </p:cSld>
  <p:clrMapOvr>
    <a:masterClrMapping/>
  </p:clrMapOvr>
  <mc:AlternateContent xmlns:mc="http://schemas.openxmlformats.org/markup-compatibility/2006">
    <mc:Choice xmlns:p14="http://schemas.microsoft.com/office/powerpoint/2010/main" Requires="p14">
      <p:transition spd="slow" p14:dur="2000" advTm="52657"/>
    </mc:Choice>
    <mc:Fallback>
      <p:transition spd="slow" advTm="5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3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9729" objId="4"/>
        <p14:stopEvt time="44987"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stretch>
            <a:fillRect/>
          </a:stretch>
        </p:blipFill>
        <p:spPr>
          <a:xfrm>
            <a:off x="-529" y="-297"/>
            <a:ext cx="12193057" cy="6858594"/>
          </a:xfrm>
          <a:prstGeom prst="rect">
            <a:avLst/>
          </a:prstGeom>
        </p:spPr>
      </p:pic>
      <p:sp>
        <p:nvSpPr>
          <p:cNvPr id="2" name="Заголовок 1"/>
          <p:cNvSpPr>
            <a:spLocks noGrp="1"/>
          </p:cNvSpPr>
          <p:nvPr>
            <p:ph type="title"/>
          </p:nvPr>
        </p:nvSpPr>
        <p:spPr>
          <a:xfrm>
            <a:off x="838200" y="365126"/>
            <a:ext cx="10515600" cy="563130"/>
          </a:xfrm>
        </p:spPr>
        <p:txBody>
          <a:bodyPr>
            <a:normAutofit fontScale="90000"/>
          </a:bodyPr>
          <a:lstStyle/>
          <a:p>
            <a:r>
              <a:rPr lang="kk-KZ" sz="3600" b="1" dirty="0" smtClean="0">
                <a:solidFill>
                  <a:srgbClr val="FF0000"/>
                </a:solidFill>
                <a:latin typeface="Times New Roman" panose="02020603050405020304" pitchFamily="18" charset="0"/>
                <a:cs typeface="Times New Roman" panose="02020603050405020304" pitchFamily="18" charset="0"/>
              </a:rPr>
              <a:t>Өзіңді тексер</a:t>
            </a:r>
            <a:endParaRPr lang="ru-RU"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81773544"/>
              </p:ext>
            </p:extLst>
          </p:nvPr>
        </p:nvGraphicFramePr>
        <p:xfrm>
          <a:off x="907473" y="999245"/>
          <a:ext cx="10446327" cy="4859509"/>
        </p:xfrm>
        <a:graphic>
          <a:graphicData uri="http://schemas.openxmlformats.org/drawingml/2006/table">
            <a:tbl>
              <a:tblPr firstRow="1" firstCol="1" bandRow="1">
                <a:tableStyleId>{5940675A-B579-460E-94D1-54222C63F5DA}</a:tableStyleId>
              </a:tblPr>
              <a:tblGrid>
                <a:gridCol w="4163291">
                  <a:extLst>
                    <a:ext uri="{9D8B030D-6E8A-4147-A177-3AD203B41FA5}">
                      <a16:colId xmlns:a16="http://schemas.microsoft.com/office/drawing/2014/main" val="879616772"/>
                    </a:ext>
                  </a:extLst>
                </a:gridCol>
                <a:gridCol w="6283036">
                  <a:extLst>
                    <a:ext uri="{9D8B030D-6E8A-4147-A177-3AD203B41FA5}">
                      <a16:colId xmlns:a16="http://schemas.microsoft.com/office/drawing/2014/main" val="1813186851"/>
                    </a:ext>
                  </a:extLst>
                </a:gridCol>
              </a:tblGrid>
              <a:tr h="664586">
                <a:tc>
                  <a:txBody>
                    <a:bodyPr/>
                    <a:lstStyle/>
                    <a:p>
                      <a:pPr algn="ctr">
                        <a:spcAft>
                          <a:spcPts val="0"/>
                        </a:spcAft>
                      </a:pPr>
                      <a:r>
                        <a:rPr lang="kk-KZ" sz="2400" b="1" dirty="0">
                          <a:effectLst/>
                          <a:latin typeface="Times New Roman" panose="02020603050405020304" pitchFamily="18" charset="0"/>
                          <a:cs typeface="Times New Roman" panose="02020603050405020304" pitchFamily="18" charset="0"/>
                        </a:rPr>
                        <a:t>Романға тән ерекшелік</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kk-KZ" sz="2400" b="1" dirty="0">
                          <a:effectLst/>
                          <a:latin typeface="Times New Roman" panose="02020603050405020304" pitchFamily="18" charset="0"/>
                          <a:cs typeface="Times New Roman" panose="02020603050405020304" pitchFamily="18" charset="0"/>
                        </a:rPr>
                        <a:t>Роман-эпопеяға тән ерекшелік</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24076359"/>
                  </a:ext>
                </a:extLst>
              </a:tr>
              <a:tr h="1118647">
                <a:tc>
                  <a:txBody>
                    <a:bodyPr/>
                    <a:lstStyle/>
                    <a:p>
                      <a:pPr algn="just">
                        <a:spcAft>
                          <a:spcPts val="0"/>
                        </a:spcAft>
                      </a:pPr>
                      <a:r>
                        <a:rPr lang="kk-KZ" sz="1800" dirty="0">
                          <a:effectLst/>
                          <a:latin typeface="Times New Roman" panose="02020603050405020304" pitchFamily="18" charset="0"/>
                          <a:cs typeface="Times New Roman" panose="02020603050405020304" pitchFamily="18" charset="0"/>
                        </a:rPr>
                        <a:t>1.Адамның жан-дүниесін, болмысын, тұтастай өмір белестерін кең ауқымда суреттейтін проза жанрының бір түрі.</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kk-KZ" sz="1800" dirty="0">
                          <a:effectLst/>
                          <a:latin typeface="Times New Roman" panose="02020603050405020304" pitchFamily="18" charset="0"/>
                          <a:cs typeface="Times New Roman" panose="02020603050405020304" pitchFamily="18" charset="0"/>
                        </a:rPr>
                        <a:t>1</a:t>
                      </a:r>
                      <a:r>
                        <a:rPr lang="kk-KZ" sz="1800" dirty="0" smtClean="0">
                          <a:effectLst/>
                          <a:latin typeface="Times New Roman" panose="02020603050405020304" pitchFamily="18" charset="0"/>
                          <a:cs typeface="Times New Roman" panose="02020603050405020304" pitchFamily="18" charset="0"/>
                        </a:rPr>
                        <a:t>. Бүкіл </a:t>
                      </a:r>
                      <a:r>
                        <a:rPr lang="kk-KZ" sz="1800" dirty="0">
                          <a:effectLst/>
                          <a:latin typeface="Times New Roman" panose="02020603050405020304" pitchFamily="18" charset="0"/>
                          <a:cs typeface="Times New Roman" panose="02020603050405020304" pitchFamily="18" charset="0"/>
                        </a:rPr>
                        <a:t>бір дәуірді кеңінен қаптып бейнелейтін кеңтынысты, сан-саналы эпикалық шығарма. </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7934322"/>
                  </a:ext>
                </a:extLst>
              </a:tr>
              <a:tr h="1677969">
                <a:tc>
                  <a:txBody>
                    <a:bodyPr/>
                    <a:lstStyle/>
                    <a:p>
                      <a:pPr algn="just">
                        <a:spcAft>
                          <a:spcPts val="0"/>
                        </a:spcAft>
                      </a:pPr>
                      <a:r>
                        <a:rPr lang="kk-KZ" sz="1800" dirty="0">
                          <a:effectLst/>
                          <a:latin typeface="Times New Roman" panose="02020603050405020304" pitchFamily="18" charset="0"/>
                          <a:cs typeface="Times New Roman" panose="02020603050405020304" pitchFamily="18" charset="0"/>
                        </a:rPr>
                        <a:t>2.Сюжеттік құрылымы шытырман оқиғаларға толы әрі көлемді болып келеді.</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kk-KZ" sz="1800" dirty="0">
                          <a:effectLst/>
                          <a:latin typeface="Times New Roman" panose="02020603050405020304" pitchFamily="18" charset="0"/>
                          <a:cs typeface="Times New Roman" panose="02020603050405020304" pitchFamily="18" charset="0"/>
                        </a:rPr>
                        <a:t>2. Белгілі бір немесе бірнеше тарихи дәуірдің типтік оқиғаларының кең көлемде суреттелуі. Бірнеше ұрпақ өкілдерінің іс-әрекеттерін ортақ идея мен бір тақырыптың арнасында, көркемдік тұтастықта баяндайтын прозалық кесек туынды.</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7048892"/>
                  </a:ext>
                </a:extLst>
              </a:tr>
              <a:tr h="1398307">
                <a:tc>
                  <a:txBody>
                    <a:bodyPr/>
                    <a:lstStyle/>
                    <a:p>
                      <a:pPr algn="just">
                        <a:spcAft>
                          <a:spcPts val="0"/>
                        </a:spcAft>
                      </a:pPr>
                      <a:r>
                        <a:rPr lang="kk-KZ" sz="1800">
                          <a:effectLst/>
                          <a:latin typeface="Times New Roman" panose="02020603050405020304" pitchFamily="18" charset="0"/>
                          <a:cs typeface="Times New Roman" panose="02020603050405020304" pitchFamily="18" charset="0"/>
                        </a:rPr>
                        <a:t>3.Жеке адам тағдыры арқау болады.</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kk-KZ" sz="1800" dirty="0">
                          <a:effectLst/>
                          <a:latin typeface="Times New Roman" panose="02020603050405020304" pitchFamily="18" charset="0"/>
                          <a:cs typeface="Times New Roman" panose="02020603050405020304" pitchFamily="18" charset="0"/>
                        </a:rPr>
                        <a:t>3.Жарты ғасырлық немесе бір ғасырлық қоғамдық өзекті мәселелерді қозғап, халықтың тұрмысы мен тіршілігінен сыр шертеді. Сондай-ақ кейіпкер сипаты байсалды түрде дараланады.</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2244997"/>
                  </a:ext>
                </a:extLst>
              </a:tr>
            </a:tbl>
          </a:graphicData>
        </a:graphic>
      </p:graphicFrame>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017032"/>
      </p:ext>
    </p:extLst>
  </p:cSld>
  <p:clrMapOvr>
    <a:masterClrMapping/>
  </p:clrMapOvr>
  <mc:AlternateContent xmlns:mc="http://schemas.openxmlformats.org/markup-compatibility/2006">
    <mc:Choice xmlns:p14="http://schemas.microsoft.com/office/powerpoint/2010/main" Requires="p14">
      <p:transition spd="slow" p14:dur="2000" advTm="79017"/>
    </mc:Choice>
    <mc:Fallback>
      <p:transition spd="slow" advTm="7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0D8F58-FB81-45B5-BFB1-9541A1A43181}"/>
              </a:ext>
            </a:extLst>
          </p:cNvPr>
          <p:cNvSpPr>
            <a:spLocks noGrp="1"/>
          </p:cNvSpPr>
          <p:nvPr>
            <p:ph type="title"/>
          </p:nvPr>
        </p:nvSpPr>
        <p:spPr>
          <a:xfrm>
            <a:off x="1545895" y="197421"/>
            <a:ext cx="9733377" cy="1325563"/>
          </a:xfrm>
        </p:spPr>
        <p:txBody>
          <a:bodyPr>
            <a:normAutofit/>
          </a:bodyPr>
          <a:lstStyle/>
          <a:p>
            <a:endParaRPr lang="kk-KZ" sz="5400">
              <a:latin typeface="Times New Roman" panose="02020603050405020304" pitchFamily="18" charset="0"/>
              <a:cs typeface="Times New Roman" panose="02020603050405020304" pitchFamily="18" charset="0"/>
            </a:endParaRPr>
          </a:p>
        </p:txBody>
      </p:sp>
      <p:pic>
        <p:nvPicPr>
          <p:cNvPr id="4" name="Объект 3">
            <a:extLst>
              <a:ext uri="{FF2B5EF4-FFF2-40B4-BE49-F238E27FC236}">
                <a16:creationId xmlns:a16="http://schemas.microsoft.com/office/drawing/2014/main" id="{A4F34E6F-E473-4914-AA78-DE342362D300}"/>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3" name="Скругленный прямоугольник 2"/>
          <p:cNvSpPr/>
          <p:nvPr/>
        </p:nvSpPr>
        <p:spPr>
          <a:xfrm>
            <a:off x="1545895" y="665018"/>
            <a:ext cx="8854727" cy="30618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533400" algn="just"/>
            <a:r>
              <a:rPr lang="kk-KZ" sz="2800" b="1" dirty="0">
                <a:latin typeface="Times New Roman" panose="02020603050405020304" pitchFamily="18" charset="0"/>
                <a:ea typeface="Times New Roman" panose="02020603050405020304" pitchFamily="18" charset="0"/>
              </a:rPr>
              <a:t>Шығарманың композициялық құрылысы</a:t>
            </a:r>
            <a:r>
              <a:rPr lang="kk-KZ" sz="2800" dirty="0">
                <a:latin typeface="Times New Roman" panose="02020603050405020304" pitchFamily="18" charset="0"/>
                <a:ea typeface="Times New Roman" panose="02020603050405020304" pitchFamily="18" charset="0"/>
              </a:rPr>
              <a:t> – шығарманың сюжеттік дамуының кезең-кезеңдерін тәртіпке салып, реттеп, қиыннан қиыстырып тұратын нәрсе.</a:t>
            </a:r>
            <a:endParaRPr lang="ru-RU" sz="2800" dirty="0">
              <a:latin typeface="Times New Roman" panose="02020603050405020304" pitchFamily="18" charset="0"/>
              <a:ea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7531531"/>
      </p:ext>
    </p:extLst>
  </p:cSld>
  <p:clrMapOvr>
    <a:masterClrMapping/>
  </p:clrMapOvr>
  <mc:AlternateContent xmlns:mc="http://schemas.openxmlformats.org/markup-compatibility/2006">
    <mc:Choice xmlns:p14="http://schemas.microsoft.com/office/powerpoint/2010/main" Requires="p14">
      <p:transition spd="slow" p14:dur="2000" advTm="23818"/>
    </mc:Choice>
    <mc:Fallback>
      <p:transition spd="slow" advTm="2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6"/>
          <a:stretch>
            <a:fillRect/>
          </a:stretch>
        </p:blipFill>
        <p:spPr>
          <a:xfrm>
            <a:off x="0" y="0"/>
            <a:ext cx="12193057" cy="6858594"/>
          </a:xfrm>
          <a:prstGeom prst="rect">
            <a:avLst/>
          </a:prstGeom>
        </p:spPr>
      </p:pic>
      <p:sp>
        <p:nvSpPr>
          <p:cNvPr id="2" name="Заголовок 1"/>
          <p:cNvSpPr>
            <a:spLocks noGrp="1"/>
          </p:cNvSpPr>
          <p:nvPr>
            <p:ph type="title"/>
          </p:nvPr>
        </p:nvSpPr>
        <p:spPr>
          <a:xfrm>
            <a:off x="838200" y="365125"/>
            <a:ext cx="10952018" cy="1325563"/>
          </a:xfrm>
        </p:spPr>
        <p:txBody>
          <a:bodyPr>
            <a:normAutofit fontScale="90000"/>
          </a:bodyPr>
          <a:lstStyle/>
          <a:p>
            <a:r>
              <a:rPr lang="kk-KZ" sz="3600" b="1" dirty="0">
                <a:latin typeface="Times New Roman" panose="02020603050405020304" pitchFamily="18" charset="0"/>
                <a:cs typeface="Times New Roman" panose="02020603050405020304" pitchFamily="18" charset="0"/>
              </a:rPr>
              <a:t>2-тапсырма.</a:t>
            </a:r>
            <a:r>
              <a:rPr lang="kk-KZ" sz="3600" dirty="0">
                <a:latin typeface="Times New Roman" panose="02020603050405020304" pitchFamily="18" charset="0"/>
                <a:cs typeface="Times New Roman" panose="02020603050405020304" pitchFamily="18" charset="0"/>
              </a:rPr>
              <a:t> Оқиға желісіне композициялық талдау жасаңыз, оқиға құрылымын мазмұндаңыз</a:t>
            </a:r>
            <a:r>
              <a:rPr lang="kk-KZ" dirty="0"/>
              <a:t>.</a:t>
            </a:r>
            <a:r>
              <a:rPr lang="ru-RU" dirty="0"/>
              <a:t/>
            </a:r>
            <a:br>
              <a:rPr lang="ru-RU" dirty="0"/>
            </a:br>
            <a:endParaRPr lang="ru-RU" dirty="0"/>
          </a:p>
        </p:txBody>
      </p:sp>
      <p:sp>
        <p:nvSpPr>
          <p:cNvPr id="4" name="Прямоугольник 3"/>
          <p:cNvSpPr/>
          <p:nvPr/>
        </p:nvSpPr>
        <p:spPr>
          <a:xfrm>
            <a:off x="2341418" y="1690689"/>
            <a:ext cx="6802582" cy="2554545"/>
          </a:xfrm>
          <a:prstGeom prst="rect">
            <a:avLst/>
          </a:prstGeom>
        </p:spPr>
        <p:txBody>
          <a:bodyPr wrap="square">
            <a:spAutoFit/>
          </a:bodyPr>
          <a:lstStyle/>
          <a:p>
            <a:pPr marL="342900" lvl="0" indent="-342900" algn="just">
              <a:buFont typeface="+mj-lt"/>
              <a:buAutoNum type="arabicPeriod"/>
            </a:pPr>
            <a:r>
              <a:rPr lang="kk-KZ" sz="3200" dirty="0">
                <a:solidFill>
                  <a:srgbClr val="FF0000"/>
                </a:solidFill>
                <a:latin typeface="Times New Roman" panose="02020603050405020304" pitchFamily="18" charset="0"/>
                <a:ea typeface="Calibri" panose="020F0502020204030204" pitchFamily="34" charset="0"/>
              </a:rPr>
              <a:t>Оқиғаның басталуы.</a:t>
            </a:r>
            <a:endParaRPr lang="ru-RU" sz="3200" dirty="0">
              <a:solidFill>
                <a:srgbClr val="FF0000"/>
              </a:solidFill>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kk-KZ" sz="3200" dirty="0">
                <a:solidFill>
                  <a:srgbClr val="FF0000"/>
                </a:solidFill>
                <a:latin typeface="Times New Roman" panose="02020603050405020304" pitchFamily="18" charset="0"/>
                <a:ea typeface="Calibri" panose="020F0502020204030204" pitchFamily="34" charset="0"/>
              </a:rPr>
              <a:t>Дамуы мен байланысы.</a:t>
            </a:r>
            <a:endParaRPr lang="ru-RU" sz="3200" dirty="0">
              <a:solidFill>
                <a:srgbClr val="FF0000"/>
              </a:solidFill>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kk-KZ" sz="3200" dirty="0">
                <a:solidFill>
                  <a:srgbClr val="FF0000"/>
                </a:solidFill>
                <a:latin typeface="Times New Roman" panose="02020603050405020304" pitchFamily="18" charset="0"/>
                <a:ea typeface="Calibri" panose="020F0502020204030204" pitchFamily="34" charset="0"/>
              </a:rPr>
              <a:t>Шиеленісі.</a:t>
            </a:r>
            <a:endParaRPr lang="ru-RU" sz="3200" dirty="0">
              <a:solidFill>
                <a:srgbClr val="FF0000"/>
              </a:solidFill>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kk-KZ" sz="3200" dirty="0">
                <a:solidFill>
                  <a:srgbClr val="FF0000"/>
                </a:solidFill>
                <a:latin typeface="Times New Roman" panose="02020603050405020304" pitchFamily="18" charset="0"/>
                <a:ea typeface="Calibri" panose="020F0502020204030204" pitchFamily="34" charset="0"/>
              </a:rPr>
              <a:t>Шарықтау шегі.</a:t>
            </a:r>
            <a:endParaRPr lang="ru-RU" sz="3200" dirty="0">
              <a:solidFill>
                <a:srgbClr val="FF0000"/>
              </a:solidFill>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kk-KZ" sz="3200" dirty="0">
                <a:solidFill>
                  <a:srgbClr val="FF0000"/>
                </a:solidFill>
                <a:latin typeface="Times New Roman" panose="02020603050405020304" pitchFamily="18" charset="0"/>
                <a:ea typeface="Calibri" panose="020F0502020204030204" pitchFamily="34" charset="0"/>
              </a:rPr>
              <a:t>Оқиғаның шешімі.</a:t>
            </a:r>
            <a:endParaRPr lang="ru-RU" sz="3200" dirty="0">
              <a:solidFill>
                <a:srgbClr val="FF0000"/>
              </a:solidFill>
              <a:effectLst/>
              <a:latin typeface="Times New Roman" panose="02020603050405020304" pitchFamily="18" charset="0"/>
              <a:ea typeface="Times New Roman" panose="02020603050405020304" pitchFamily="18" charset="0"/>
            </a:endParaRPr>
          </a:p>
        </p:txBody>
      </p:sp>
      <p:sp>
        <p:nvSpPr>
          <p:cNvPr id="5" name="Скругленный прямоугольник 4"/>
          <p:cNvSpPr/>
          <p:nvPr/>
        </p:nvSpPr>
        <p:spPr>
          <a:xfrm>
            <a:off x="2244436" y="4710545"/>
            <a:ext cx="7703128" cy="15101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533400" algn="just"/>
            <a:r>
              <a:rPr lang="kk-KZ"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2000" b="1" i="1"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a:r>
              <a:rPr lang="kk-KZ"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Шығарма </a:t>
            </a:r>
            <a:r>
              <a:rPr lang="kk-KZ"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мазмұнын біледі;</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r>
              <a:rPr lang="kk-KZ"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Оқиға </a:t>
            </a:r>
            <a:r>
              <a:rPr lang="kk-KZ"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желісіне композициялық талдау жасайды.</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Оқиға </a:t>
            </a:r>
            <a:r>
              <a:rPr lang="kk-KZ"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құрылымын мазмұндайды.</a:t>
            </a:r>
            <a:endParaRPr lang="ru-RU" sz="2000" dirty="0">
              <a:latin typeface="Times New Roman" panose="02020603050405020304" pitchFamily="18" charset="0"/>
              <a:cs typeface="Times New Roman" panose="02020603050405020304" pitchFamily="18" charset="0"/>
            </a:endParaRPr>
          </a:p>
        </p:txBody>
      </p:sp>
      <p:pic>
        <p:nvPicPr>
          <p:cNvPr id="6" name="zvuk-chas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1600" y="2591016"/>
            <a:ext cx="609600" cy="609600"/>
          </a:xfrm>
          <a:prstGeom prst="rect">
            <a:avLst/>
          </a:prstGeom>
        </p:spPr>
      </p:pic>
      <p:pic>
        <p:nvPicPr>
          <p:cNvPr id="7" name="Звук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7134669"/>
      </p:ext>
    </p:extLst>
  </p:cSld>
  <p:clrMapOvr>
    <a:masterClrMapping/>
  </p:clrMapOvr>
  <mc:AlternateContent xmlns:mc="http://schemas.openxmlformats.org/markup-compatibility/2006">
    <mc:Choice xmlns:p14="http://schemas.microsoft.com/office/powerpoint/2010/main" Requires="p14">
      <p:transition spd="slow" p14:dur="2000" advTm="46734"/>
    </mc:Choice>
    <mc:Fallback>
      <p:transition spd="slow" advTm="4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3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4951" objId="6"/>
        <p14:stopEvt time="40209" objId="6"/>
      </p14:showEvtLst>
    </p:ext>
  </p:extLs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588</TotalTime>
  <Words>1052</Words>
  <Application>Microsoft Office PowerPoint</Application>
  <PresentationFormat>Широкоэкранный</PresentationFormat>
  <Paragraphs>130</Paragraphs>
  <Slides>20</Slides>
  <Notes>0</Notes>
  <HiddenSlides>0</HiddenSlides>
  <MMClips>24</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20</vt:i4>
      </vt:variant>
    </vt:vector>
  </HeadingPairs>
  <TitlesOfParts>
    <vt:vector size="29" baseType="lpstr">
      <vt:lpstr>Yu Gothic Light</vt:lpstr>
      <vt:lpstr>Arial</vt:lpstr>
      <vt:lpstr>Calibri</vt:lpstr>
      <vt:lpstr>Calibri Light</vt:lpstr>
      <vt:lpstr>Symbol</vt:lpstr>
      <vt:lpstr>Times New Roman</vt:lpstr>
      <vt:lpstr>Trebuchet MS</vt:lpstr>
      <vt:lpstr>Wingdings</vt:lpstr>
      <vt:lpstr>Тема Office</vt:lpstr>
      <vt:lpstr>Презентация PowerPoint</vt:lpstr>
      <vt:lpstr>Презентация PowerPoint</vt:lpstr>
      <vt:lpstr>Презентация PowerPoint</vt:lpstr>
      <vt:lpstr>Презентация PowerPoint</vt:lpstr>
      <vt:lpstr>    М.Әуезовтің «Абай жолы» шығармасы жанрлық ерекшелігіне қарай неге роман-эпопея деп аталады? </vt:lpstr>
      <vt:lpstr>1-тапсырма.       Роман, роман-эпопеяға тән 3 ерекшелікті атаңыз. </vt:lpstr>
      <vt:lpstr>Өзіңді тексер</vt:lpstr>
      <vt:lpstr>Презентация PowerPoint</vt:lpstr>
      <vt:lpstr>2-тапсырма. Оқиға желісіне композициялық талдау жасаңыз, оқиға құрылымын мазмұндаңыз. </vt:lpstr>
      <vt:lpstr>Презентация PowerPoint</vt:lpstr>
      <vt:lpstr>Оқиға құрылымына жеке-жеке тоқталайық:  1. Оқудан ауылына қайтқан бала Абай        </vt:lpstr>
      <vt:lpstr>  2. Әкесінің жиынына қатысқан Абай         </vt:lpstr>
      <vt:lpstr>  3. Қодар мен Қамқаға берілген жаза          </vt:lpstr>
      <vt:lpstr>  4. Абайдың ауырып қалуы           </vt:lpstr>
      <vt:lpstr>  5. Абайдың үйіне келген қонақтар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77002</dc:creator>
  <cp:lastModifiedBy>Пользователь Windows</cp:lastModifiedBy>
  <cp:revision>26</cp:revision>
  <dcterms:created xsi:type="dcterms:W3CDTF">2021-01-21T17:08:04Z</dcterms:created>
  <dcterms:modified xsi:type="dcterms:W3CDTF">2021-01-23T13:12:59Z</dcterms:modified>
</cp:coreProperties>
</file>