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7" r:id="rId1"/>
  </p:sldMasterIdLst>
  <p:notesMasterIdLst>
    <p:notesMasterId r:id="rId18"/>
  </p:notesMasterIdLst>
  <p:sldIdLst>
    <p:sldId id="258" r:id="rId2"/>
    <p:sldId id="280" r:id="rId3"/>
    <p:sldId id="281" r:id="rId4"/>
    <p:sldId id="283" r:id="rId5"/>
    <p:sldId id="282" r:id="rId6"/>
    <p:sldId id="284" r:id="rId7"/>
    <p:sldId id="287" r:id="rId8"/>
    <p:sldId id="291" r:id="rId9"/>
    <p:sldId id="293" r:id="rId10"/>
    <p:sldId id="292" r:id="rId11"/>
    <p:sldId id="289" r:id="rId12"/>
    <p:sldId id="290" r:id="rId13"/>
    <p:sldId id="295" r:id="rId14"/>
    <p:sldId id="294" r:id="rId15"/>
    <p:sldId id="288" r:id="rId16"/>
    <p:sldId id="263" r:id="rId17"/>
  </p:sldIdLst>
  <p:sldSz cx="12192000" cy="6858000"/>
  <p:notesSz cx="6858000" cy="9144000"/>
  <p:custShowLst>
    <p:custShow name="Произвольный показ 1" id="0">
      <p:sldLst>
        <p:sld r:id="rId2"/>
        <p:sld r:id="rId17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ana Amanzholova" initials="TA" lastIdx="2" clrIdx="0">
    <p:extLst>
      <p:ext uri="{19B8F6BF-5375-455C-9EA6-DF929625EA0E}">
        <p15:presenceInfo xmlns:p15="http://schemas.microsoft.com/office/powerpoint/2012/main" userId="Tana Amanzholo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8"/>
    <p:penClr>
      <a:srgbClr val="7030A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F0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C8BA0-A588-46C7-8A42-EA408BCFB383}" type="datetimeFigureOut">
              <a:rPr lang="ru-RU" smtClean="0"/>
              <a:t>19.01.2021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024C-CE13-4264-A1D9-3BA0372824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01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4024C-CE13-4264-A1D9-3BA0372824D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2406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F239A9A-B4B0-4B32-B8CD-2E25E95134C4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2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36514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49260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402034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16228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8890005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04436-CA73-4D53-89B4-2A5C7347BF2F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662814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61E721-B01C-4D5D-A3CA-2E5518383F10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67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3FEF9-69D0-4F8C-A336-59491FBEDC47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3362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E21DC-8981-44E6-BC8C-2BA8F673FFBB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98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9C5D3-0140-4E75-8D7F-C0623D06DFD7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666F9-5B40-48E0-8DFD-99EF944CDD22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630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98D6B-2C72-4E21-9893-A649C6E2A47D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555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6811C9-A66C-49F0-970E-F7B68D9109A0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594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AE78-96A2-4A23-B183-3B6DB4374FE7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938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E0757-B101-4811-9189-10EB2F458E2D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434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DC078-589F-40E3-816C-EE21D62B5BBA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35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004436-CA73-4D53-89B4-2A5C7347BF2F}" type="datetimeFigureOut">
              <a:rPr lang="en-US" smtClean="0"/>
              <a:t>1/19/2021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8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  <p:sldLayoutId id="2147483860" r:id="rId13"/>
    <p:sldLayoutId id="2147483861" r:id="rId14"/>
    <p:sldLayoutId id="2147483862" r:id="rId15"/>
    <p:sldLayoutId id="2147483863" r:id="rId16"/>
    <p:sldLayoutId id="2147483864" r:id="rId17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02036" y="678873"/>
            <a:ext cx="6040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</a:t>
            </a:r>
            <a:r>
              <a:rPr lang="kk-KZ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  Т1    11-сынып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88473" y="2842972"/>
            <a:ext cx="62899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Сабақтың тақырыбы: </a:t>
            </a:r>
          </a:p>
          <a:p>
            <a:r>
              <a:rPr lang="kk-KZ" sz="28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«Абай жолы» романы.  Қайтқанда</a:t>
            </a:r>
            <a:endParaRPr lang="ru-RU" sz="28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618" y="1185261"/>
            <a:ext cx="628996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sz="28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 тақырыбы:  </a:t>
            </a:r>
          </a:p>
          <a:p>
            <a:r>
              <a:rPr lang="kk-KZ" sz="28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kk-KZ" sz="28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Ғасырлық туынды</a:t>
            </a:r>
          </a:p>
          <a:p>
            <a:r>
              <a:rPr lang="kk-KZ" dirty="0" smtClean="0"/>
              <a:t> </a:t>
            </a:r>
            <a:endParaRPr lang="ru-RU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473" y="1664270"/>
            <a:ext cx="2531863" cy="331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7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36">
        <p14:prism isContent="1"/>
      </p:transition>
    </mc:Choice>
    <mc:Fallback xmlns="">
      <p:transition spd="slow" advTm="18036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7300" y="3082193"/>
            <a:ext cx="1044632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Қодардың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қылмысы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екенін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білмеген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қалпында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болатын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жалғыз-ақ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дарға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асу»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жерде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ішінен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тіксініп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қалды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Әкесіне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сене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алмай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сескене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-ау»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ойлады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37301" y="1291242"/>
            <a:ext cx="104463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бөгелген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бағанадан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сыр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алдырмай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салқын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қарап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Байсал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жазалаған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болмақ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Жұмабай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Ахмет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Риза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хазіреттен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фатуа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сұрап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дарға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асу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7299" y="4257591"/>
            <a:ext cx="1044632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Иә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сендер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итсің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Жабыларсың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таларсың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жерсің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Қамысбай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бағанағы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жігіт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Қодарды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сүйрей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жөнелді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Сүйретіле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Қодар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дауыспен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барынша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шырқап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тексермедің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өңшең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жұтқан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бет?!-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қанталаған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көзімен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бұрылып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жіберердей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517" y="623675"/>
            <a:ext cx="1995054" cy="15703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8246" y="716546"/>
            <a:ext cx="8215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2- тапсырма. Көркем  туындыдан алынған үзінділердің </a:t>
            </a:r>
            <a:r>
              <a:rPr lang="kk-KZ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мағынасын ашу</a:t>
            </a:r>
            <a:r>
              <a:rPr lang="kk-KZ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4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1816" y="4053620"/>
            <a:ext cx="935181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үзінділер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пікірлерін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шығармадағы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көтерілген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мәселелерді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қазіргі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өмірмен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байланыстырады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лкендер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көзқарасының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алшақтық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талқылайды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55963" y="2543458"/>
            <a:ext cx="77862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-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құдая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тілегім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Бейуақтағы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тілегім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қарашығыма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әкесінің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бауырлығын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көрме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жасаған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құрысқан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әлсіз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қолдарымен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әжімді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мейрімді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жүзін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Ұлжан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ішінен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аумин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бата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қылды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25236" y="725519"/>
            <a:ext cx="1019694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4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Абай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кешкі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жамырауынан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оянды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мең-зең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лапылдап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сияқты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Аузы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құрғап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кезеріп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тамсанады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Қасында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отыр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Абай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шешелерінің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күндізгі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жайды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білгенін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байқады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да: 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әкесін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күрсініп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кеудесін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шешелеріне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құпия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шаққандай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- Не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қатал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деді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6291" y="2404509"/>
            <a:ext cx="1856509" cy="184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98764" y="585503"/>
            <a:ext cx="11139053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қтимал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осындай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кінәсіз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тек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жақсылыққа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сұмдық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көрінісі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Қодардың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өлтірілуі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түршіктіреді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дүниесіндегі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бір-біріне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жақсылық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жауыздықтан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сезімдер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даласына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далада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сұмдықтан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жирену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шытырманға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Осы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ойымша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өміріндегі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бетбұрыс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табылды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М.Әуезов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Күні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өтіп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жатса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да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тамыры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тереңдегі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ескіліктің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жарқыншағы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Қүнанбай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жетсе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 Абай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жаңашылдықтың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бастамасы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Жазушы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Абай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тұлғасының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қалыптасуын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суреттеу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қайшылықтарды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бейнелейді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Абай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айшықтауда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сипат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өзара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ымырасыз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жауларға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айналуы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әкеден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біржола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тұсау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іргесін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ажыратуы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күш-қуатын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түседі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Эпопея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ерекшелігі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бастан-аяқ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тартысқа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күштердің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қым-қиғаш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күресіне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осылардың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бәрі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диалектикалық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қимыл-қозғалыс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өсу-өрбу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өрістеу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көрсетілген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Жазушы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арасындағы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кескілестер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жесір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барымта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алыс-жұлыс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айқастар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үлкен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қоғамдық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шындықты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диалектик,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қарама-қарсылығын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күрес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нәтижесінде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ескіні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жеңуін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ашуы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тамаша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композициялық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құрылым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ойлаймын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332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3055" y="625872"/>
            <a:ext cx="99752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Абай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  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 азаматтық образының қалыптасуындағы өрлеу жолын қорытындылайды.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000624"/>
              </p:ext>
            </p:extLst>
          </p:nvPr>
        </p:nvGraphicFramePr>
        <p:xfrm>
          <a:off x="1233055" y="1899753"/>
          <a:ext cx="9975273" cy="436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3068">
                  <a:extLst>
                    <a:ext uri="{9D8B030D-6E8A-4147-A177-3AD203B41FA5}">
                      <a16:colId xmlns:a16="http://schemas.microsoft.com/office/drawing/2014/main" val="2975454532"/>
                    </a:ext>
                  </a:extLst>
                </a:gridCol>
                <a:gridCol w="6182205">
                  <a:extLst>
                    <a:ext uri="{9D8B030D-6E8A-4147-A177-3AD203B41FA5}">
                      <a16:colId xmlns:a16="http://schemas.microsoft.com/office/drawing/2014/main" val="42336563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kk-KZ" dirty="0" smtClean="0"/>
                        <a:t>   Пікір</a:t>
                      </a:r>
                      <a:r>
                        <a:rPr lang="kk-KZ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 Тұжырым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1552183"/>
                  </a:ext>
                </a:extLst>
              </a:tr>
              <a:tr h="617362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Абайдың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өнер-білім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жолына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бет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бұруының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себептері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944096"/>
                  </a:ext>
                </a:extLst>
              </a:tr>
              <a:tr h="841858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Абайдың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ортасына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көз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қарасының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өзгеруі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9924313"/>
                  </a:ext>
                </a:extLst>
              </a:tr>
              <a:tr h="105407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Абайдың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жолын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таңдамай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жағына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шығуы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007476"/>
                  </a:ext>
                </a:extLst>
              </a:tr>
              <a:tr h="1094415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ұлымын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0445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30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7190" y="111111"/>
            <a:ext cx="100653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Абай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өсу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227786"/>
              </p:ext>
            </p:extLst>
          </p:nvPr>
        </p:nvGraphicFramePr>
        <p:xfrm>
          <a:off x="498763" y="942108"/>
          <a:ext cx="11222182" cy="56249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67201">
                  <a:extLst>
                    <a:ext uri="{9D8B030D-6E8A-4147-A177-3AD203B41FA5}">
                      <a16:colId xmlns:a16="http://schemas.microsoft.com/office/drawing/2014/main" val="3814581452"/>
                    </a:ext>
                  </a:extLst>
                </a:gridCol>
                <a:gridCol w="6954981">
                  <a:extLst>
                    <a:ext uri="{9D8B030D-6E8A-4147-A177-3AD203B41FA5}">
                      <a16:colId xmlns:a16="http://schemas.microsoft.com/office/drawing/2014/main" val="143742218"/>
                    </a:ext>
                  </a:extLst>
                </a:gridCol>
              </a:tblGrid>
              <a:tr h="382385">
                <a:tc>
                  <a:txBody>
                    <a:bodyPr/>
                    <a:lstStyle/>
                    <a:p>
                      <a:r>
                        <a:rPr lang="kk-KZ" dirty="0" smtClean="0"/>
                        <a:t>   Пікір</a:t>
                      </a:r>
                      <a:r>
                        <a:rPr lang="kk-KZ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dirty="0" smtClean="0"/>
                        <a:t> Тұжырым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1888197"/>
                  </a:ext>
                </a:extLst>
              </a:tr>
              <a:tr h="669175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Абайдың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өнер-білім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жолына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бет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бұруының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себептері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шығармалары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жалпы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тіршілік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атауының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тұтастығын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түсіндіріп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әдебиетке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деген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сүйіспеншілігін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оятып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еліміздің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жас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ұрпақтарын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жан-жақты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жетілген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атына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лайықты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азамат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болып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қалыптасуға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тәрбиелейді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6253263"/>
                  </a:ext>
                </a:extLst>
              </a:tr>
              <a:tr h="955964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Абайдың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ортасына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көз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қарасының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өзгеруі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көріністерде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қоғамның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барлық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әлеуметтік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топтарының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әртүрлі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сипатта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бейнеленуі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Абайдың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жеке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тұлға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ретінде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қалыптасуына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үлкен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әсер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етті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7611827"/>
                  </a:ext>
                </a:extLst>
              </a:tr>
              <a:tr h="152954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Абайдың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әке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жолын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aseline="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таңдамай</a:t>
                      </a:r>
                      <a:r>
                        <a:rPr lang="ru-RU" sz="20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жағына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шығуы</a:t>
                      </a:r>
                      <a:endParaRPr lang="ru-RU" sz="2000" dirty="0" smtClean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халықтың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мұңын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таба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білді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Сол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халықтың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жоғын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берер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жаңалығын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іздеді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Оған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«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Әкесінің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баласы-адамның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дұшпаны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адамның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баласы-бауырың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деген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ойы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дәлел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«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Алда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өмір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тартыс.Сол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тартыста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бұл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жалғыз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Қуаты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ақылдық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үміті-халық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еді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346601"/>
                  </a:ext>
                </a:extLst>
              </a:tr>
              <a:tr h="1242753"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ұлы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емес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адамның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ұлымын</a:t>
                      </a:r>
                      <a:r>
                        <a:rPr lang="ru-RU" sz="20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Абайша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айтсақ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«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Атаның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болмай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адамның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ұлы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болу»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біздің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мақсатымыз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мамандық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таңдасақ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та,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қандай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өмір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жолында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жүрсек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те,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біз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Абай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атамыздың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әділдігін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оқу-білімге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ұмтылуын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ту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етіп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биік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ұстауымыз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парыз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!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810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84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9" y="1554310"/>
            <a:ext cx="9753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Үйге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жұмыс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«Эссе»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 Абай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романының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әдебиетіндегі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орны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«Абай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романының</a:t>
            </a:r>
            <a:r>
              <a:rPr lang="ru-RU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келесі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тарауын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704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9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3781" y="1205345"/>
            <a:ext cx="835429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/>
              <a:t>    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 МАҚСАТ(ТАР)Ы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kk-KZ" dirty="0"/>
          </a:p>
          <a:p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11.1.4.1. көркем шығармалардан алған үзінділерді ғаламдық тақырыптағы өзекті мәселелермен байланыстырып, шығармашылық жұмыстарды қолдану.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4617" y="3283528"/>
            <a:ext cx="964276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САБАҚ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МАҚСАТ(ТАР)Ы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мазмұнын түсінеді;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Ғаламдық тақырыптағы өзекті мәселелермен байланыстырады;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 бейнесін ашады;</a:t>
            </a:r>
          </a:p>
          <a:p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24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43890" y="1454727"/>
            <a:ext cx="89500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 КРИТЕРИЙЛЕРІ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kk-KZ" sz="2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kk-KZ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көркем </a:t>
            </a:r>
            <a:r>
              <a:rPr lang="kk-KZ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үзінділерін </a:t>
            </a:r>
            <a:r>
              <a:rPr lang="kk-KZ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ғаламдық тақырыптағы өзекті мәселелермен </a:t>
            </a:r>
            <a:r>
              <a:rPr lang="kk-KZ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байланыстыра алады;</a:t>
            </a:r>
            <a:endParaRPr lang="kk-KZ" sz="24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түрлі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жағдаяттарға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креативті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айтады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 </a:t>
            </a:r>
            <a:r>
              <a:rPr lang="ru-RU" sz="2400" b="1" i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ойын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еркін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сенімді</a:t>
            </a:r>
            <a:r>
              <a:rPr lang="ru-RU" sz="24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жеткізеді</a:t>
            </a:r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kk-KZ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364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4618" y="1686344"/>
            <a:ext cx="2286001" cy="34952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03563" y="845350"/>
            <a:ext cx="7661564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Даңқы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өлмес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сөнбес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«Абай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романының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құндылығы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жазушының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халық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өмірін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рухани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жан-дүниесін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оның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бақытқа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болашаққа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ұмтылған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махаббатқа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талпынған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қасиетті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сапаларын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ұлттық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бояумен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ғажайып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сырлы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сөзбен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жеткізе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білуінде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Әуезов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эпопеясынан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ХІХ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ғасырдағы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ғана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үнін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емес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бостандықты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азаттықты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теңдікті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аңсаушы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бүкіл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халқының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асқақ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даусын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естиміз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себептен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әлемнің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түпкір-түпкіріне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тоқтаусыз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сапар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шекті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ақ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сары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мұсылман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ба, христиан ба-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барлық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адамзат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баласының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жүрегіне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тапты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284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11381" y="692727"/>
            <a:ext cx="965661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Ойтүрткі сұрақтары</a:t>
            </a:r>
          </a:p>
          <a:p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роман-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эпопеясы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туралы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z="28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білесіз</a:t>
            </a:r>
            <a:r>
              <a:rPr lang="ru-RU" sz="28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kk-KZ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8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89709" y="1831539"/>
            <a:ext cx="87283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атаған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«Абай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романы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жазылған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>
              <a:buFontTx/>
              <a:buChar char="-"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1949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М.Әуезовке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қандай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берілді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«Абай жолы» романының алғашқы кітабы қандай</a:t>
            </a:r>
          </a:p>
          <a:p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бөлімдерден  тұрады?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5055" y="2288050"/>
            <a:ext cx="1534297" cy="2493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8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66799" y="1340638"/>
            <a:ext cx="965662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Абай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Құнанбайұлының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есімі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Ибраһим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Әжесі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"Абай"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еркелеткеннен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"Абай"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атанып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кеткен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Аналары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Телғара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атаған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Роман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үш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жасынан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басталады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кітабы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1942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жарыққа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шыққан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4.1949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М.Әуезовке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попеяның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«Абай»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атанған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кітабына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КСРО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Мемлекеттік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сыйлығы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берілді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«Абай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романының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алғашқы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кітабы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 </a:t>
            </a:r>
            <a:r>
              <a:rPr lang="ru-RU" sz="2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бөлімнен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тұрады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том</a:t>
            </a: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Қайтқанда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Қат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қабатта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Шытырманда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Бел- </a:t>
            </a:r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белесте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Өрде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Қияда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799" y="651163"/>
            <a:ext cx="36021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 </a:t>
            </a:r>
            <a:r>
              <a:rPr lang="kk-KZ" sz="28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8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8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28254" y="820020"/>
            <a:ext cx="993371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Қызығушылықты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ояту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стратегиясы</a:t>
            </a: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«Абай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роман-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эпопеясындағы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оқудан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аулына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жатқан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сәттегі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көңіл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күйін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қадаммен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бейнелеп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беріңіз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Ықтимал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жауап</a:t>
            </a:r>
            <a:endParaRPr lang="ru-RU" sz="2400" dirty="0" smtClean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Ауылға жетуге асығуы;</a:t>
            </a:r>
          </a:p>
          <a:p>
            <a:pPr marL="342900" indent="-342900">
              <a:buFontTx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 жеріне деген сүйіспеншілігі;</a:t>
            </a:r>
          </a:p>
          <a:p>
            <a:pPr marL="342900" indent="-342900">
              <a:buFontTx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Ата-анасына, ел-жұртына деген сағынышы;</a:t>
            </a:r>
          </a:p>
          <a:p>
            <a:pPr marL="342900" indent="-342900">
              <a:buFontTx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Туған ауылдың  ауасымен дем алып, еркіндікті сезінуі;</a:t>
            </a:r>
          </a:p>
          <a:p>
            <a:pPr marL="342900" indent="-342900">
              <a:buFontTx/>
              <a:buChar char="-"/>
            </a:pP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Табиғат сұлулығының жабырқаулы көңілге қанат бітіруі;</a:t>
            </a:r>
          </a:p>
          <a:p>
            <a:pPr marL="342900" indent="-342900">
              <a:buFontTx/>
              <a:buChar char="-"/>
            </a:pPr>
            <a:r>
              <a:rPr lang="kk-K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08390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51164" y="695604"/>
            <a:ext cx="10958945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kk-KZ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1- тапсырма  </a:t>
            </a:r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«Сиқырлы сандықша» әдісі </a:t>
            </a:r>
            <a:endParaRPr lang="ru-RU" dirty="0"/>
          </a:p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dirty="0" err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қалауымен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сандықшадан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Үзіндінің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тұсында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кім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айтқанын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бала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Абайға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мінездеме</a:t>
            </a:r>
            <a:r>
              <a:rPr lang="ru-RU" sz="2000" dirty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 smtClean="0">
              <a:solidFill>
                <a:schemeClr val="accent6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AutoNum type="arabicPeriod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мынаның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баласы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!.. «Мен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бөрінің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бөлтірігімін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келеді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-ау!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Қой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де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қалмайық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 startAt="2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Жол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ұзақ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Ұйқы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ашар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болсын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ем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ғайыпқа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бұйырмаңыз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Жұмеке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 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                            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-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тіпті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көшелі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кісі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боп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қапты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  <a:p>
            <a:pPr marL="457200" indent="-457200">
              <a:buAutoNum type="arabicPeriod" startAt="4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Балам-ау,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қаладан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молдалық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әкеледі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десем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нағашыңа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тартып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4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қайтқанбысың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немене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?-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AutoNum type="arabicPeriod" startAt="5"/>
            </a:pP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да,  не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күтсеңдер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 осы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жаман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қарадан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күтсеңдерші</a:t>
            </a: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– </a:t>
            </a:r>
            <a:r>
              <a:rPr lang="ru-RU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деді</a:t>
            </a:r>
            <a:r>
              <a:rPr lang="ru-RU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kk-KZ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019" y="2617443"/>
            <a:ext cx="2770908" cy="13577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9418" y="5158364"/>
            <a:ext cx="74537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Дескрипторы: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Кейіпкерлер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іс-әрекеті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арқылы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оқиға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тұсын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анықтайды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000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Абайға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мінездеме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береді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11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1381" y="637309"/>
            <a:ext cx="236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тексер!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flipH="1">
            <a:off x="706582" y="1237520"/>
            <a:ext cx="109312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Жұмабайдың айтқан сөзі. Жас бала ауылын сағынғандықтан тез жетуге асығады. Сондықтан үлкендерді еріксіз қатты жүргізудің айласын тапқанға ырза. 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 сөзі. Абай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аулына келе жатқан бетте оның көзіне іліккеннін, бәрі: дала желі де, даланың жусан шөбі де, оның жұпар иісі де бала жанын өзгеше жылылыққа бөлеп, бұл даланы өзінше ұғынып,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сүйіспеншілікке бөленеді. Үлкендер қорыққан Есембай да, ұрылар да Абайға суық, жат боп көріне алмады. Керісінше Жұмабайдың өзін бір қорқытып сергіп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алды. 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Майбасардың сөзі. Абай әке сұрағына ересек адамша байсалды жауап береді. Бұл әрекетіне  Құнанбай жанындағылар да разы болады. Абайдың  оқыған, әдепті, ақылды екенін аңғарамыз.</a:t>
            </a:r>
          </a:p>
          <a:p>
            <a:pPr marL="342900" indent="-342900">
              <a:buAutoNum type="arabicPeriod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Ұлжанның сөзі.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Абайдың іс- әрекетіне  сын көзбен қарап, оның мінезінде нағашы жұртына ұқсастығы барын айтса, Абай  «Жігіттің жақсысы – нағашысынан» дегендей разы болды.</a:t>
            </a:r>
            <a:endParaRPr lang="kk-K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Әкесі Құнанбайдың сөзі. Құнанбайдың Абайды еліне оралуға рұқсат етуінің бір себебі де осы да. Ел ісіне ерте араластырып,  өз жолын үйрету болатын. Сондықтан Абайға үміт артты.Абай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оқудан келгеннен кейін Құнанбайдың қасында жүріп, ел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ісіне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араласа бастайды. Ел ішінде болып жатқан зомбылықты, қараңғылықты, теңсіздікті өз көзімен 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көреді</a:t>
            </a:r>
          </a:p>
          <a:p>
            <a:endParaRPr lang="kk-KZ" sz="20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0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 advTm="11918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2809</TotalTime>
  <Words>1401</Words>
  <Application>Microsoft Office PowerPoint</Application>
  <PresentationFormat>Широкоэкранный</PresentationFormat>
  <Paragraphs>132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  <vt:variant>
        <vt:lpstr>Произвольные показы</vt:lpstr>
      </vt:variant>
      <vt:variant>
        <vt:i4>1</vt:i4>
      </vt:variant>
    </vt:vector>
  </HeadingPairs>
  <TitlesOfParts>
    <vt:vector size="23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Произвольный показ 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Tana Amanzholova</dc:creator>
  <cp:lastModifiedBy>Tana Amanzholova</cp:lastModifiedBy>
  <cp:revision>160</cp:revision>
  <dcterms:created xsi:type="dcterms:W3CDTF">2021-01-02T07:48:19Z</dcterms:created>
  <dcterms:modified xsi:type="dcterms:W3CDTF">2021-01-19T07:48:52Z</dcterms:modified>
</cp:coreProperties>
</file>