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13.jpeg" ContentType="image/jpeg"/>
  <Override PartName="/ppt/media/image3.png" ContentType="image/png"/>
  <Override PartName="/ppt/media/image5.jpeg" ContentType="image/jpeg"/>
  <Override PartName="/ppt/media/image7.png" ContentType="image/png"/>
  <Override PartName="/ppt/media/image15.jpeg" ContentType="image/jpeg"/>
  <Override PartName="/ppt/media/image10.jpeg" ContentType="image/jpeg"/>
  <Override PartName="/ppt/media/image14.png" ContentType="image/png"/>
  <Override PartName="/ppt/media/image4.png" ContentType="image/png"/>
  <Override PartName="/ppt/media/image6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  <p:sldMasterId id="2147483656" r:id="rId7"/>
    <p:sldMasterId id="2147483657" r:id="rId8"/>
    <p:sldMasterId id="2147483659" r:id="rId9"/>
    <p:sldMasterId id="2147483660" r:id="rId10"/>
    <p:sldMasterId id="2147483662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dt" idx="31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move the slide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32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33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65C9C1-E3A4-40D1-A65A-06BAC724CCD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CEA491-4F01-47FF-8063-D219971DB44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4BD33E-2270-4FD1-A15D-5C5224409C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DE6084-3D0F-4365-B7CC-6F772B6C31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4EB1AA3-CB93-4250-BA3F-1123C946E4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E0859D7-D9F3-4FCF-BD6D-DFBD446239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9C796C2-FCDF-48D0-9848-73F2549A4C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2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7DC682-F848-4394-B8BE-C5E07F60B02D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4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28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29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30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9AEC16-F472-43E4-9DD5-AC5F2C5065F3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0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11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1AC7B1-9E8B-4515-B5C6-1EBCEA135615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9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2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B17B99-CDD1-46C7-A5E9-F253B6464E85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28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2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7B29E8-BC4A-48D1-994B-681C8D369513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13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4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15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223C86-8CFE-445B-9F2D-4B6DF83C2E61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3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6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7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8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B5ED83-6D56-4A29-BD31-B7942E7777D3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0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51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9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0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21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6614EA-F372-42AB-A6D9-26E99C3D763C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9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6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22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23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24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296DA2-D5F6-43AB-A352-18A69FAD045A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25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26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sldNum" idx="27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627FF1-5FC0-4318-9E27-BA01699FB1D5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kk.wikipedia.org/wiki/&#1052;&#1201;&#1093;&#1090;&#1072;&#1088;_&#1240;&#1091;&#1077;&#1079;&#1086;&#1074;" TargetMode="External"/><Relationship Id="rId2" Type="http://schemas.openxmlformats.org/officeDocument/2006/relationships/hyperlink" Target="https://kk.wikipedia.org/wiki/&#1056;&#1086;&#1084;&#1072;&#1085;" TargetMode="External"/><Relationship Id="rId3" Type="http://schemas.openxmlformats.org/officeDocument/2006/relationships/hyperlink" Target="https://kk.wikipedia.org/wiki/&#1069;&#1087;&#1086;&#1087;&#1077;&#1103;" TargetMode="External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"/>
          <p:cNvPicPr/>
          <p:nvPr/>
        </p:nvPicPr>
        <p:blipFill>
          <a:blip r:embed="rId1"/>
          <a:stretch/>
        </p:blipFill>
        <p:spPr>
          <a:xfrm>
            <a:off x="4427640" y="0"/>
            <a:ext cx="4716360" cy="68580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8" descr=""/>
          <p:cNvPicPr/>
          <p:nvPr/>
        </p:nvPicPr>
        <p:blipFill>
          <a:blip r:embed="rId2"/>
          <a:stretch/>
        </p:blipFill>
        <p:spPr>
          <a:xfrm>
            <a:off x="1440" y="0"/>
            <a:ext cx="4426200" cy="685800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2"/>
          <p:cNvSpPr/>
          <p:nvPr/>
        </p:nvSpPr>
        <p:spPr>
          <a:xfrm>
            <a:off x="1116000" y="836640"/>
            <a:ext cx="7488360" cy="36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Рефлексия 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«321»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3 факт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2 көзқарас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 тұжырым</a:t>
            </a:r>
            <a:endParaRPr b="0" lang="ru-RU" sz="32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14" name="Рисунок 3" descr=""/>
          <p:cNvPicPr/>
          <p:nvPr/>
        </p:nvPicPr>
        <p:blipFill>
          <a:blip r:embed="rId1"/>
          <a:srcRect l="21084" t="0" r="16495" b="35814"/>
          <a:stretch/>
        </p:blipFill>
        <p:spPr>
          <a:xfrm>
            <a:off x="4140360" y="2006640"/>
            <a:ext cx="3663720" cy="284472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8" descr=""/>
          <p:cNvPicPr/>
          <p:nvPr/>
        </p:nvPicPr>
        <p:blipFill>
          <a:blip r:embed="rId1"/>
          <a:stretch/>
        </p:blipFill>
        <p:spPr>
          <a:xfrm>
            <a:off x="488880" y="7697880"/>
            <a:ext cx="150840" cy="152280"/>
          </a:xfrm>
          <a:prstGeom prst="rect">
            <a:avLst/>
          </a:prstGeom>
          <a:ln w="0">
            <a:noFill/>
          </a:ln>
        </p:spPr>
      </p:pic>
      <p:sp>
        <p:nvSpPr>
          <p:cNvPr id="116" name="object 2"/>
          <p:cNvSpPr/>
          <p:nvPr/>
        </p:nvSpPr>
        <p:spPr>
          <a:xfrm>
            <a:off x="1440" y="847800"/>
            <a:ext cx="9142560" cy="733320"/>
          </a:xfrm>
          <a:custGeom>
            <a:avLst/>
            <a:gdLst>
              <a:gd name="textAreaLeft" fmla="*/ 0 w 9142560"/>
              <a:gd name="textAreaRight" fmla="*/ 9142920 w 9142560"/>
              <a:gd name="textAreaTop" fmla="*/ 0 h 733320"/>
              <a:gd name="textAreaBottom" fmla="*/ 733680 h 7333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7" name="Прямоугольник 73"/>
          <p:cNvSpPr/>
          <p:nvPr/>
        </p:nvSpPr>
        <p:spPr>
          <a:xfrm>
            <a:off x="3262320" y="1865160"/>
            <a:ext cx="1179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8" name="Прямоугольник 74"/>
          <p:cNvSpPr/>
          <p:nvPr/>
        </p:nvSpPr>
        <p:spPr>
          <a:xfrm>
            <a:off x="4456080" y="1839960"/>
            <a:ext cx="11797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cxnSp>
        <p:nvCxnSpPr>
          <p:cNvPr id="119" name="Google Shape;77;p1"/>
          <p:cNvCxnSpPr/>
          <p:nvPr/>
        </p:nvCxnSpPr>
        <p:spPr>
          <a:xfrm>
            <a:off x="159840" y="5822640"/>
            <a:ext cx="8797320" cy="1980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20" name="Google Shape;78;p1"/>
          <p:cNvCxnSpPr/>
          <p:nvPr/>
        </p:nvCxnSpPr>
        <p:spPr>
          <a:xfrm>
            <a:off x="568440" y="5630400"/>
            <a:ext cx="8020800" cy="27720"/>
          </a:xfrm>
          <a:prstGeom prst="straightConnector1">
            <a:avLst/>
          </a:prstGeom>
          <a:ln w="38160">
            <a:solidFill>
              <a:srgbClr val="603c84"/>
            </a:solidFill>
            <a:miter/>
          </a:ln>
        </p:spPr>
      </p:cxnSp>
      <p:pic>
        <p:nvPicPr>
          <p:cNvPr id="121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22" name="TextBox 16"/>
          <p:cNvSpPr/>
          <p:nvPr/>
        </p:nvSpPr>
        <p:spPr>
          <a:xfrm>
            <a:off x="971640" y="2562120"/>
            <a:ext cx="5438520" cy="15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«Абай жолы» роман-эпопеясың оқу, мазмұндау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Абай мен Құнанбай бейнесін ашатын сөздер мен сөз тіркестері жинақтап, «Екі жақты күнделікті» толтыру. Бұл бөлімі Абай мен Құнанбай жайлы қандай пікір қалыптастырды.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-27000" y="44280"/>
            <a:ext cx="9167760" cy="6875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0" name=""/>
          <p:cNvGraphicFramePr/>
          <p:nvPr/>
        </p:nvGraphicFramePr>
        <p:xfrm>
          <a:off x="480960" y="1413000"/>
          <a:ext cx="8182080" cy="2876400"/>
        </p:xfrm>
        <a:graphic>
          <a:graphicData uri="http://schemas.openxmlformats.org/drawingml/2006/table">
            <a:tbl>
              <a:tblPr/>
              <a:tblGrid>
                <a:gridCol w="8182080"/>
              </a:tblGrid>
              <a:tr h="2876400">
                <a:tc>
                  <a:txBody>
                    <a:bodyPr lIns="61920" rIns="619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7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47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«Абай жолы» роман-эпопеясы туралы</a:t>
                      </a:r>
                      <a:endParaRPr b="0" lang="ru-RU" sz="47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1" name="TextBox 4"/>
          <p:cNvSpPr/>
          <p:nvPr/>
        </p:nvSpPr>
        <p:spPr>
          <a:xfrm>
            <a:off x="493560" y="1042920"/>
            <a:ext cx="4648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IІI  БӨЛІМ. ҒАСЫРЛЫҚ ТУЫНДЫ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92" name="TextBox 6"/>
          <p:cNvSpPr/>
          <p:nvPr/>
        </p:nvSpPr>
        <p:spPr>
          <a:xfrm>
            <a:off x="5448240" y="358920"/>
            <a:ext cx="36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11 – сынып   Қазақ әдебиеті Т1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C:\Users\admin\Desktop\Құжаттар\фоны\Screenshot_2014-10-30-13-21-54-1.png"/>
          <p:cNvPicPr/>
          <p:nvPr/>
        </p:nvPicPr>
        <p:blipFill>
          <a:blip r:embed="rId1"/>
          <a:stretch/>
        </p:blipFill>
        <p:spPr>
          <a:xfrm>
            <a:off x="0" y="-20520"/>
            <a:ext cx="9144000" cy="6878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4" name=""/>
          <p:cNvGraphicFramePr/>
          <p:nvPr/>
        </p:nvGraphicFramePr>
        <p:xfrm>
          <a:off x="798480" y="476280"/>
          <a:ext cx="7416720" cy="2305080"/>
        </p:xfrm>
        <a:graphic>
          <a:graphicData uri="http://schemas.openxmlformats.org/drawingml/2006/table">
            <a:tbl>
              <a:tblPr/>
              <a:tblGrid>
                <a:gridCol w="7416720"/>
              </a:tblGrid>
              <a:tr h="2305080">
                <a:tc>
                  <a:txBody>
                    <a:bodyPr lIns="61920" rIns="6192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Оқу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11.2.2.1 – автор бейнесінің шығарманың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негізгі   идеясымен байланысын айқындау.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826920" y="3573360"/>
          <a:ext cx="7417080" cy="2303640"/>
        </p:xfrm>
        <a:graphic>
          <a:graphicData uri="http://schemas.openxmlformats.org/drawingml/2006/table">
            <a:tbl>
              <a:tblPr/>
              <a:tblGrid>
                <a:gridCol w="7417080"/>
              </a:tblGrid>
              <a:tr h="230364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Сабақ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Шығармадағы автор бейнесі арқылы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шығарманың негізгі идеясын анықтау.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</p:spTree>
  </p:cSld>
  <p:transition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-1116000" y="1321920"/>
            <a:ext cx="8183520" cy="57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8d3e"/>
                </a:solidFill>
                <a:uFillTx/>
                <a:latin typeface="Times New Roman"/>
                <a:ea typeface="Times New Roman"/>
              </a:rPr>
              <a:t>Бағалау критерийлері: 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7" name="TextBox 3"/>
          <p:cNvSpPr/>
          <p:nvPr/>
        </p:nvSpPr>
        <p:spPr>
          <a:xfrm>
            <a:off x="539640" y="1916280"/>
            <a:ext cx="81835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автор бейнесін ашу;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шығарманың негізгі идеясын анықтау; 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64908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8d3e"/>
                </a:solidFill>
                <a:uFillTx/>
                <a:latin typeface="Times New Roman"/>
                <a:ea typeface="Calibri"/>
              </a:rPr>
              <a:t>Ұйымдастыру және сабақтың мақсатын айқындау кезеңі:</a:t>
            </a:r>
            <a:endParaRPr b="1" lang="ru-RU" sz="32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457200" y="169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І. Амандасу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ІІ. Оқушыларды түгелдеу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ІІІ. Сабақ мақсатын анықтау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 txBox="1"/>
          <p:nvPr/>
        </p:nvSpPr>
        <p:spPr>
          <a:xfrm>
            <a:off x="503280" y="529920"/>
            <a:ext cx="8183520" cy="541980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 marL="264960" indent="-26496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Қызығушылығын ояту.  </a:t>
            </a: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«Сөйлемімді аяқта» ойыны  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just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22222"/>
                </a:solidFill>
                <a:uFillTx/>
                <a:latin typeface="Times New Roman"/>
                <a:ea typeface="Calibri"/>
              </a:rPr>
              <a:t>Мұхтар Әуезов қазіргі ... Абай ауданындағы Бөрілі деген жерде ... дүниеге келген.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just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02122"/>
                </a:solidFill>
                <a:uFillTx/>
                <a:latin typeface="Times New Roman"/>
                <a:ea typeface="Calibri"/>
              </a:rPr>
              <a:t> </a:t>
            </a:r>
            <a:r>
              <a:rPr b="0" lang="kk-KZ" sz="2800" strike="noStrike" u="none">
                <a:solidFill>
                  <a:srgbClr val="202122"/>
                </a:solidFill>
                <a:uFillTx/>
                <a:latin typeface="Times New Roman"/>
                <a:ea typeface="Calibri"/>
              </a:rPr>
              <a:t>Мұхтар бала кезінде атасының үйретуімен ... таниды.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just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22222"/>
                </a:solidFill>
                <a:uFillTx/>
                <a:latin typeface="Times New Roman"/>
                <a:ea typeface="Calibri"/>
              </a:rPr>
              <a:t>... Әуезов өзінің тұңғыш көлемді туындысы "Еңлік-Кебекті" жазды.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just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22222"/>
                </a:solidFill>
                <a:uFillTx/>
                <a:latin typeface="Times New Roman"/>
                <a:ea typeface="Calibri"/>
              </a:rPr>
              <a:t>Аса терең, мәнді шығарманың бірі – ... .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just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...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- </a:t>
            </a:r>
            <a:r>
              <a:rPr b="0" lang="kk-KZ" sz="2800" strike="noStrike" u="sng">
                <a:solidFill>
                  <a:srgbClr val="6b9f25"/>
                </a:solidFill>
                <a:uFillTx/>
                <a:latin typeface="Times New Roman"/>
                <a:ea typeface="Calibri"/>
                <a:hlinkClick r:id="rId1"/>
              </a:rPr>
              <a:t>Мұхтар Әуезовтың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әлемге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әйгілі тарихи </a:t>
            </a:r>
            <a:r>
              <a:rPr b="0" lang="kk-KZ" sz="2800" strike="noStrike" u="sng">
                <a:solidFill>
                  <a:srgbClr val="6b9f25"/>
                </a:solidFill>
                <a:uFillTx/>
                <a:latin typeface="Times New Roman"/>
                <a:ea typeface="Calibri"/>
                <a:hlinkClick r:id="rId2"/>
              </a:rPr>
              <a:t>романдар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топтамасы - қазақ халқының тұңғыш </a:t>
            </a:r>
            <a:r>
              <a:rPr b="0" lang="kk-KZ" sz="2800" strike="noStrike" u="sng">
                <a:solidFill>
                  <a:srgbClr val="6b9f25"/>
                </a:solidFill>
                <a:uFillTx/>
                <a:latin typeface="Times New Roman"/>
                <a:ea typeface="Calibri"/>
                <a:hlinkClick r:id="rId3"/>
              </a:rPr>
              <a:t>эпопеясы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 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D:\дан (1)\дан (8).jpg"/>
          <p:cNvPicPr/>
          <p:nvPr/>
        </p:nvPicPr>
        <p:blipFill>
          <a:blip r:embed="rId1"/>
          <a:stretch/>
        </p:blipFill>
        <p:spPr>
          <a:xfrm>
            <a:off x="14400" y="-7920"/>
            <a:ext cx="9129600" cy="6912000"/>
          </a:xfrm>
          <a:prstGeom prst="rect">
            <a:avLst/>
          </a:prstGeom>
          <a:ln w="0">
            <a:noFill/>
          </a:ln>
        </p:spPr>
      </p:pic>
      <p:sp>
        <p:nvSpPr>
          <p:cNvPr id="102" name="TextBox 5"/>
          <p:cNvSpPr/>
          <p:nvPr/>
        </p:nvSpPr>
        <p:spPr>
          <a:xfrm>
            <a:off x="3132000" y="115920"/>
            <a:ext cx="4624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Эпопея дегеніміз не?</a:t>
            </a:r>
            <a:endParaRPr b="0" lang="ru-RU" sz="36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03" name="Рисунок 6" descr=""/>
          <p:cNvPicPr/>
          <p:nvPr/>
        </p:nvPicPr>
        <p:blipFill>
          <a:blip r:embed="rId2"/>
          <a:stretch/>
        </p:blipFill>
        <p:spPr>
          <a:xfrm>
            <a:off x="503280" y="1052640"/>
            <a:ext cx="4573440" cy="259236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7" descr=""/>
          <p:cNvPicPr/>
          <p:nvPr/>
        </p:nvPicPr>
        <p:blipFill>
          <a:blip r:embed="rId3"/>
          <a:stretch/>
        </p:blipFill>
        <p:spPr>
          <a:xfrm>
            <a:off x="4500720" y="3657600"/>
            <a:ext cx="4032000" cy="2435400"/>
          </a:xfrm>
          <a:prstGeom prst="rect">
            <a:avLst/>
          </a:prstGeom>
          <a:ln w="0">
            <a:noFill/>
          </a:ln>
        </p:spPr>
      </p:pic>
      <p:sp>
        <p:nvSpPr>
          <p:cNvPr id="105" name="TextBox 10"/>
          <p:cNvSpPr/>
          <p:nvPr/>
        </p:nvSpPr>
        <p:spPr>
          <a:xfrm>
            <a:off x="1476360" y="5958000"/>
            <a:ext cx="5543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</a:rPr>
              <a:t>«Абай жолы» роман-эпопеясы жайлы деректер~Сатаева Аида 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0" y="39600"/>
            <a:ext cx="9144000" cy="6777000"/>
          </a:xfrm>
          <a:prstGeom prst="rect">
            <a:avLst/>
          </a:prstGeom>
          <a:ln w="0">
            <a:noFill/>
          </a:ln>
        </p:spPr>
      </p:pic>
      <p:sp>
        <p:nvSpPr>
          <p:cNvPr id="107" name="TextBox 5"/>
          <p:cNvSpPr/>
          <p:nvPr/>
        </p:nvSpPr>
        <p:spPr>
          <a:xfrm>
            <a:off x="900000" y="476280"/>
            <a:ext cx="7632720" cy="50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ts val="1474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1-тапсырма. </a:t>
            </a:r>
            <a:r>
              <a:rPr b="1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«Абай жолы» роман эпопеясы туралы не білеміз?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ts val="1474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Әуезов алғашқыда романға «Телғара» деген ат бермек болды. Автордың алғашқы мөлшерлеуінде роман 3 кітаптан құралмашқы болатын. Алайда жұмыс барысында оның шеңбері кеңейе түсті. Әуезов алғашқыда екі кітаптан тұратын «Абай», одан кейін мұның жалғасы болып табылатын «Абай жолы» романын жазды. 1- кітабы: 1942 жылы, 2- кітабы: 1947 жылы, 3- кітабы: 1952 жылы, 4- томы 1956 жылы жарыққа шықты. «Абай жолы» дүние жүзі халықтарының 116 тіліне аударылған. 200 томдық «Әлем әдебиеті кітапханасы» топтамасында екі том болып табылды.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admin\Desktop\Құжаттар\фоны\400658.jpg"/>
          <p:cNvPicPr/>
          <p:nvPr/>
        </p:nvPicPr>
        <p:blipFill>
          <a:blip r:embed="rId1"/>
          <a:stretch/>
        </p:blipFill>
        <p:spPr>
          <a:xfrm>
            <a:off x="0" y="-20520"/>
            <a:ext cx="9180360" cy="6885000"/>
          </a:xfrm>
          <a:prstGeom prst="rect">
            <a:avLst/>
          </a:prstGeom>
          <a:ln w="0">
            <a:noFill/>
          </a:ln>
        </p:spPr>
      </p:pic>
      <p:sp>
        <p:nvSpPr>
          <p:cNvPr id="109" name="TextBox 4"/>
          <p:cNvSpPr/>
          <p:nvPr/>
        </p:nvSpPr>
        <p:spPr>
          <a:xfrm>
            <a:off x="1547640" y="-20520"/>
            <a:ext cx="7704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 – тапсырма. «Алты жасар шағымда әкемнің киіз үйінде бір күні қағазға жазылған өлең көрдім. Үлкендер әндетіп, бала атаулы өзіміз шырқатып жүрген ән сөзі қағаз жүзіне үнсіз, жым-жырт қонып жатыр дегенге таң болдым. Атам бұл сөз Абай ақын өлеңі дегенде, әсіресе қайран қалдым» М. Әуезов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«Төрт сөйлем»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тәсілі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971640" y="2016000"/>
          <a:ext cx="5976720" cy="3889440"/>
        </p:xfrm>
        <a:graphic>
          <a:graphicData uri="http://schemas.openxmlformats.org/drawingml/2006/table">
            <a:tbl>
              <a:tblPr/>
              <a:tblGrid>
                <a:gridCol w="2092320"/>
                <a:gridCol w="3884400"/>
              </a:tblGrid>
              <a:tr h="1316160"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 Пікір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Оқыған үзінді бойынша өзіндік пікірін бір сөйлеммен жазады.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  <a:tr h="628560"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2. Дәлел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Өз пікірін бір сөйлеммен дәлелдейді.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9d8cc"/>
                    </a:solidFill>
                  </a:tcPr>
                </a:tc>
              </a:tr>
              <a:tr h="1316160"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3. Мысал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Пікірін өмірмен байланыстырып, мысал келтіреді.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e7"/>
                    </a:solidFill>
                  </a:tcPr>
                </a:tc>
              </a:tr>
              <a:tr h="628560"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4. Қорытынды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 lIns="73080" rIns="730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75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Тақырып бойынша қорытынды шығарады.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73080" marR="73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111" name="TextBox 7"/>
          <p:cNvSpPr/>
          <p:nvPr/>
        </p:nvSpPr>
        <p:spPr>
          <a:xfrm>
            <a:off x="1763640" y="5905440"/>
            <a:ext cx="4683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55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жазушы пікірі бойынша өз ойын айту.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мысалдар жазу, сызба-кестені толтыру.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2012-12-06T19:28:43Z</dcterms:created>
  <dc:creator>Мадина</dc:creator>
  <dc:description/>
  <dc:language>ru-RU</dc:language>
  <cp:lastModifiedBy>Tana Amanzholova</cp:lastModifiedBy>
  <dcterms:modified xsi:type="dcterms:W3CDTF">2021-01-13T20:48:43Z</dcterms:modified>
  <cp:revision>86</cp:revision>
  <dc:subject/>
  <dc:title>Балауса</dc:title>
</cp:coreProperties>
</file>