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19"/>
  </p:notesMasterIdLst>
  <p:sldIdLst>
    <p:sldId id="287" r:id="rId2"/>
    <p:sldId id="288" r:id="rId3"/>
    <p:sldId id="314" r:id="rId4"/>
    <p:sldId id="293" r:id="rId5"/>
    <p:sldId id="308" r:id="rId6"/>
    <p:sldId id="301" r:id="rId7"/>
    <p:sldId id="302" r:id="rId8"/>
    <p:sldId id="303" r:id="rId9"/>
    <p:sldId id="304" r:id="rId10"/>
    <p:sldId id="312" r:id="rId11"/>
    <p:sldId id="306" r:id="rId12"/>
    <p:sldId id="290" r:id="rId13"/>
    <p:sldId id="275" r:id="rId14"/>
    <p:sldId id="313" r:id="rId15"/>
    <p:sldId id="307" r:id="rId16"/>
    <p:sldId id="297" r:id="rId17"/>
    <p:sldId id="315" r:id="rId18"/>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24" autoAdjust="0"/>
    <p:restoredTop sz="94291" autoAdjust="0"/>
  </p:normalViewPr>
  <p:slideViewPr>
    <p:cSldViewPr snapToGrid="0">
      <p:cViewPr varScale="1">
        <p:scale>
          <a:sx n="47" d="100"/>
          <a:sy n="47" d="100"/>
        </p:scale>
        <p:origin x="43" y="10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ECB560E4-9DC9-45A4-93B0-7D2E4C080D5F}" type="datetimeFigureOut">
              <a:rPr lang="ru-RU" smtClean="0"/>
              <a:pPr/>
              <a:t>30.10.2024</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5298A6D7-A9D5-4764-AD70-45862E492A35}" type="slidenum">
              <a:rPr lang="ru-RU" smtClean="0"/>
              <a:pPr/>
              <a:t>‹#›</a:t>
            </a:fld>
            <a:endParaRPr lang="ru-RU"/>
          </a:p>
        </p:txBody>
      </p:sp>
    </p:spTree>
    <p:extLst>
      <p:ext uri="{BB962C8B-B14F-4D97-AF65-F5344CB8AC3E}">
        <p14:creationId xmlns:p14="http://schemas.microsoft.com/office/powerpoint/2010/main" val="2977957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298A6D7-A9D5-4764-AD70-45862E492A35}" type="slidenum">
              <a:rPr lang="ru-RU" smtClean="0"/>
              <a:pPr/>
              <a:t>4</a:t>
            </a:fld>
            <a:endParaRPr lang="ru-RU"/>
          </a:p>
        </p:txBody>
      </p:sp>
    </p:spTree>
    <p:extLst>
      <p:ext uri="{BB962C8B-B14F-4D97-AF65-F5344CB8AC3E}">
        <p14:creationId xmlns:p14="http://schemas.microsoft.com/office/powerpoint/2010/main" val="585158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298A6D7-A9D5-4764-AD70-45862E492A35}" type="slidenum">
              <a:rPr lang="ru-RU" smtClean="0"/>
              <a:pPr/>
              <a:t>5</a:t>
            </a:fld>
            <a:endParaRPr lang="ru-RU"/>
          </a:p>
        </p:txBody>
      </p:sp>
    </p:spTree>
    <p:extLst>
      <p:ext uri="{BB962C8B-B14F-4D97-AF65-F5344CB8AC3E}">
        <p14:creationId xmlns:p14="http://schemas.microsoft.com/office/powerpoint/2010/main" val="585158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298A6D7-A9D5-4764-AD70-45862E492A35}" type="slidenum">
              <a:rPr lang="ru-RU" smtClean="0"/>
              <a:pPr/>
              <a:t>16</a:t>
            </a:fld>
            <a:endParaRPr lang="ru-RU"/>
          </a:p>
        </p:txBody>
      </p:sp>
    </p:spTree>
    <p:extLst>
      <p:ext uri="{BB962C8B-B14F-4D97-AF65-F5344CB8AC3E}">
        <p14:creationId xmlns:p14="http://schemas.microsoft.com/office/powerpoint/2010/main" val="39902225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Прямоугольник 7"/>
          <p:cNvSpPr/>
          <p:nvPr/>
        </p:nvSpPr>
        <p:spPr>
          <a:xfrm flipH="1">
            <a:off x="3556000" y="0"/>
            <a:ext cx="8636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127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ctrTitle"/>
          </p:nvPr>
        </p:nvSpPr>
        <p:spPr>
          <a:xfrm>
            <a:off x="4489157" y="533400"/>
            <a:ext cx="6807200" cy="2868168"/>
          </a:xfrm>
        </p:spPr>
        <p:txBody>
          <a:bodyPr lIns="45720" tIns="0" rIns="45720">
            <a:noAutofit/>
          </a:bodyPr>
          <a:lstStyle>
            <a:lvl1pPr algn="r">
              <a:defRPr sz="4200" b="1"/>
            </a:lvl1pPr>
            <a:extLst/>
          </a:lstStyle>
          <a:p>
            <a:r>
              <a:rPr kumimoji="0" lang="ru-RU"/>
              <a:t>Образец заголовка</a:t>
            </a:r>
            <a:endParaRPr kumimoji="0" lang="en-US"/>
          </a:p>
        </p:txBody>
      </p:sp>
      <p:sp>
        <p:nvSpPr>
          <p:cNvPr id="25" name="Подзаголовок 24"/>
          <p:cNvSpPr>
            <a:spLocks noGrp="1"/>
          </p:cNvSpPr>
          <p:nvPr>
            <p:ph type="subTitle" idx="1"/>
          </p:nvPr>
        </p:nvSpPr>
        <p:spPr>
          <a:xfrm>
            <a:off x="4472589" y="3539864"/>
            <a:ext cx="6819704"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31" name="Дата 30"/>
          <p:cNvSpPr>
            <a:spLocks noGrp="1"/>
          </p:cNvSpPr>
          <p:nvPr>
            <p:ph type="dt" sz="half" idx="10"/>
          </p:nvPr>
        </p:nvSpPr>
        <p:spPr>
          <a:xfrm>
            <a:off x="7828299" y="6557946"/>
            <a:ext cx="2669952" cy="226902"/>
          </a:xfrm>
        </p:spPr>
        <p:txBody>
          <a:bodyPr/>
          <a:lstStyle>
            <a:lvl1pPr>
              <a:defRPr lang="en-US" smtClean="0">
                <a:solidFill>
                  <a:srgbClr val="FFFFFF"/>
                </a:solidFill>
              </a:defRPr>
            </a:lvl1pPr>
            <a:extLst/>
          </a:lstStyle>
          <a:p>
            <a:fld id="{5D7D642B-F8EB-46FA-80A2-30FE354A38ED}" type="datetimeFigureOut">
              <a:rPr lang="ru-RU" smtClean="0"/>
              <a:pPr/>
              <a:t>30.10.2024</a:t>
            </a:fld>
            <a:endParaRPr lang="ru-RU"/>
          </a:p>
        </p:txBody>
      </p:sp>
      <p:sp>
        <p:nvSpPr>
          <p:cNvPr id="18" name="Нижний колонтитул 17"/>
          <p:cNvSpPr>
            <a:spLocks noGrp="1"/>
          </p:cNvSpPr>
          <p:nvPr>
            <p:ph type="ftr" sz="quarter" idx="11"/>
          </p:nvPr>
        </p:nvSpPr>
        <p:spPr>
          <a:xfrm>
            <a:off x="3759200" y="6557946"/>
            <a:ext cx="3903629"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10507845" y="6556248"/>
            <a:ext cx="784448" cy="228600"/>
          </a:xfrm>
        </p:spPr>
        <p:txBody>
          <a:bodyPr/>
          <a:lstStyle>
            <a:lvl1pPr>
              <a:defRPr lang="en-US" smtClean="0">
                <a:solidFill>
                  <a:srgbClr val="FFFFFF"/>
                </a:solidFill>
              </a:defRPr>
            </a:lvl1pPr>
            <a:extLst/>
          </a:lstStyle>
          <a:p>
            <a:fld id="{49D3E788-AD25-48E6-B075-7802BEBE175D}"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D7D642B-F8EB-46FA-80A2-30FE354A38ED}" type="datetimeFigureOut">
              <a:rPr lang="ru-RU" smtClean="0"/>
              <a:pPr/>
              <a:t>30.10.2024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D3E788-AD25-48E6-B075-7802BEBE175D}"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37600" y="274956"/>
            <a:ext cx="2032000" cy="5851525"/>
          </a:xfrm>
        </p:spPr>
        <p:txBody>
          <a:bodyPr vert="eaVert" ancho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609600" y="274643"/>
            <a:ext cx="80264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a:xfrm>
            <a:off x="5657088" y="6557946"/>
            <a:ext cx="2669952" cy="226902"/>
          </a:xfrm>
        </p:spPr>
        <p:txBody>
          <a:bodyPr/>
          <a:lstStyle/>
          <a:p>
            <a:fld id="{5D7D642B-F8EB-46FA-80A2-30FE354A38ED}" type="datetimeFigureOut">
              <a:rPr lang="ru-RU" smtClean="0"/>
              <a:pPr/>
              <a:t>30.10.2024</a:t>
            </a:fld>
            <a:endParaRPr lang="ru-RU"/>
          </a:p>
        </p:txBody>
      </p:sp>
      <p:sp>
        <p:nvSpPr>
          <p:cNvPr id="5" name="Нижний колонтитул 4"/>
          <p:cNvSpPr>
            <a:spLocks noGrp="1"/>
          </p:cNvSpPr>
          <p:nvPr>
            <p:ph type="ftr" sz="quarter" idx="11"/>
          </p:nvPr>
        </p:nvSpPr>
        <p:spPr>
          <a:xfrm>
            <a:off x="609600" y="6556248"/>
            <a:ext cx="4876800" cy="228600"/>
          </a:xfrm>
        </p:spPr>
        <p:txBody>
          <a:bodyPr/>
          <a:lstStyle/>
          <a:p>
            <a:endParaRPr lang="ru-RU"/>
          </a:p>
        </p:txBody>
      </p:sp>
      <p:sp>
        <p:nvSpPr>
          <p:cNvPr id="6" name="Номер слайда 5"/>
          <p:cNvSpPr>
            <a:spLocks noGrp="1"/>
          </p:cNvSpPr>
          <p:nvPr>
            <p:ph type="sldNum" sz="quarter" idx="12"/>
          </p:nvPr>
        </p:nvSpPr>
        <p:spPr>
          <a:xfrm>
            <a:off x="8339328" y="6553200"/>
            <a:ext cx="784448" cy="228600"/>
          </a:xfrm>
        </p:spPr>
        <p:txBody>
          <a:bodyPr/>
          <a:lstStyle>
            <a:lvl1pPr>
              <a:defRPr>
                <a:solidFill>
                  <a:schemeClr val="tx2"/>
                </a:solidFill>
              </a:defRPr>
            </a:lvl1pPr>
            <a:extLst/>
          </a:lstStyle>
          <a:p>
            <a:fld id="{49D3E788-AD25-48E6-B075-7802BEBE175D}"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D7D642B-F8EB-46FA-80A2-30FE354A38ED}" type="datetimeFigureOut">
              <a:rPr lang="ru-RU" smtClean="0"/>
              <a:pPr/>
              <a:t>30.10.2024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D3E788-AD25-48E6-B075-7802BEBE175D}"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2400" y="2821838"/>
            <a:ext cx="8340651" cy="1362075"/>
          </a:xfrm>
        </p:spPr>
        <p:txBody>
          <a:bodyPr tIns="0" anchor="t"/>
          <a:lstStyle>
            <a:lvl1pPr algn="r">
              <a:buNone/>
              <a:defRPr sz="42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1422400" y="1905001"/>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a:xfrm>
            <a:off x="6298984" y="6556810"/>
            <a:ext cx="2669952" cy="226902"/>
          </a:xfrm>
        </p:spPr>
        <p:txBody>
          <a:bodyPr bIns="0" anchor="b"/>
          <a:lstStyle>
            <a:lvl1pPr>
              <a:defRPr>
                <a:solidFill>
                  <a:schemeClr val="tx2"/>
                </a:solidFill>
              </a:defRPr>
            </a:lvl1pPr>
            <a:extLst/>
          </a:lstStyle>
          <a:p>
            <a:fld id="{5D7D642B-F8EB-46FA-80A2-30FE354A38ED}" type="datetimeFigureOut">
              <a:rPr lang="ru-RU" smtClean="0"/>
              <a:pPr/>
              <a:t>30.10.2024</a:t>
            </a:fld>
            <a:endParaRPr lang="ru-RU"/>
          </a:p>
        </p:txBody>
      </p:sp>
      <p:sp>
        <p:nvSpPr>
          <p:cNvPr id="5" name="Нижний колонтитул 4"/>
          <p:cNvSpPr>
            <a:spLocks noGrp="1"/>
          </p:cNvSpPr>
          <p:nvPr>
            <p:ph type="ftr" sz="quarter" idx="11"/>
          </p:nvPr>
        </p:nvSpPr>
        <p:spPr>
          <a:xfrm>
            <a:off x="2313811" y="6556810"/>
            <a:ext cx="38608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8978603" y="6555112"/>
            <a:ext cx="784448" cy="228600"/>
          </a:xfrm>
        </p:spPr>
        <p:txBody>
          <a:bodyPr/>
          <a:lstStyle/>
          <a:p>
            <a:fld id="{49D3E788-AD25-48E6-B075-7802BEBE175D}"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320040"/>
            <a:ext cx="9656064" cy="1143000"/>
          </a:xfrm>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609600" y="1600201"/>
            <a:ext cx="469392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5571744" y="1600201"/>
            <a:ext cx="469392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5D7D642B-F8EB-46FA-80A2-30FE354A38ED}" type="datetimeFigureOut">
              <a:rPr lang="ru-RU" smtClean="0"/>
              <a:pPr/>
              <a:t>30.10.2024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D3E788-AD25-48E6-B075-7802BEBE175D}"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320040"/>
            <a:ext cx="9656064" cy="1143000"/>
          </a:xfrm>
        </p:spPr>
        <p:txBody>
          <a:bodyPr anchor="b"/>
          <a:lstStyle>
            <a:lvl1pPr>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609600"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Содержимое 4"/>
          <p:cNvSpPr>
            <a:spLocks noGrp="1"/>
          </p:cNvSpPr>
          <p:nvPr>
            <p:ph sz="quarter" idx="2"/>
          </p:nvPr>
        </p:nvSpPr>
        <p:spPr>
          <a:xfrm>
            <a:off x="609600" y="1711840"/>
            <a:ext cx="469392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5571744" y="1711840"/>
            <a:ext cx="469392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5D7D642B-F8EB-46FA-80A2-30FE354A38ED}" type="datetimeFigureOut">
              <a:rPr lang="ru-RU" smtClean="0"/>
              <a:pPr/>
              <a:t>30.10.2024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9D3E788-AD25-48E6-B075-7802BEBE175D}"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320040"/>
            <a:ext cx="9656064" cy="1143000"/>
          </a:xfrm>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5D7D642B-F8EB-46FA-80A2-30FE354A38ED}" type="datetimeFigureOut">
              <a:rPr lang="ru-RU" smtClean="0"/>
              <a:pPr/>
              <a:t>30.10.2024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9D3E788-AD25-48E6-B075-7802BEBE175D}"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5D7D642B-F8EB-46FA-80A2-30FE354A38ED}" type="datetimeFigureOut">
              <a:rPr lang="ru-RU" smtClean="0"/>
              <a:pPr/>
              <a:t>30.10.2024</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p>
            <a:fld id="{49D3E788-AD25-48E6-B075-7802BEBE175D}"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28600"/>
            <a:ext cx="7863840" cy="1173480"/>
          </a:xfrm>
        </p:spPr>
        <p:txBody>
          <a:bodyPr wrap="square" anchor="b"/>
          <a:lstStyle>
            <a:lvl1pPr algn="l">
              <a:buNone/>
              <a:defRPr lang="en-US" sz="2400" baseline="0" smtClean="0"/>
            </a:lvl1pPr>
            <a:extLst/>
          </a:lstStyle>
          <a:p>
            <a:r>
              <a:rPr kumimoji="0" lang="ru-RU"/>
              <a:t>Образец заголовка</a:t>
            </a:r>
            <a:endParaRPr kumimoji="0" lang="en-US"/>
          </a:p>
        </p:txBody>
      </p:sp>
      <p:sp>
        <p:nvSpPr>
          <p:cNvPr id="3" name="Текст 2"/>
          <p:cNvSpPr>
            <a:spLocks noGrp="1"/>
          </p:cNvSpPr>
          <p:nvPr>
            <p:ph type="body" idx="2"/>
          </p:nvPr>
        </p:nvSpPr>
        <p:spPr>
          <a:xfrm>
            <a:off x="609600" y="1497416"/>
            <a:ext cx="786384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Содержимое 3"/>
          <p:cNvSpPr>
            <a:spLocks noGrp="1"/>
          </p:cNvSpPr>
          <p:nvPr>
            <p:ph sz="half" idx="1"/>
          </p:nvPr>
        </p:nvSpPr>
        <p:spPr>
          <a:xfrm>
            <a:off x="609600" y="2133600"/>
            <a:ext cx="9652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5D7D642B-F8EB-46FA-80A2-30FE354A38ED}" type="datetimeFigureOut">
              <a:rPr lang="ru-RU" smtClean="0"/>
              <a:pPr/>
              <a:t>30.10.2024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D3E788-AD25-48E6-B075-7802BEBE175D}"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p:nvSpPr>
        <p:spPr>
          <a:xfrm rot="21240000">
            <a:off x="797292" y="1004669"/>
            <a:ext cx="5759369"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Прямоугольник 8"/>
          <p:cNvSpPr/>
          <p:nvPr/>
        </p:nvSpPr>
        <p:spPr>
          <a:xfrm rot="21420000">
            <a:off x="795609" y="998817"/>
            <a:ext cx="5759369"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7185464" y="1143000"/>
            <a:ext cx="4572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a:t>Образец заголовка</a:t>
            </a:r>
            <a:endParaRPr kumimoji="0" lang="en-US" dirty="0"/>
          </a:p>
        </p:txBody>
      </p:sp>
      <p:sp>
        <p:nvSpPr>
          <p:cNvPr id="4" name="Текст 3"/>
          <p:cNvSpPr>
            <a:spLocks noGrp="1"/>
          </p:cNvSpPr>
          <p:nvPr>
            <p:ph type="body" sz="half" idx="2"/>
          </p:nvPr>
        </p:nvSpPr>
        <p:spPr>
          <a:xfrm>
            <a:off x="7185464" y="3283634"/>
            <a:ext cx="4572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a:t>Образец текста</a:t>
            </a:r>
          </a:p>
        </p:txBody>
      </p:sp>
      <p:sp>
        <p:nvSpPr>
          <p:cNvPr id="5" name="Дата 4"/>
          <p:cNvSpPr>
            <a:spLocks noGrp="1"/>
          </p:cNvSpPr>
          <p:nvPr>
            <p:ph type="dt" sz="half" idx="10"/>
          </p:nvPr>
        </p:nvSpPr>
        <p:spPr/>
        <p:txBody>
          <a:bodyPr/>
          <a:lstStyle/>
          <a:p>
            <a:fld id="{5D7D642B-F8EB-46FA-80A2-30FE354A38ED}" type="datetimeFigureOut">
              <a:rPr lang="ru-RU" smtClean="0"/>
              <a:pPr/>
              <a:t>30.10.2024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D3E788-AD25-48E6-B075-7802BEBE175D}" type="slidenum">
              <a:rPr lang="ru-RU" smtClean="0"/>
              <a:pPr/>
              <a:t>‹#›</a:t>
            </a:fld>
            <a:endParaRPr lang="ru-RU"/>
          </a:p>
        </p:txBody>
      </p:sp>
      <p:sp>
        <p:nvSpPr>
          <p:cNvPr id="10" name="Рисунок 9"/>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a:t>Вставка рисунка</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10871200" y="0"/>
            <a:ext cx="13208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Заголовок 2"/>
          <p:cNvSpPr>
            <a:spLocks noGrp="1"/>
          </p:cNvSpPr>
          <p:nvPr>
            <p:ph type="title"/>
          </p:nvPr>
        </p:nvSpPr>
        <p:spPr>
          <a:xfrm>
            <a:off x="609600" y="320040"/>
            <a:ext cx="9652000" cy="1143000"/>
          </a:xfrm>
          <a:prstGeom prst="rect">
            <a:avLst/>
          </a:prstGeom>
        </p:spPr>
        <p:txBody>
          <a:bodyPr vert="horz" lIns="45720" tIns="0" rIns="45720" bIns="0" anchor="b" anchorCtr="0">
            <a:normAutofit/>
          </a:bodyPr>
          <a:lstStyle/>
          <a:p>
            <a:r>
              <a:rPr kumimoji="0" lang="ru-RU"/>
              <a:t>Образец заголовка</a:t>
            </a:r>
            <a:endParaRPr kumimoji="0" lang="en-US"/>
          </a:p>
        </p:txBody>
      </p:sp>
      <p:sp>
        <p:nvSpPr>
          <p:cNvPr id="31" name="Текст 30"/>
          <p:cNvSpPr>
            <a:spLocks noGrp="1"/>
          </p:cNvSpPr>
          <p:nvPr>
            <p:ph type="body" idx="1"/>
          </p:nvPr>
        </p:nvSpPr>
        <p:spPr>
          <a:xfrm>
            <a:off x="609600" y="1609416"/>
            <a:ext cx="9652000" cy="484632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7" name="Дата 26"/>
          <p:cNvSpPr>
            <a:spLocks noGrp="1"/>
          </p:cNvSpPr>
          <p:nvPr>
            <p:ph type="dt" sz="half" idx="2"/>
          </p:nvPr>
        </p:nvSpPr>
        <p:spPr>
          <a:xfrm>
            <a:off x="5661248" y="6557946"/>
            <a:ext cx="2669952" cy="226902"/>
          </a:xfrm>
          <a:prstGeom prst="rect">
            <a:avLst/>
          </a:prstGeom>
        </p:spPr>
        <p:txBody>
          <a:bodyPr vert="horz" tIns="0" bIns="0" anchor="b"/>
          <a:lstStyle>
            <a:lvl1pPr algn="l" eaLnBrk="1" latinLnBrk="0" hangingPunct="1">
              <a:defRPr kumimoji="0" sz="1000">
                <a:solidFill>
                  <a:schemeClr val="tx2"/>
                </a:solidFill>
              </a:defRPr>
            </a:lvl1pPr>
            <a:extLst/>
          </a:lstStyle>
          <a:p>
            <a:fld id="{5D7D642B-F8EB-46FA-80A2-30FE354A38ED}" type="datetimeFigureOut">
              <a:rPr lang="ru-RU" smtClean="0"/>
              <a:pPr/>
              <a:t>30.10.2024</a:t>
            </a:fld>
            <a:endParaRPr lang="ru-RU"/>
          </a:p>
        </p:txBody>
      </p:sp>
      <p:sp>
        <p:nvSpPr>
          <p:cNvPr id="4" name="Нижний колонтитул 3"/>
          <p:cNvSpPr>
            <a:spLocks noGrp="1"/>
          </p:cNvSpPr>
          <p:nvPr>
            <p:ph type="ftr" sz="quarter" idx="3"/>
          </p:nvPr>
        </p:nvSpPr>
        <p:spPr>
          <a:xfrm>
            <a:off x="609600" y="6557946"/>
            <a:ext cx="48768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8335264" y="6556248"/>
            <a:ext cx="784448"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49D3E788-AD25-48E6-B075-7802BEBE175D}"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massaget.kz/mangilik_el/41181/"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4056" y="381000"/>
            <a:ext cx="7721601" cy="969671"/>
          </a:xfrm>
          <a:solidFill>
            <a:schemeClr val="accent5">
              <a:lumMod val="20000"/>
              <a:lumOff val="80000"/>
            </a:schemeClr>
          </a:solidFill>
          <a:ln>
            <a:solidFill>
              <a:schemeClr val="tx1">
                <a:lumMod val="95000"/>
                <a:lumOff val="5000"/>
              </a:schemeClr>
            </a:solidFill>
          </a:ln>
        </p:spPr>
        <p:txBody>
          <a:bodyPr>
            <a:normAutofit fontScale="90000"/>
          </a:bodyPr>
          <a:lstStyle/>
          <a:p>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a:t>
            </a:r>
            <a:r>
              <a:rPr lang="ru-RU" sz="3600" b="1" dirty="0" err="1">
                <a:solidFill>
                  <a:srgbClr val="002060"/>
                </a:solidFill>
                <a:latin typeface="Times New Roman" panose="02020603050405020304" pitchFamily="18" charset="0"/>
                <a:cs typeface="Times New Roman" panose="02020603050405020304" pitchFamily="18" charset="0"/>
              </a:rPr>
              <a:t>Бөлім</a:t>
            </a:r>
            <a:r>
              <a:rPr lang="ru-RU" sz="3600" b="1" dirty="0">
                <a:solidFill>
                  <a:srgbClr val="002060"/>
                </a:solidFill>
                <a:latin typeface="Times New Roman" panose="02020603050405020304" pitchFamily="18" charset="0"/>
                <a:cs typeface="Times New Roman" panose="02020603050405020304" pitchFamily="18" charset="0"/>
              </a:rPr>
              <a:t> </a:t>
            </a:r>
            <a:r>
              <a:rPr lang="ru-RU" sz="3600" b="1" dirty="0" err="1">
                <a:solidFill>
                  <a:srgbClr val="002060"/>
                </a:solidFill>
                <a:latin typeface="Times New Roman" panose="02020603050405020304" pitchFamily="18" charset="0"/>
                <a:cs typeface="Times New Roman" panose="02020603050405020304" pitchFamily="18" charset="0"/>
              </a:rPr>
              <a:t>тақырыбы</a:t>
            </a:r>
            <a:r>
              <a:rPr lang="ru-RU" sz="3600" b="1" dirty="0">
                <a:solidFill>
                  <a:srgbClr val="002060"/>
                </a:solidFill>
                <a:latin typeface="Times New Roman" panose="02020603050405020304" pitchFamily="18" charset="0"/>
                <a:cs typeface="Times New Roman" panose="02020603050405020304" pitchFamily="18" charset="0"/>
              </a:rPr>
              <a:t>:</a:t>
            </a:r>
            <a:br>
              <a:rPr lang="ru-RU" sz="3600" b="1" dirty="0">
                <a:solidFill>
                  <a:srgbClr val="002060"/>
                </a:solidFill>
                <a:latin typeface="Times New Roman" panose="02020603050405020304" pitchFamily="18" charset="0"/>
                <a:cs typeface="Times New Roman" panose="02020603050405020304" pitchFamily="18" charset="0"/>
              </a:rPr>
            </a:br>
            <a:r>
              <a:rPr lang="ru-RU" sz="3600" b="1" dirty="0">
                <a:solidFill>
                  <a:srgbClr val="002060"/>
                </a:solidFill>
                <a:latin typeface="Times New Roman" panose="02020603050405020304" pitchFamily="18" charset="0"/>
                <a:cs typeface="Times New Roman" panose="02020603050405020304" pitchFamily="18" charset="0"/>
              </a:rPr>
              <a:t>                              Экология </a:t>
            </a:r>
            <a:r>
              <a:rPr lang="ru-RU" sz="3600" b="1" dirty="0" err="1">
                <a:solidFill>
                  <a:srgbClr val="002060"/>
                </a:solidFill>
                <a:latin typeface="Times New Roman" panose="02020603050405020304" pitchFamily="18" charset="0"/>
                <a:cs typeface="Times New Roman" panose="02020603050405020304" pitchFamily="18" charset="0"/>
              </a:rPr>
              <a:t>мәселелері</a:t>
            </a:r>
            <a:r>
              <a:rPr lang="ru-RU" b="1" dirty="0">
                <a:solidFill>
                  <a:srgbClr val="002060"/>
                </a:solidFill>
                <a:latin typeface="Times New Roman" panose="02020603050405020304" pitchFamily="18" charset="0"/>
                <a:cs typeface="Times New Roman" panose="02020603050405020304" pitchFamily="18" charset="0"/>
              </a:rPr>
              <a:t/>
            </a:r>
            <a:br>
              <a:rPr lang="ru-RU" b="1" dirty="0">
                <a:solidFill>
                  <a:srgbClr val="002060"/>
                </a:solidFill>
                <a:latin typeface="Times New Roman" panose="02020603050405020304" pitchFamily="18" charset="0"/>
                <a:cs typeface="Times New Roman" panose="02020603050405020304" pitchFamily="18" charset="0"/>
              </a:rPr>
            </a:br>
            <a:r>
              <a:rPr lang="ru-RU" b="1" dirty="0">
                <a:solidFill>
                  <a:srgbClr val="002060"/>
                </a:solidFill>
                <a:latin typeface="Times New Roman" panose="02020603050405020304" pitchFamily="18" charset="0"/>
                <a:cs typeface="Times New Roman" panose="02020603050405020304" pitchFamily="18" charset="0"/>
              </a:rPr>
              <a:t>                                                                </a:t>
            </a:r>
            <a:br>
              <a:rPr lang="ru-RU" b="1" dirty="0">
                <a:solidFill>
                  <a:srgbClr val="002060"/>
                </a:solidFill>
                <a:latin typeface="Times New Roman" panose="02020603050405020304" pitchFamily="18" charset="0"/>
                <a:cs typeface="Times New Roman" panose="02020603050405020304" pitchFamily="18" charset="0"/>
              </a:rPr>
            </a:br>
            <a:r>
              <a:rPr lang="ru-RU" b="1" dirty="0">
                <a:solidFill>
                  <a:srgbClr val="002060"/>
                </a:solidFill>
                <a:latin typeface="Times New Roman" panose="02020603050405020304" pitchFamily="18" charset="0"/>
                <a:cs typeface="Times New Roman" panose="02020603050405020304" pitchFamily="18" charset="0"/>
              </a:rPr>
              <a:t/>
            </a:r>
            <a:br>
              <a:rPr lang="ru-RU" b="1" dirty="0">
                <a:solidFill>
                  <a:srgbClr val="002060"/>
                </a:solidFill>
                <a:latin typeface="Times New Roman" panose="02020603050405020304" pitchFamily="18" charset="0"/>
                <a:cs typeface="Times New Roman" panose="02020603050405020304" pitchFamily="18" charset="0"/>
              </a:rPr>
            </a:br>
            <a:r>
              <a:rPr lang="ru-RU" sz="8900" b="1" dirty="0">
                <a:solidFill>
                  <a:srgbClr val="002060"/>
                </a:solidFill>
                <a:latin typeface="Times New Roman" panose="02020603050405020304" pitchFamily="18" charset="0"/>
                <a:cs typeface="Times New Roman" panose="02020603050405020304" pitchFamily="18" charset="0"/>
              </a:rPr>
              <a:t/>
            </a:r>
            <a:br>
              <a:rPr lang="ru-RU" sz="8900" b="1" dirty="0">
                <a:solidFill>
                  <a:srgbClr val="002060"/>
                </a:solidFill>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sz="2700" b="1" dirty="0" err="1">
                <a:solidFill>
                  <a:srgbClr val="002060"/>
                </a:solidFill>
                <a:latin typeface="Times New Roman" panose="02020603050405020304" pitchFamily="18" charset="0"/>
                <a:cs typeface="Times New Roman" panose="02020603050405020304" pitchFamily="18" charset="0"/>
              </a:rPr>
              <a:t>Бөлім</a:t>
            </a:r>
            <a:r>
              <a:rPr lang="ru-RU" sz="2700" b="1" dirty="0">
                <a:solidFill>
                  <a:srgbClr val="002060"/>
                </a:solidFill>
                <a:latin typeface="Times New Roman" panose="02020603050405020304" pitchFamily="18" charset="0"/>
                <a:cs typeface="Times New Roman" panose="02020603050405020304" pitchFamily="18" charset="0"/>
              </a:rPr>
              <a:t>. Экология: </a:t>
            </a:r>
            <a:r>
              <a:rPr lang="ru-RU" sz="2700" b="1" dirty="0" err="1">
                <a:solidFill>
                  <a:srgbClr val="002060"/>
                </a:solidFill>
                <a:latin typeface="Times New Roman" panose="02020603050405020304" pitchFamily="18" charset="0"/>
                <a:cs typeface="Times New Roman" panose="02020603050405020304" pitchFamily="18" charset="0"/>
              </a:rPr>
              <a:t>Ядролық</a:t>
            </a:r>
            <a:r>
              <a:rPr lang="ru-RU" sz="2700" b="1" dirty="0">
                <a:solidFill>
                  <a:srgbClr val="002060"/>
                </a:solidFill>
                <a:latin typeface="Times New Roman" panose="02020603050405020304" pitchFamily="18" charset="0"/>
                <a:cs typeface="Times New Roman" panose="02020603050405020304" pitchFamily="18" charset="0"/>
              </a:rPr>
              <a:t> </a:t>
            </a:r>
            <a:r>
              <a:rPr lang="ru-RU" sz="2700" b="1" dirty="0" err="1">
                <a:solidFill>
                  <a:srgbClr val="002060"/>
                </a:solidFill>
                <a:latin typeface="Times New Roman" panose="02020603050405020304" pitchFamily="18" charset="0"/>
                <a:cs typeface="Times New Roman" panose="02020603050405020304" pitchFamily="18" charset="0"/>
              </a:rPr>
              <a:t>және</a:t>
            </a:r>
            <a:r>
              <a:rPr lang="ru-RU" sz="2700" b="1" dirty="0">
                <a:solidFill>
                  <a:srgbClr val="002060"/>
                </a:solidFill>
                <a:latin typeface="Times New Roman" panose="02020603050405020304" pitchFamily="18" charset="0"/>
                <a:cs typeface="Times New Roman" panose="02020603050405020304" pitchFamily="18" charset="0"/>
              </a:rPr>
              <a:t> </a:t>
            </a:r>
            <a:r>
              <a:rPr lang="ru-RU" sz="2700" b="1" dirty="0" err="1">
                <a:solidFill>
                  <a:srgbClr val="002060"/>
                </a:solidFill>
                <a:latin typeface="Times New Roman" panose="02020603050405020304" pitchFamily="18" charset="0"/>
                <a:cs typeface="Times New Roman" panose="02020603050405020304" pitchFamily="18" charset="0"/>
              </a:rPr>
              <a:t>мұнай</a:t>
            </a:r>
            <a:r>
              <a:rPr lang="ru-RU" sz="2700" b="1" dirty="0">
                <a:solidFill>
                  <a:srgbClr val="002060"/>
                </a:solidFill>
                <a:latin typeface="Times New Roman" panose="02020603050405020304" pitchFamily="18" charset="0"/>
                <a:cs typeface="Times New Roman" panose="02020603050405020304" pitchFamily="18" charset="0"/>
              </a:rPr>
              <a:t> </a:t>
            </a:r>
            <a:r>
              <a:rPr lang="ru-RU" sz="2700" b="1" dirty="0" err="1">
                <a:solidFill>
                  <a:srgbClr val="002060"/>
                </a:solidFill>
                <a:latin typeface="Times New Roman" panose="02020603050405020304" pitchFamily="18" charset="0"/>
                <a:cs typeface="Times New Roman" panose="02020603050405020304" pitchFamily="18" charset="0"/>
              </a:rPr>
              <a:t>өндірістері</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a:solidFill>
                  <a:srgbClr val="002060"/>
                </a:solidFill>
                <a:latin typeface="Times New Roman" panose="02020603050405020304" pitchFamily="18" charset="0"/>
                <a:cs typeface="Times New Roman" panose="02020603050405020304" pitchFamily="18" charset="0"/>
              </a:rPr>
              <a:t>Шешендік</a:t>
            </a:r>
            <a:r>
              <a:rPr lang="ru-RU" sz="2700" dirty="0">
                <a:solidFill>
                  <a:srgbClr val="002060"/>
                </a:solidFill>
                <a:latin typeface="Times New Roman" panose="02020603050405020304" pitchFamily="18" charset="0"/>
                <a:cs typeface="Times New Roman" panose="02020603050405020304" pitchFamily="18" charset="0"/>
              </a:rPr>
              <a:t> </a:t>
            </a:r>
            <a:r>
              <a:rPr lang="ru-RU" sz="2700" dirty="0" err="1" smtClean="0">
                <a:solidFill>
                  <a:srgbClr val="002060"/>
                </a:solidFill>
                <a:latin typeface="Times New Roman" panose="02020603050405020304" pitchFamily="18" charset="0"/>
                <a:cs typeface="Times New Roman" panose="02020603050405020304" pitchFamily="18" charset="0"/>
              </a:rPr>
              <a:t>сөздер</a:t>
            </a:r>
            <a:endParaRPr lang="ru-RU" sz="27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10" name="Объект 9">
            <a:extLst>
              <a:ext uri="{FF2B5EF4-FFF2-40B4-BE49-F238E27FC236}">
                <a16:creationId xmlns="" xmlns:a16="http://schemas.microsoft.com/office/drawing/2014/main" id="{2A70D22A-1340-4BF7-B1C5-456B413ABCF4}"/>
              </a:ext>
            </a:extLst>
          </p:cNvPr>
          <p:cNvGraphicFramePr>
            <a:graphicFrameLocks noGrp="1"/>
          </p:cNvGraphicFramePr>
          <p:nvPr>
            <p:ph idx="1"/>
            <p:extLst>
              <p:ext uri="{D42A27DB-BD31-4B8C-83A1-F6EECF244321}">
                <p14:modId xmlns:p14="http://schemas.microsoft.com/office/powerpoint/2010/main" val="670868296"/>
              </p:ext>
            </p:extLst>
          </p:nvPr>
        </p:nvGraphicFramePr>
        <p:xfrm>
          <a:off x="1083212" y="1913206"/>
          <a:ext cx="9158068" cy="1892808"/>
        </p:xfrm>
        <a:graphic>
          <a:graphicData uri="http://schemas.openxmlformats.org/drawingml/2006/table">
            <a:tbl>
              <a:tblPr firstRow="1" firstCol="1" bandRow="1">
                <a:tableStyleId>{5C22544A-7EE6-4342-B048-85BDC9FD1C3A}</a:tableStyleId>
              </a:tblPr>
              <a:tblGrid>
                <a:gridCol w="9158068">
                  <a:extLst>
                    <a:ext uri="{9D8B030D-6E8A-4147-A177-3AD203B41FA5}">
                      <a16:colId xmlns="" xmlns:a16="http://schemas.microsoft.com/office/drawing/2014/main" val="2624159646"/>
                    </a:ext>
                  </a:extLst>
                </a:gridCol>
              </a:tblGrid>
              <a:tr h="1336431">
                <a:tc>
                  <a:txBody>
                    <a:bodyPr/>
                    <a:lstStyle/>
                    <a:p>
                      <a:pPr algn="ctr">
                        <a:lnSpc>
                          <a:spcPct val="115000"/>
                        </a:lnSpc>
                        <a:spcAft>
                          <a:spcPts val="1000"/>
                        </a:spcAft>
                      </a:pPr>
                      <a:r>
                        <a:rPr lang="kk-KZ" sz="3600" dirty="0">
                          <a:solidFill>
                            <a:schemeClr val="accent5">
                              <a:lumMod val="50000"/>
                            </a:schemeClr>
                          </a:solidFill>
                          <a:effectLst/>
                          <a:latin typeface="Times New Roman" panose="02020603050405020304" pitchFamily="18" charset="0"/>
                          <a:cs typeface="Times New Roman" panose="02020603050405020304" pitchFamily="18" charset="0"/>
                        </a:rPr>
                        <a:t>Сабақтың тақырыбы:  Қазақстан – «Ядросыз  әлем» қозғалысының көшбасшысы</a:t>
                      </a:r>
                      <a:endParaRPr lang="x-none" sz="36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070" marR="65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523312721"/>
                  </a:ext>
                </a:extLst>
              </a:tr>
            </a:tbl>
          </a:graphicData>
        </a:graphic>
      </p:graphicFrame>
      <p:sp>
        <p:nvSpPr>
          <p:cNvPr id="5" name="TextBox 4"/>
          <p:cNvSpPr txBox="1"/>
          <p:nvPr/>
        </p:nvSpPr>
        <p:spPr>
          <a:xfrm>
            <a:off x="8868230" y="406400"/>
            <a:ext cx="2249714" cy="984885"/>
          </a:xfrm>
          <a:prstGeom prst="rect">
            <a:avLst/>
          </a:prstGeom>
          <a:noFill/>
        </p:spPr>
        <p:txBody>
          <a:bodyPr wrap="square" rtlCol="0">
            <a:spAutoFit/>
          </a:bodyPr>
          <a:lstStyle/>
          <a:p>
            <a:endParaRPr lang="kk-KZ" dirty="0" smtClean="0"/>
          </a:p>
          <a:p>
            <a:r>
              <a:rPr lang="kk-KZ" sz="2000" b="1" dirty="0" smtClean="0">
                <a:solidFill>
                  <a:srgbClr val="002060"/>
                </a:solidFill>
                <a:latin typeface="Times New Roman" pitchFamily="18" charset="0"/>
                <a:cs typeface="Times New Roman" pitchFamily="18" charset="0"/>
              </a:rPr>
              <a:t>Қазақ әдебиеті </a:t>
            </a:r>
          </a:p>
          <a:p>
            <a:r>
              <a:rPr lang="kk-KZ" sz="2000" b="1" dirty="0" smtClean="0">
                <a:solidFill>
                  <a:srgbClr val="002060"/>
                </a:solidFill>
                <a:latin typeface="Times New Roman" pitchFamily="18" charset="0"/>
                <a:cs typeface="Times New Roman" pitchFamily="18" charset="0"/>
              </a:rPr>
              <a:t>11 сынып</a:t>
            </a:r>
            <a:endParaRPr lang="ru-RU"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64889275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solidFill>
                  <a:srgbClr val="002060"/>
                </a:solidFill>
                <a:latin typeface="Times New Roman" pitchFamily="18" charset="0"/>
                <a:cs typeface="Times New Roman" pitchFamily="18" charset="0"/>
              </a:rPr>
              <a:t>Дескриптор</a:t>
            </a:r>
            <a:endParaRPr lang="ru-RU" dirty="0">
              <a:solidFill>
                <a:srgbClr val="002060"/>
              </a:solidFill>
              <a:latin typeface="Times New Roman" pitchFamily="18" charset="0"/>
              <a:cs typeface="Times New Roman" pitchFamily="18" charset="0"/>
            </a:endParaRPr>
          </a:p>
        </p:txBody>
      </p:sp>
      <p:sp>
        <p:nvSpPr>
          <p:cNvPr id="4" name="Содержимое 3"/>
          <p:cNvSpPr>
            <a:spLocks noGrp="1"/>
          </p:cNvSpPr>
          <p:nvPr>
            <p:ph idx="1"/>
          </p:nvPr>
        </p:nvSpPr>
        <p:spPr>
          <a:xfrm>
            <a:off x="2026920" y="1767840"/>
            <a:ext cx="8061960" cy="3947160"/>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kk-KZ" sz="2400" dirty="0">
                <a:solidFill>
                  <a:srgbClr val="002060"/>
                </a:solidFill>
                <a:latin typeface="Times New Roman" pitchFamily="18" charset="0"/>
                <a:cs typeface="Times New Roman" pitchFamily="18" charset="0"/>
              </a:rPr>
              <a:t>-негізгі ойды анықтайды;</a:t>
            </a:r>
            <a:endParaRPr lang="ru-RU" sz="2400" dirty="0">
              <a:solidFill>
                <a:srgbClr val="002060"/>
              </a:solidFill>
              <a:latin typeface="Times New Roman" pitchFamily="18" charset="0"/>
              <a:cs typeface="Times New Roman" pitchFamily="18" charset="0"/>
            </a:endParaRPr>
          </a:p>
          <a:p>
            <a:r>
              <a:rPr lang="kk-KZ" sz="2400" dirty="0">
                <a:solidFill>
                  <a:srgbClr val="002060"/>
                </a:solidFill>
                <a:latin typeface="Times New Roman" pitchFamily="18" charset="0"/>
                <a:cs typeface="Times New Roman" pitchFamily="18" charset="0"/>
              </a:rPr>
              <a:t>- ғаламдық мәселемен байланыстырады.</a:t>
            </a:r>
            <a:endParaRPr lang="ru-RU" sz="2400" dirty="0">
              <a:solidFill>
                <a:srgbClr val="002060"/>
              </a:solidFill>
              <a:latin typeface="Times New Roman" pitchFamily="18" charset="0"/>
              <a:cs typeface="Times New Roman" pitchFamily="18" charset="0"/>
            </a:endParaRPr>
          </a:p>
          <a:p>
            <a:endParaRPr lang="ru-RU" sz="2400" dirty="0">
              <a:solidFill>
                <a:srgbClr val="002060"/>
              </a:solidFill>
              <a:latin typeface="Times New Roman" pitchFamily="18" charset="0"/>
              <a:cs typeface="Times New Roman" pitchFamily="18" charset="0"/>
            </a:endParaRPr>
          </a:p>
          <a:p>
            <a:pPr>
              <a:buNone/>
            </a:pPr>
            <a:endParaRPr lang="ru-RU" sz="2400" b="1" i="1"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solidFill>
                  <a:srgbClr val="FF0000"/>
                </a:solidFill>
                <a:latin typeface="Times New Roman" panose="02020603050405020304" pitchFamily="18" charset="0"/>
                <a:cs typeface="Times New Roman" panose="02020603050405020304" pitchFamily="18" charset="0"/>
              </a:rPr>
              <a:t>Өзіңді тексер!</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3" name="Содержимое 2"/>
          <p:cNvSpPr>
            <a:spLocks noGrp="1"/>
          </p:cNvSpPr>
          <p:nvPr>
            <p:ph idx="1"/>
          </p:nvPr>
        </p:nvSpPr>
        <p:spPr/>
        <p:txBody>
          <a:bodyPr/>
          <a:lstStyle/>
          <a:p>
            <a:endParaRPr lang="ru-RU" dirty="0"/>
          </a:p>
        </p:txBody>
      </p:sp>
      <p:sp>
        <p:nvSpPr>
          <p:cNvPr id="4" name="Скругленный прямоугольник 3"/>
          <p:cNvSpPr/>
          <p:nvPr/>
        </p:nvSpPr>
        <p:spPr>
          <a:xfrm>
            <a:off x="1617199" y="1740372"/>
            <a:ext cx="3002280" cy="838200"/>
          </a:xfrm>
          <a:prstGeom prst="roundRect">
            <a:avLst>
              <a:gd name="adj" fmla="val 218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kk-KZ" sz="2000" b="1" dirty="0">
                <a:solidFill>
                  <a:srgbClr val="002060"/>
                </a:solidFill>
                <a:latin typeface="Times New Roman" panose="02020603050405020304" pitchFamily="18" charset="0"/>
                <a:cs typeface="Times New Roman" panose="02020603050405020304" pitchFamily="18" charset="0"/>
              </a:rPr>
              <a:t>Мәтіндегі негізгі ойды білдіретін сөйлемдер</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5" name="Овал 4"/>
          <p:cNvSpPr/>
          <p:nvPr/>
        </p:nvSpPr>
        <p:spPr>
          <a:xfrm>
            <a:off x="801078" y="2660976"/>
            <a:ext cx="4634522" cy="419702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pPr>
            <a:r>
              <a:rPr lang="kk-KZ" b="1" dirty="0">
                <a:solidFill>
                  <a:srgbClr val="002060"/>
                </a:solidFill>
                <a:latin typeface="Times New Roman" pitchFamily="18" charset="0"/>
                <a:ea typeface="Times New Roman" pitchFamily="18" charset="0"/>
                <a:cs typeface="Times New Roman" pitchFamily="18" charset="0"/>
              </a:rPr>
              <a:t>1.1989 ж. Қоғам қайраткері Олжас Сүлейменов бастаған «Невада-Семей» қозғалысы ядролық сынаққа қарсы алғашқы митингісін өткізді.</a:t>
            </a:r>
            <a:endParaRPr lang="ru-RU" b="1" dirty="0">
              <a:solidFill>
                <a:srgbClr val="002060"/>
              </a:solidFill>
              <a:latin typeface="Times New Roman" pitchFamily="18" charset="0"/>
              <a:cs typeface="Times New Roman" pitchFamily="18" charset="0"/>
            </a:endParaRPr>
          </a:p>
          <a:p>
            <a:pPr lvl="0" eaLnBrk="0" fontAlgn="base" hangingPunct="0">
              <a:spcBef>
                <a:spcPct val="0"/>
              </a:spcBef>
              <a:spcAft>
                <a:spcPct val="0"/>
              </a:spcAft>
            </a:pPr>
            <a:r>
              <a:rPr lang="kk-KZ" b="1" dirty="0">
                <a:solidFill>
                  <a:srgbClr val="002060"/>
                </a:solidFill>
                <a:latin typeface="Times New Roman" pitchFamily="18" charset="0"/>
                <a:ea typeface="Times New Roman" pitchFamily="18" charset="0"/>
                <a:cs typeface="Times New Roman" pitchFamily="18" charset="0"/>
              </a:rPr>
              <a:t>2.Қазақстан Семей сынақ алаңы жабылған сәттен бастап адамзат тарихындағы ең зұлмат сойыл-ядролық қарумен күрестің көшбасшысы </a:t>
            </a:r>
            <a:r>
              <a:rPr lang="kk-KZ" sz="2000" b="1" dirty="0">
                <a:solidFill>
                  <a:srgbClr val="002060"/>
                </a:solidFill>
                <a:latin typeface="Times New Roman" pitchFamily="18" charset="0"/>
                <a:ea typeface="Times New Roman" pitchFamily="18" charset="0"/>
                <a:cs typeface="Times New Roman" pitchFamily="18" charset="0"/>
              </a:rPr>
              <a:t>атанды</a:t>
            </a:r>
            <a:endParaRPr lang="kk-KZ" sz="2000" b="1" dirty="0">
              <a:solidFill>
                <a:srgbClr val="002060"/>
              </a:solidFill>
              <a:latin typeface="Times New Roman" pitchFamily="18" charset="0"/>
              <a:cs typeface="Times New Roman" pitchFamily="18" charset="0"/>
            </a:endParaRPr>
          </a:p>
        </p:txBody>
      </p:sp>
      <p:sp>
        <p:nvSpPr>
          <p:cNvPr id="6" name="Прямоугольник 5"/>
          <p:cNvSpPr/>
          <p:nvPr/>
        </p:nvSpPr>
        <p:spPr>
          <a:xfrm>
            <a:off x="6463421" y="1740372"/>
            <a:ext cx="2804160" cy="8381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000" dirty="0">
                <a:solidFill>
                  <a:srgbClr val="002060"/>
                </a:solidFill>
                <a:latin typeface="Times New Roman" panose="02020603050405020304" pitchFamily="18" charset="0"/>
                <a:cs typeface="Times New Roman" panose="02020603050405020304" pitchFamily="18" charset="0"/>
              </a:rPr>
              <a:t>Ғаламдық м</a:t>
            </a:r>
            <a:r>
              <a:rPr lang="kk-KZ" dirty="0">
                <a:solidFill>
                  <a:srgbClr val="002060"/>
                </a:solidFill>
              </a:rPr>
              <a:t>әселе </a:t>
            </a:r>
            <a:endParaRPr lang="ru-RU" dirty="0">
              <a:solidFill>
                <a:srgbClr val="002060"/>
              </a:solidFill>
            </a:endParaRPr>
          </a:p>
        </p:txBody>
      </p:sp>
      <p:sp>
        <p:nvSpPr>
          <p:cNvPr id="7" name="Овал 6"/>
          <p:cNvSpPr/>
          <p:nvPr/>
        </p:nvSpPr>
        <p:spPr>
          <a:xfrm>
            <a:off x="5435601" y="2578571"/>
            <a:ext cx="4825999" cy="42062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pPr>
            <a:r>
              <a:rPr lang="kk-KZ" sz="2000" dirty="0">
                <a:solidFill>
                  <a:srgbClr val="002060"/>
                </a:solidFill>
                <a:latin typeface="Times New Roman" pitchFamily="18" charset="0"/>
                <a:ea typeface="Times New Roman" pitchFamily="18" charset="0"/>
                <a:cs typeface="Times New Roman" pitchFamily="18" charset="0"/>
              </a:rPr>
              <a:t>1.Әлемді ядролық қару зардабынан құтқару туралы әлемдік  қозғалыс құруға Елбасымыз назар аударды.</a:t>
            </a:r>
          </a:p>
          <a:p>
            <a:pPr lvl="0" eaLnBrk="0" fontAlgn="base" hangingPunct="0">
              <a:spcBef>
                <a:spcPct val="0"/>
              </a:spcBef>
              <a:spcAft>
                <a:spcPct val="0"/>
              </a:spcAft>
            </a:pPr>
            <a:r>
              <a:rPr lang="kk-KZ" sz="2000" dirty="0">
                <a:solidFill>
                  <a:srgbClr val="002060"/>
                </a:solidFill>
                <a:latin typeface="Times New Roman" pitchFamily="18" charset="0"/>
                <a:ea typeface="Times New Roman" pitchFamily="18" charset="0"/>
                <a:cs typeface="Times New Roman" pitchFamily="18" charset="0"/>
              </a:rPr>
              <a:t>2. Қазақстанның көшбасшылығымен 29 тамыз Халықаралық ядролық сынақтарға қарсы күн деп жарияланды</a:t>
            </a:r>
            <a:r>
              <a:rPr lang="ru-RU" sz="2000" dirty="0">
                <a:solidFill>
                  <a:srgbClr val="002060"/>
                </a:solidFill>
                <a:latin typeface="Times New Roman" pitchFamily="18" charset="0"/>
                <a:cs typeface="Times New Roman" pitchFamily="18" charset="0"/>
              </a:rPr>
              <a:t> .</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294"/>
            <a:ext cx="12192000" cy="1378424"/>
          </a:xfrm>
          <a:solidFill>
            <a:schemeClr val="bg2"/>
          </a:solidFill>
        </p:spPr>
        <p:txBody>
          <a:bodyPr>
            <a:normAutofit fontScale="90000"/>
          </a:bodyPr>
          <a:lstStyle/>
          <a:p>
            <a:pPr algn="ctr"/>
            <a:r>
              <a:rPr lang="ru-RU" sz="3100" b="1" dirty="0">
                <a:solidFill>
                  <a:srgbClr val="002060"/>
                </a:solidFill>
                <a:latin typeface="Times New Roman" panose="02020603050405020304" pitchFamily="18" charset="0"/>
                <a:cs typeface="Times New Roman" panose="02020603050405020304" pitchFamily="18" charset="0"/>
              </a:rPr>
              <a:t/>
            </a:r>
            <a:br>
              <a:rPr lang="ru-RU" sz="3100" b="1" dirty="0">
                <a:solidFill>
                  <a:srgbClr val="002060"/>
                </a:solidFill>
                <a:latin typeface="Times New Roman" panose="02020603050405020304" pitchFamily="18" charset="0"/>
                <a:cs typeface="Times New Roman" panose="02020603050405020304" pitchFamily="18" charset="0"/>
              </a:rPr>
            </a:br>
            <a:r>
              <a:rPr lang="kk-KZ" sz="2800" b="1" dirty="0"/>
              <a:t> </a:t>
            </a:r>
            <a:r>
              <a:rPr lang="en-US" sz="2800" dirty="0">
                <a:solidFill>
                  <a:srgbClr val="002060"/>
                </a:solidFill>
                <a:latin typeface="Times New Roman" panose="02020603050405020304" pitchFamily="18" charset="0"/>
                <a:cs typeface="Times New Roman" panose="02020603050405020304" pitchFamily="18" charset="0"/>
              </a:rPr>
              <a:t>4</a:t>
            </a:r>
            <a:r>
              <a:rPr lang="kk-KZ" sz="2800" b="1" dirty="0">
                <a:solidFill>
                  <a:srgbClr val="002060"/>
                </a:solidFill>
                <a:latin typeface="Times New Roman" panose="02020603050405020304" pitchFamily="18" charset="0"/>
                <a:cs typeface="Times New Roman" panose="02020603050405020304" pitchFamily="18" charset="0"/>
              </a:rPr>
              <a:t> тапсырма. Мәтінді мұқият оқыңыз, берілген кестені толтырыңыз.</a:t>
            </a:r>
            <a:r>
              <a:rPr lang="ru-RU" sz="2800" dirty="0"/>
              <a:t/>
            </a:r>
            <a:br>
              <a:rPr lang="ru-RU" sz="2800" dirty="0"/>
            </a:br>
            <a:r>
              <a:rPr lang="ru-RU" sz="3100" b="1" dirty="0">
                <a:solidFill>
                  <a:srgbClr val="002060"/>
                </a:solidFill>
                <a:latin typeface="Times New Roman" panose="02020603050405020304" pitchFamily="18" charset="0"/>
                <a:cs typeface="Times New Roman" panose="02020603050405020304" pitchFamily="18" charset="0"/>
              </a:rPr>
              <a:t>	</a:t>
            </a:r>
            <a:endParaRPr lang="ru-RU" sz="2400" b="1" dirty="0">
              <a:solidFill>
                <a:srgbClr val="00206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1351130"/>
            <a:ext cx="11829143" cy="5506870"/>
          </a:xfrm>
          <a:solidFill>
            <a:schemeClr val="accent3">
              <a:lumMod val="20000"/>
              <a:lumOff val="80000"/>
            </a:schemeClr>
          </a:solidFill>
        </p:spPr>
        <p:txBody>
          <a:bodyPr>
            <a:normAutofit/>
          </a:bodyPr>
          <a:lstStyle/>
          <a:p>
            <a:endParaRPr lang="kk-KZ" dirty="0">
              <a:solidFill>
                <a:srgbClr val="002060"/>
              </a:solidFill>
              <a:latin typeface="Times New Roman" panose="02020603050405020304" pitchFamily="18" charset="0"/>
              <a:cs typeface="Times New Roman" panose="02020603050405020304" pitchFamily="18" charset="0"/>
            </a:endParaRPr>
          </a:p>
          <a:p>
            <a:pPr algn="just">
              <a:buNone/>
            </a:pPr>
            <a:r>
              <a:rPr lang="kk-KZ" sz="2400" b="1" dirty="0">
                <a:solidFill>
                  <a:srgbClr val="FF0000"/>
                </a:solidFill>
                <a:latin typeface="Times New Roman" pitchFamily="18" charset="0"/>
                <a:cs typeface="Times New Roman" pitchFamily="18" charset="0"/>
              </a:rPr>
              <a:t>		</a:t>
            </a:r>
            <a:r>
              <a:rPr lang="kk-KZ" sz="2400" b="1" dirty="0">
                <a:solidFill>
                  <a:srgbClr val="002060"/>
                </a:solidFill>
                <a:latin typeface="Times New Roman" pitchFamily="18" charset="0"/>
                <a:cs typeface="Times New Roman" pitchFamily="18" charset="0"/>
              </a:rPr>
              <a:t>Қазақ елінің Тәуелсіздік алғанына биыл – 25 жыл. Егемендікке қол жеткізгеніне ширек ғасыр ғана толса да, Қазақстанның бағындырған белесі аз емес. Бастысы, тарихи тамыры терең халқымыздың ұстанған бағыт-бағдары айқын. Еліміз бүкіл әлемге ядролық қарудан бас тартқан бейбіт өмірдің жаршысы ретінде танылды. Бұл қазіргі қақтығыс пен қантөгіс жайлаған уақытта аса құнды. Талай қиындық пен қайғы-қасіретті басынан кешірген қазақ халқы үшін Тәуелсіздік пен Бейбітшіліктен асқан қастерлі ұғым жоқ шығар. Қанша жығылса да, қайта қасқайып тұруға жігері жеткен халықтың тәуелсіздік таңы атар сәтте бейбітшілік жолын таңдауы да осыдан болар. </a:t>
            </a:r>
            <a:r>
              <a:rPr lang="kk-KZ" sz="1800" b="1" dirty="0">
                <a:solidFill>
                  <a:srgbClr val="0070C0"/>
                </a:solidFill>
              </a:rPr>
              <a:t>(Ақпарат дереккөзі: </a:t>
            </a:r>
            <a:r>
              <a:rPr lang="kk-KZ" sz="1800" b="1" u="sng" dirty="0">
                <a:solidFill>
                  <a:srgbClr val="002060"/>
                </a:solidFill>
                <a:hlinkClick r:id="rId2"/>
              </a:rPr>
              <a:t>https://massaget.kz/mangilik_el/41181</a:t>
            </a:r>
            <a:r>
              <a:rPr lang="kk-KZ" sz="1800" b="1" u="sng" dirty="0" smtClean="0">
                <a:solidFill>
                  <a:srgbClr val="002060"/>
                </a:solidFill>
                <a:hlinkClick r:id="rId2"/>
              </a:rPr>
              <a:t>/</a:t>
            </a:r>
            <a:endParaRPr lang="ru-RU" sz="1800" dirty="0">
              <a:solidFill>
                <a:srgbClr val="002060"/>
              </a:solidFill>
            </a:endParaRPr>
          </a:p>
          <a:p>
            <a:r>
              <a:rPr lang="kk-KZ" b="1" dirty="0">
                <a:solidFill>
                  <a:srgbClr val="002060"/>
                </a:solidFill>
              </a:rPr>
              <a:t> </a:t>
            </a:r>
            <a:endParaRPr lang="ru-RU" dirty="0">
              <a:solidFill>
                <a:srgbClr val="002060"/>
              </a:solidFill>
            </a:endParaRPr>
          </a:p>
          <a:p>
            <a:endParaRPr lang="ru-RU"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31973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nodeType="click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set>
                                      <p:cBhvr>
                                        <p:cTn id="14" dur="5" fill="hold">
                                          <p:stCondLst>
                                            <p:cond delay="0"/>
                                          </p:stCondLst>
                                        </p:cTn>
                                        <p:tgtEl>
                                          <p:spTgt spid="3">
                                            <p:txEl>
                                              <p:pRg st="1" end="1"/>
                                            </p:txEl>
                                          </p:spTgt>
                                        </p:tgtEl>
                                        <p:attrNameLst>
                                          <p:attrName>style.rotation</p:attrName>
                                        </p:attrNameLst>
                                      </p:cBhvr>
                                      <p:to>
                                        <p:strVal val="-45.0"/>
                                      </p:to>
                                    </p:set>
                                    <p:anim calcmode="lin" valueType="num">
                                      <p:cBhvr>
                                        <p:cTn id="15" dur="5" fill="hold">
                                          <p:stCondLst>
                                            <p:cond delay="5"/>
                                          </p:stCondLst>
                                        </p:cTn>
                                        <p:tgtEl>
                                          <p:spTgt spid="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5" fill="hold">
                                          <p:stCondLst>
                                            <p:cond delay="0"/>
                                          </p:stCondLst>
                                        </p:cTn>
                                        <p:tgtEl>
                                          <p:spTgt spid="3">
                                            <p:txEl>
                                              <p:pRg st="1" end="1"/>
                                            </p:txEl>
                                          </p:spTgt>
                                        </p:tgtEl>
                                        <p:attrNameLst>
                                          <p:attrName>ppt_y</p:attrName>
                                        </p:attrNameLst>
                                      </p:cBhvr>
                                      <p:tavLst>
                                        <p:tav tm="0">
                                          <p:val>
                                            <p:strVal val="#ppt_y-1"/>
                                          </p:val>
                                        </p:tav>
                                        <p:tav tm="100000">
                                          <p:val>
                                            <p:strVal val="#ppt_y-(0.354*#ppt_w-0.172*#ppt_h)"/>
                                          </p:val>
                                        </p:tav>
                                      </p:tavLst>
                                    </p:anim>
                                    <p:anim calcmode="lin" valueType="num">
                                      <p:cBhvr>
                                        <p:cTn id="17" dur="2" decel="50000" autoRev="1" fill="hold">
                                          <p:stCondLst>
                                            <p:cond delay="5"/>
                                          </p:stCondLst>
                                        </p:cTn>
                                        <p:tgtEl>
                                          <p:spTgt spid="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 fill="hold">
                                          <p:stCondLst>
                                            <p:cond delay="9"/>
                                          </p:stCondLst>
                                        </p:cTn>
                                        <p:tgtEl>
                                          <p:spTgt spid="3">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376770719"/>
              </p:ext>
            </p:extLst>
          </p:nvPr>
        </p:nvGraphicFramePr>
        <p:xfrm>
          <a:off x="609599" y="2104601"/>
          <a:ext cx="9954921" cy="3255190"/>
        </p:xfrm>
        <a:graphic>
          <a:graphicData uri="http://schemas.openxmlformats.org/drawingml/2006/table">
            <a:tbl>
              <a:tblPr firstRow="1" bandRow="1">
                <a:tableStyleId>{5C22544A-7EE6-4342-B048-85BDC9FD1C3A}</a:tableStyleId>
              </a:tblPr>
              <a:tblGrid>
                <a:gridCol w="2488730">
                  <a:extLst>
                    <a:ext uri="{9D8B030D-6E8A-4147-A177-3AD203B41FA5}">
                      <a16:colId xmlns="" xmlns:a16="http://schemas.microsoft.com/office/drawing/2014/main" val="20000"/>
                    </a:ext>
                  </a:extLst>
                </a:gridCol>
                <a:gridCol w="2279112">
                  <a:extLst>
                    <a:ext uri="{9D8B030D-6E8A-4147-A177-3AD203B41FA5}">
                      <a16:colId xmlns="" xmlns:a16="http://schemas.microsoft.com/office/drawing/2014/main" val="20001"/>
                    </a:ext>
                  </a:extLst>
                </a:gridCol>
                <a:gridCol w="2301852">
                  <a:extLst>
                    <a:ext uri="{9D8B030D-6E8A-4147-A177-3AD203B41FA5}">
                      <a16:colId xmlns="" xmlns:a16="http://schemas.microsoft.com/office/drawing/2014/main" val="20002"/>
                    </a:ext>
                  </a:extLst>
                </a:gridCol>
                <a:gridCol w="2885227">
                  <a:extLst>
                    <a:ext uri="{9D8B030D-6E8A-4147-A177-3AD203B41FA5}">
                      <a16:colId xmlns="" xmlns:a16="http://schemas.microsoft.com/office/drawing/2014/main" val="20003"/>
                    </a:ext>
                  </a:extLst>
                </a:gridCol>
              </a:tblGrid>
              <a:tr h="572600">
                <a:tc>
                  <a:txBody>
                    <a:bodyPr/>
                    <a:lstStyle/>
                    <a:p>
                      <a:pPr algn="ctr"/>
                      <a:r>
                        <a:rPr lang="kk-KZ" sz="2000" dirty="0">
                          <a:solidFill>
                            <a:srgbClr val="002060"/>
                          </a:solidFill>
                          <a:latin typeface="Times New Roman" panose="02020603050405020304" pitchFamily="18" charset="0"/>
                          <a:cs typeface="Times New Roman" panose="02020603050405020304" pitchFamily="18" charset="0"/>
                        </a:rPr>
                        <a:t>Терминдер</a:t>
                      </a:r>
                      <a:endParaRPr lang="ru-RU" sz="2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kk-KZ" sz="2000" dirty="0">
                          <a:solidFill>
                            <a:srgbClr val="002060"/>
                          </a:solidFill>
                          <a:latin typeface="Times New Roman" panose="02020603050405020304" pitchFamily="18" charset="0"/>
                          <a:cs typeface="Times New Roman" panose="02020603050405020304" pitchFamily="18" charset="0"/>
                        </a:rPr>
                        <a:t>Стилі</a:t>
                      </a:r>
                      <a:endParaRPr lang="ru-RU" sz="2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kk-KZ" sz="2000" dirty="0">
                          <a:solidFill>
                            <a:srgbClr val="002060"/>
                          </a:solidFill>
                          <a:latin typeface="Times New Roman" panose="02020603050405020304" pitchFamily="18" charset="0"/>
                          <a:cs typeface="Times New Roman" panose="02020603050405020304" pitchFamily="18" charset="0"/>
                        </a:rPr>
                        <a:t>Жанры </a:t>
                      </a:r>
                      <a:endParaRPr lang="ru-RU" sz="2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kk-KZ" sz="2000" dirty="0">
                          <a:solidFill>
                            <a:srgbClr val="002060"/>
                          </a:solidFill>
                          <a:latin typeface="Times New Roman" panose="02020603050405020304" pitchFamily="18" charset="0"/>
                          <a:cs typeface="Times New Roman" panose="02020603050405020304" pitchFamily="18" charset="0"/>
                        </a:rPr>
                        <a:t>Құрылымы</a:t>
                      </a:r>
                      <a:endParaRPr lang="ru-RU" sz="2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 xmlns:a16="http://schemas.microsoft.com/office/drawing/2014/main" val="10000"/>
                  </a:ext>
                </a:extLst>
              </a:tr>
              <a:tr h="2682590">
                <a:tc>
                  <a:txBody>
                    <a:bodyPr/>
                    <a:lstStyle/>
                    <a:p>
                      <a:endParaRPr lang="ru-RU" sz="2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sz="2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sz="2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ru-RU" sz="2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
        <p:nvSpPr>
          <p:cNvPr id="11" name="Заголовок 10">
            <a:extLst>
              <a:ext uri="{FF2B5EF4-FFF2-40B4-BE49-F238E27FC236}">
                <a16:creationId xmlns="" xmlns:a16="http://schemas.microsoft.com/office/drawing/2014/main" id="{FB4DECDD-3159-487C-9411-60ADD91EF027}"/>
              </a:ext>
            </a:extLst>
          </p:cNvPr>
          <p:cNvSpPr>
            <a:spLocks noGrp="1"/>
          </p:cNvSpPr>
          <p:nvPr>
            <p:ph type="title"/>
          </p:nvPr>
        </p:nvSpPr>
        <p:spPr>
          <a:xfrm>
            <a:off x="708073" y="443132"/>
            <a:ext cx="9673883" cy="1055077"/>
          </a:xfrm>
        </p:spPr>
        <p:txBody>
          <a:bodyPr>
            <a:normAutofit fontScale="90000"/>
          </a:bodyPr>
          <a:lstStyle/>
          <a:p>
            <a:pPr algn="ctr"/>
            <a:r>
              <a:rPr lang="kk-KZ" dirty="0">
                <a:solidFill>
                  <a:srgbClr val="002060"/>
                </a:solidFill>
                <a:latin typeface="Times New Roman" panose="02020603050405020304" pitchFamily="18" charset="0"/>
                <a:cs typeface="Times New Roman" panose="02020603050405020304" pitchFamily="18" charset="0"/>
              </a:rPr>
              <a:t>Кестені толтырыңыз</a:t>
            </a:r>
            <a:br>
              <a:rPr lang="kk-KZ" dirty="0">
                <a:solidFill>
                  <a:srgbClr val="002060"/>
                </a:solidFill>
                <a:latin typeface="Times New Roman" panose="02020603050405020304" pitchFamily="18" charset="0"/>
                <a:cs typeface="Times New Roman" panose="02020603050405020304" pitchFamily="18" charset="0"/>
              </a:rPr>
            </a:br>
            <a:endParaRPr lang="x-none"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983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a:solidFill>
                  <a:srgbClr val="002060"/>
                </a:solidFill>
                <a:latin typeface="Times New Roman" pitchFamily="18" charset="0"/>
                <a:cs typeface="Times New Roman" pitchFamily="18" charset="0"/>
              </a:rPr>
              <a:t>Дескриптор</a:t>
            </a:r>
            <a:endParaRPr lang="ru-RU" dirty="0">
              <a:solidFill>
                <a:srgbClr val="002060"/>
              </a:solidFill>
              <a:latin typeface="Times New Roman" pitchFamily="18" charset="0"/>
              <a:cs typeface="Times New Roman" pitchFamily="18" charset="0"/>
            </a:endParaRPr>
          </a:p>
        </p:txBody>
      </p:sp>
      <p:sp>
        <p:nvSpPr>
          <p:cNvPr id="4" name="Содержимое 3"/>
          <p:cNvSpPr>
            <a:spLocks noGrp="1"/>
          </p:cNvSpPr>
          <p:nvPr>
            <p:ph idx="1"/>
          </p:nvPr>
        </p:nvSpPr>
        <p:spPr>
          <a:xfrm>
            <a:off x="2026920" y="1767840"/>
            <a:ext cx="8061960" cy="3947160"/>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kk-KZ" sz="2800" dirty="0">
                <a:solidFill>
                  <a:srgbClr val="002060"/>
                </a:solidFill>
                <a:latin typeface="Times New Roman" pitchFamily="18" charset="0"/>
                <a:cs typeface="Times New Roman" pitchFamily="18" charset="0"/>
              </a:rPr>
              <a:t>Мәтінді түсініп оқиды;</a:t>
            </a:r>
            <a:endParaRPr lang="ru-RU" sz="2800" dirty="0">
              <a:solidFill>
                <a:srgbClr val="002060"/>
              </a:solidFill>
              <a:latin typeface="Times New Roman" pitchFamily="18" charset="0"/>
              <a:cs typeface="Times New Roman" pitchFamily="18" charset="0"/>
            </a:endParaRPr>
          </a:p>
          <a:p>
            <a:r>
              <a:rPr lang="kk-KZ" sz="2800" dirty="0">
                <a:solidFill>
                  <a:srgbClr val="002060"/>
                </a:solidFill>
                <a:latin typeface="Times New Roman" pitchFamily="18" charset="0"/>
                <a:cs typeface="Times New Roman" pitchFamily="18" charset="0"/>
              </a:rPr>
              <a:t>Ғылыми стиль жанрына талдау жасайды</a:t>
            </a:r>
            <a:endParaRPr lang="ru-RU" sz="2800" dirty="0">
              <a:solidFill>
                <a:srgbClr val="002060"/>
              </a:solidFill>
              <a:latin typeface="Times New Roman" pitchFamily="18" charset="0"/>
              <a:cs typeface="Times New Roman" pitchFamily="18" charset="0"/>
            </a:endParaRPr>
          </a:p>
          <a:p>
            <a:pPr>
              <a:buNone/>
            </a:pPr>
            <a:endParaRPr lang="ru-RU" sz="2800" b="1" i="1"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10888394" cy="6885293"/>
          </a:xfrm>
          <a:solidFill>
            <a:schemeClr val="accent3">
              <a:lumMod val="20000"/>
              <a:lumOff val="80000"/>
            </a:schemeClr>
          </a:solidFill>
        </p:spPr>
        <p:txBody>
          <a:bodyPr>
            <a:normAutofit/>
          </a:bodyPr>
          <a:lstStyle/>
          <a:p>
            <a:pPr marL="0" indent="0" algn="ctr">
              <a:buNone/>
            </a:pPr>
            <a:endParaRPr lang="kk-KZ" dirty="0">
              <a:solidFill>
                <a:srgbClr val="002060"/>
              </a:solidFill>
              <a:latin typeface="Times New Roman" panose="02020603050405020304" pitchFamily="18" charset="0"/>
              <a:ea typeface="Times New Roman" panose="02020603050405020304" pitchFamily="18" charset="0"/>
            </a:endParaRPr>
          </a:p>
          <a:p>
            <a:pPr marL="0" indent="0" algn="ctr">
              <a:buNone/>
            </a:pPr>
            <a:endParaRPr lang="kk-KZ" dirty="0">
              <a:solidFill>
                <a:srgbClr val="002060"/>
              </a:solidFill>
              <a:latin typeface="Times New Roman" panose="02020603050405020304" pitchFamily="18" charset="0"/>
              <a:ea typeface="Times New Roman" panose="02020603050405020304" pitchFamily="18" charset="0"/>
            </a:endParaRPr>
          </a:p>
          <a:p>
            <a:pPr marL="0" indent="0" algn="ctr">
              <a:buNone/>
            </a:pPr>
            <a:endParaRPr lang="kk-KZ" dirty="0">
              <a:solidFill>
                <a:srgbClr val="002060"/>
              </a:solidFill>
              <a:latin typeface="Times New Roman" panose="02020603050405020304" pitchFamily="18" charset="0"/>
              <a:ea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98699812"/>
              </p:ext>
            </p:extLst>
          </p:nvPr>
        </p:nvGraphicFramePr>
        <p:xfrm>
          <a:off x="459701" y="1576269"/>
          <a:ext cx="9968991" cy="3255190"/>
        </p:xfrm>
        <a:graphic>
          <a:graphicData uri="http://schemas.openxmlformats.org/drawingml/2006/table">
            <a:tbl>
              <a:tblPr firstRow="1" bandRow="1">
                <a:tableStyleId>{5C22544A-7EE6-4342-B048-85BDC9FD1C3A}</a:tableStyleId>
              </a:tblPr>
              <a:tblGrid>
                <a:gridCol w="2492248">
                  <a:extLst>
                    <a:ext uri="{9D8B030D-6E8A-4147-A177-3AD203B41FA5}">
                      <a16:colId xmlns="" xmlns:a16="http://schemas.microsoft.com/office/drawing/2014/main" val="20000"/>
                    </a:ext>
                  </a:extLst>
                </a:gridCol>
                <a:gridCol w="2282333">
                  <a:extLst>
                    <a:ext uri="{9D8B030D-6E8A-4147-A177-3AD203B41FA5}">
                      <a16:colId xmlns="" xmlns:a16="http://schemas.microsoft.com/office/drawing/2014/main" val="20001"/>
                    </a:ext>
                  </a:extLst>
                </a:gridCol>
                <a:gridCol w="2305105">
                  <a:extLst>
                    <a:ext uri="{9D8B030D-6E8A-4147-A177-3AD203B41FA5}">
                      <a16:colId xmlns="" xmlns:a16="http://schemas.microsoft.com/office/drawing/2014/main" val="20002"/>
                    </a:ext>
                  </a:extLst>
                </a:gridCol>
                <a:gridCol w="2889305">
                  <a:extLst>
                    <a:ext uri="{9D8B030D-6E8A-4147-A177-3AD203B41FA5}">
                      <a16:colId xmlns="" xmlns:a16="http://schemas.microsoft.com/office/drawing/2014/main" val="20003"/>
                    </a:ext>
                  </a:extLst>
                </a:gridCol>
              </a:tblGrid>
              <a:tr h="572600">
                <a:tc>
                  <a:txBody>
                    <a:bodyPr/>
                    <a:lstStyle/>
                    <a:p>
                      <a:pPr algn="ctr"/>
                      <a:r>
                        <a:rPr lang="kk-KZ" sz="2000" dirty="0">
                          <a:solidFill>
                            <a:srgbClr val="002060"/>
                          </a:solidFill>
                          <a:latin typeface="Times New Roman" panose="02020603050405020304" pitchFamily="18" charset="0"/>
                          <a:cs typeface="Times New Roman" panose="02020603050405020304" pitchFamily="18" charset="0"/>
                        </a:rPr>
                        <a:t>Терминдер</a:t>
                      </a:r>
                      <a:endParaRPr lang="ru-RU" sz="2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kk-KZ" sz="2000" dirty="0">
                          <a:solidFill>
                            <a:srgbClr val="002060"/>
                          </a:solidFill>
                          <a:latin typeface="Times New Roman" panose="02020603050405020304" pitchFamily="18" charset="0"/>
                          <a:cs typeface="Times New Roman" panose="02020603050405020304" pitchFamily="18" charset="0"/>
                        </a:rPr>
                        <a:t>Стилі</a:t>
                      </a:r>
                      <a:endParaRPr lang="ru-RU" sz="2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kk-KZ" sz="2000" dirty="0">
                          <a:solidFill>
                            <a:srgbClr val="002060"/>
                          </a:solidFill>
                          <a:latin typeface="Times New Roman" panose="02020603050405020304" pitchFamily="18" charset="0"/>
                          <a:cs typeface="Times New Roman" panose="02020603050405020304" pitchFamily="18" charset="0"/>
                        </a:rPr>
                        <a:t>Жанры </a:t>
                      </a:r>
                      <a:endParaRPr lang="ru-RU" sz="2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kk-KZ" sz="2000" dirty="0">
                          <a:solidFill>
                            <a:srgbClr val="002060"/>
                          </a:solidFill>
                          <a:latin typeface="Times New Roman" panose="02020603050405020304" pitchFamily="18" charset="0"/>
                          <a:cs typeface="Times New Roman" panose="02020603050405020304" pitchFamily="18" charset="0"/>
                        </a:rPr>
                        <a:t>Құрылымы</a:t>
                      </a:r>
                      <a:endParaRPr lang="ru-RU" sz="2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 xmlns:a16="http://schemas.microsoft.com/office/drawing/2014/main" val="10000"/>
                  </a:ext>
                </a:extLst>
              </a:tr>
              <a:tr h="2682590">
                <a:tc>
                  <a:txBody>
                    <a:bodyPr/>
                    <a:lstStyle/>
                    <a:p>
                      <a:r>
                        <a:rPr kumimoji="0" lang="kk-KZ" sz="1800" b="1" kern="1200" dirty="0">
                          <a:solidFill>
                            <a:srgbClr val="002060"/>
                          </a:solidFill>
                          <a:latin typeface="Times New Roman" pitchFamily="18" charset="0"/>
                          <a:ea typeface="+mn-ea"/>
                          <a:cs typeface="Times New Roman" pitchFamily="18" charset="0"/>
                        </a:rPr>
                        <a:t>Тәуелсіздік </a:t>
                      </a:r>
                      <a:endParaRPr kumimoji="0" lang="ru-RU" sz="1800" kern="1200" dirty="0">
                        <a:solidFill>
                          <a:srgbClr val="002060"/>
                        </a:solidFill>
                        <a:latin typeface="Times New Roman" pitchFamily="18" charset="0"/>
                        <a:ea typeface="+mn-ea"/>
                        <a:cs typeface="Times New Roman" pitchFamily="18" charset="0"/>
                      </a:endParaRPr>
                    </a:p>
                    <a:p>
                      <a:r>
                        <a:rPr kumimoji="0" lang="kk-KZ" sz="1800" b="1" kern="1200" dirty="0">
                          <a:solidFill>
                            <a:srgbClr val="002060"/>
                          </a:solidFill>
                          <a:latin typeface="Times New Roman" pitchFamily="18" charset="0"/>
                          <a:ea typeface="+mn-ea"/>
                          <a:cs typeface="Times New Roman" pitchFamily="18" charset="0"/>
                        </a:rPr>
                        <a:t>Егемендік</a:t>
                      </a:r>
                      <a:endParaRPr kumimoji="0" lang="ru-RU" sz="1800" kern="1200" dirty="0">
                        <a:solidFill>
                          <a:srgbClr val="002060"/>
                        </a:solidFill>
                        <a:latin typeface="Times New Roman" pitchFamily="18" charset="0"/>
                        <a:ea typeface="+mn-ea"/>
                        <a:cs typeface="Times New Roman" pitchFamily="18" charset="0"/>
                      </a:endParaRPr>
                    </a:p>
                    <a:p>
                      <a:r>
                        <a:rPr kumimoji="0" lang="kk-KZ" sz="1800" b="1" kern="1200" dirty="0">
                          <a:solidFill>
                            <a:srgbClr val="002060"/>
                          </a:solidFill>
                          <a:latin typeface="Times New Roman" pitchFamily="18" charset="0"/>
                          <a:ea typeface="+mn-ea"/>
                          <a:cs typeface="Times New Roman" pitchFamily="18" charset="0"/>
                        </a:rPr>
                        <a:t>Ядролық қару</a:t>
                      </a:r>
                      <a:endParaRPr kumimoji="0" lang="ru-RU" sz="1800" kern="1200" dirty="0">
                        <a:solidFill>
                          <a:srgbClr val="002060"/>
                        </a:solidFill>
                        <a:latin typeface="Times New Roman" pitchFamily="18" charset="0"/>
                        <a:ea typeface="+mn-ea"/>
                        <a:cs typeface="Times New Roman" pitchFamily="18" charset="0"/>
                      </a:endParaRPr>
                    </a:p>
                    <a:p>
                      <a:endParaRPr lang="ru-RU" sz="2000" dirty="0">
                        <a:solidFill>
                          <a:srgbClr val="00206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kk-KZ" sz="1800" b="1" kern="1200" dirty="0">
                          <a:solidFill>
                            <a:srgbClr val="002060"/>
                          </a:solidFill>
                          <a:latin typeface="Times New Roman" pitchFamily="18" charset="0"/>
                          <a:ea typeface="+mn-ea"/>
                          <a:cs typeface="Times New Roman" pitchFamily="18" charset="0"/>
                        </a:rPr>
                        <a:t>Ғылыми стиль </a:t>
                      </a:r>
                      <a:endParaRPr lang="ru-RU" sz="2000" dirty="0">
                        <a:solidFill>
                          <a:srgbClr val="00206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kk-KZ" sz="1800" b="1" kern="1200" dirty="0">
                          <a:solidFill>
                            <a:srgbClr val="002060"/>
                          </a:solidFill>
                          <a:latin typeface="Times New Roman" pitchFamily="18" charset="0"/>
                          <a:ea typeface="+mn-ea"/>
                          <a:cs typeface="Times New Roman" pitchFamily="18" charset="0"/>
                        </a:rPr>
                        <a:t>Мақала </a:t>
                      </a:r>
                      <a:endParaRPr lang="ru-RU" sz="2000" dirty="0">
                        <a:solidFill>
                          <a:srgbClr val="00206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kk-KZ" sz="1800" b="1" dirty="0">
                          <a:solidFill>
                            <a:srgbClr val="002060"/>
                          </a:solidFill>
                          <a:latin typeface="Times New Roman" pitchFamily="18" charset="0"/>
                          <a:ea typeface="Times New Roman"/>
                          <a:cs typeface="Times New Roman" pitchFamily="18" charset="0"/>
                        </a:rPr>
                        <a:t>Хабарлы сөйлем.</a:t>
                      </a:r>
                      <a:endParaRPr lang="ru-RU" sz="18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pic>
        <p:nvPicPr>
          <p:cNvPr id="6" name="Рисунок 5">
            <a:extLst>
              <a:ext uri="{FF2B5EF4-FFF2-40B4-BE49-F238E27FC236}">
                <a16:creationId xmlns="" xmlns:a16="http://schemas.microsoft.com/office/drawing/2014/main" id="{49EF3A0A-D90F-4E59-89D9-636E4E61E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7397" y="4907445"/>
            <a:ext cx="2546251" cy="1901862"/>
          </a:xfrm>
          <a:prstGeom prst="rect">
            <a:avLst/>
          </a:prstGeom>
        </p:spPr>
      </p:pic>
      <p:sp>
        <p:nvSpPr>
          <p:cNvPr id="10" name="Заголовок 9">
            <a:extLst>
              <a:ext uri="{FF2B5EF4-FFF2-40B4-BE49-F238E27FC236}">
                <a16:creationId xmlns="" xmlns:a16="http://schemas.microsoft.com/office/drawing/2014/main" id="{77B788C1-D27B-499B-B47A-A9067C070D76}"/>
              </a:ext>
            </a:extLst>
          </p:cNvPr>
          <p:cNvSpPr>
            <a:spLocks noGrp="1"/>
          </p:cNvSpPr>
          <p:nvPr>
            <p:ph type="title"/>
          </p:nvPr>
        </p:nvSpPr>
        <p:spPr>
          <a:xfrm>
            <a:off x="679939" y="-103143"/>
            <a:ext cx="9652000" cy="1143000"/>
          </a:xfrm>
        </p:spPr>
        <p:txBody>
          <a:bodyPr>
            <a:normAutofit/>
          </a:bodyPr>
          <a:lstStyle/>
          <a:p>
            <a:pPr algn="ctr"/>
            <a:r>
              <a:rPr lang="kk-KZ" sz="5400" dirty="0">
                <a:latin typeface="Times New Roman" panose="02020603050405020304" pitchFamily="18" charset="0"/>
                <a:cs typeface="Times New Roman" panose="02020603050405020304" pitchFamily="18" charset="0"/>
              </a:rPr>
              <a:t>Өзіңді тексер!</a:t>
            </a:r>
            <a:endParaRPr lang="x-none"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983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893" y="213998"/>
            <a:ext cx="9308707" cy="1033975"/>
          </a:xfrm>
          <a:solidFill>
            <a:schemeClr val="bg2"/>
          </a:solidFill>
        </p:spPr>
        <p:txBody>
          <a:bodyPr>
            <a:normAutofit fontScale="90000"/>
          </a:bodyPr>
          <a:lstStyle/>
          <a:p>
            <a:r>
              <a:rPr lang="ru-RU" sz="2800" b="1" dirty="0">
                <a:solidFill>
                  <a:srgbClr val="002060"/>
                </a:solidFill>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t>
            </a:r>
            <a:r>
              <a:rPr lang="ru-RU" sz="2800" b="1" dirty="0" err="1">
                <a:solidFill>
                  <a:srgbClr val="FF0000"/>
                </a:solidFill>
                <a:latin typeface="Times New Roman" panose="02020603050405020304" pitchFamily="18" charset="0"/>
                <a:cs typeface="Times New Roman" panose="02020603050405020304" pitchFamily="18" charset="0"/>
              </a:rPr>
              <a:t>Қорытынды</a:t>
            </a:r>
            <a:r>
              <a:rPr lang="ru-RU" sz="3200" b="1" dirty="0">
                <a:solidFill>
                  <a:srgbClr val="002060"/>
                </a:solidFill>
                <a:latin typeface="Times New Roman" panose="02020603050405020304" pitchFamily="18" charset="0"/>
                <a:cs typeface="Times New Roman" panose="02020603050405020304" pitchFamily="18" charset="0"/>
              </a:rPr>
              <a:t> </a:t>
            </a:r>
            <a:r>
              <a:rPr lang="ru-RU" sz="1000" b="1" dirty="0">
                <a:solidFill>
                  <a:srgbClr val="002060"/>
                </a:solidFill>
                <a:latin typeface="Times New Roman" panose="02020603050405020304" pitchFamily="18" charset="0"/>
                <a:cs typeface="Times New Roman" panose="02020603050405020304" pitchFamily="18" charset="0"/>
              </a:rPr>
              <a:t/>
            </a:r>
            <a:br>
              <a:rPr lang="ru-RU" sz="1000" b="1" dirty="0">
                <a:solidFill>
                  <a:srgbClr val="002060"/>
                </a:solidFill>
                <a:latin typeface="Times New Roman" panose="02020603050405020304" pitchFamily="18" charset="0"/>
                <a:cs typeface="Times New Roman" panose="02020603050405020304" pitchFamily="18" charset="0"/>
              </a:rPr>
            </a:br>
            <a:endParaRPr lang="ru-RU" sz="1000" b="1"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cstate="print"/>
          <a:stretch>
            <a:fillRect/>
          </a:stretch>
        </p:blipFill>
        <p:spPr>
          <a:xfrm>
            <a:off x="952893" y="3276705"/>
            <a:ext cx="2247900" cy="1965278"/>
          </a:xfrm>
          <a:prstGeom prst="rect">
            <a:avLst/>
          </a:prstGeom>
          <a:ln w="28575">
            <a:solidFill>
              <a:srgbClr val="FF0000"/>
            </a:solidFill>
          </a:ln>
        </p:spPr>
      </p:pic>
      <p:sp>
        <p:nvSpPr>
          <p:cNvPr id="6" name="Стрелка вправо 5"/>
          <p:cNvSpPr/>
          <p:nvPr/>
        </p:nvSpPr>
        <p:spPr>
          <a:xfrm>
            <a:off x="3923853" y="3122764"/>
            <a:ext cx="1059976" cy="341194"/>
          </a:xfrm>
          <a:prstGeom prst="right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p:cNvSpPr/>
          <p:nvPr/>
        </p:nvSpPr>
        <p:spPr>
          <a:xfrm>
            <a:off x="3905937" y="3877207"/>
            <a:ext cx="1059977" cy="382137"/>
          </a:xfrm>
          <a:prstGeom prst="right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Стрелка вправо 6">
            <a:extLst>
              <a:ext uri="{FF2B5EF4-FFF2-40B4-BE49-F238E27FC236}">
                <a16:creationId xmlns="" xmlns:a16="http://schemas.microsoft.com/office/drawing/2014/main" id="{958BDEF0-B4F1-4E19-92AE-8E2D076A27B6}"/>
              </a:ext>
            </a:extLst>
          </p:cNvPr>
          <p:cNvSpPr/>
          <p:nvPr/>
        </p:nvSpPr>
        <p:spPr>
          <a:xfrm>
            <a:off x="3923853" y="4583744"/>
            <a:ext cx="1059977" cy="382137"/>
          </a:xfrm>
          <a:prstGeom prst="right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Стрелка вправо 6">
            <a:extLst>
              <a:ext uri="{FF2B5EF4-FFF2-40B4-BE49-F238E27FC236}">
                <a16:creationId xmlns="" xmlns:a16="http://schemas.microsoft.com/office/drawing/2014/main" id="{DE38563E-A5EA-4B08-83BA-A1EA5A3D1658}"/>
              </a:ext>
            </a:extLst>
          </p:cNvPr>
          <p:cNvSpPr/>
          <p:nvPr/>
        </p:nvSpPr>
        <p:spPr>
          <a:xfrm>
            <a:off x="3923853" y="5279534"/>
            <a:ext cx="1059977" cy="382137"/>
          </a:xfrm>
          <a:prstGeom prst="right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 xmlns:a16="http://schemas.microsoft.com/office/drawing/2014/main" id="{1D473E32-EBFE-4DFB-913B-0866DD199B8C}"/>
              </a:ext>
            </a:extLst>
          </p:cNvPr>
          <p:cNvSpPr txBox="1"/>
          <p:nvPr/>
        </p:nvSpPr>
        <p:spPr>
          <a:xfrm flipH="1">
            <a:off x="5393531" y="4543981"/>
            <a:ext cx="4962606" cy="461665"/>
          </a:xfrm>
          <a:prstGeom prst="rect">
            <a:avLst/>
          </a:prstGeom>
          <a:noFill/>
        </p:spPr>
        <p:txBody>
          <a:bodyPr wrap="square" rtlCol="0">
            <a:spAutoFit/>
          </a:bodyPr>
          <a:lstStyle/>
          <a:p>
            <a:r>
              <a:rPr lang="kk-KZ" sz="2400" b="1" dirty="0">
                <a:solidFill>
                  <a:srgbClr val="002060"/>
                </a:solidFill>
                <a:latin typeface="Times New Roman" panose="02020603050405020304" pitchFamily="18" charset="0"/>
                <a:cs typeface="Times New Roman" panose="02020603050405020304" pitchFamily="18" charset="0"/>
              </a:rPr>
              <a:t>Мен оны былай дәлелдей аламын</a:t>
            </a:r>
            <a:endParaRPr lang="x-none" sz="2400" b="1" dirty="0">
              <a:solidFill>
                <a:srgbClr val="00206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9C4C9871-3F85-45E2-BAD8-54265E625393}"/>
              </a:ext>
            </a:extLst>
          </p:cNvPr>
          <p:cNvSpPr txBox="1"/>
          <p:nvPr/>
        </p:nvSpPr>
        <p:spPr>
          <a:xfrm>
            <a:off x="5393531" y="5088870"/>
            <a:ext cx="5845576" cy="830997"/>
          </a:xfrm>
          <a:prstGeom prst="rect">
            <a:avLst/>
          </a:prstGeom>
          <a:noFill/>
        </p:spPr>
        <p:txBody>
          <a:bodyPr wrap="square" rtlCol="0">
            <a:spAutoFit/>
          </a:bodyPr>
          <a:lstStyle/>
          <a:p>
            <a:r>
              <a:rPr lang="kk-KZ" sz="2400" b="1" dirty="0">
                <a:solidFill>
                  <a:srgbClr val="002060"/>
                </a:solidFill>
                <a:latin typeface="Times New Roman" panose="02020603050405020304" pitchFamily="18" charset="0"/>
                <a:cs typeface="Times New Roman" panose="02020603050405020304" pitchFamily="18" charset="0"/>
              </a:rPr>
              <a:t>Осыған байланысты мынадай қорытындыға келдім</a:t>
            </a:r>
            <a:endParaRPr lang="x-none" sz="2400" b="1" dirty="0">
              <a:solidFill>
                <a:srgbClr val="002060"/>
              </a:solidFill>
              <a:latin typeface="Times New Roman" panose="02020603050405020304" pitchFamily="18" charset="0"/>
              <a:cs typeface="Times New Roman" panose="02020603050405020304" pitchFamily="18" charset="0"/>
            </a:endParaRPr>
          </a:p>
        </p:txBody>
      </p:sp>
      <p:sp>
        <p:nvSpPr>
          <p:cNvPr id="16" name="Объект 15">
            <a:extLst>
              <a:ext uri="{FF2B5EF4-FFF2-40B4-BE49-F238E27FC236}">
                <a16:creationId xmlns="" xmlns:a16="http://schemas.microsoft.com/office/drawing/2014/main" id="{1BE16A8E-56C2-46D2-9C5F-D8D667EB0543}"/>
              </a:ext>
            </a:extLst>
          </p:cNvPr>
          <p:cNvSpPr>
            <a:spLocks noGrp="1"/>
          </p:cNvSpPr>
          <p:nvPr>
            <p:ph idx="1"/>
          </p:nvPr>
        </p:nvSpPr>
        <p:spPr>
          <a:xfrm>
            <a:off x="643340" y="1616017"/>
            <a:ext cx="9652000" cy="4846320"/>
          </a:xfrm>
        </p:spPr>
        <p:txBody>
          <a:bodyPr/>
          <a:lstStyle/>
          <a:p>
            <a:pPr marL="0" indent="0">
              <a:buNone/>
            </a:pPr>
            <a:r>
              <a:rPr lang="kk-KZ" dirty="0">
                <a:solidFill>
                  <a:srgbClr val="0070C0"/>
                </a:solidFill>
                <a:latin typeface="Times New Roman" panose="02020603050405020304" pitchFamily="18" charset="0"/>
                <a:cs typeface="Times New Roman" panose="02020603050405020304" pitchFamily="18" charset="0"/>
              </a:rPr>
              <a:t>ПОПС формуласы бойынша сабаққа қорытынды жаса.</a:t>
            </a:r>
            <a:endParaRPr lang="x-none" dirty="0">
              <a:solidFill>
                <a:srgbClr val="0070C0"/>
              </a:solidFill>
              <a:latin typeface="Times New Roman" panose="02020603050405020304" pitchFamily="18" charset="0"/>
              <a:cs typeface="Times New Roman" panose="02020603050405020304" pitchFamily="18" charset="0"/>
            </a:endParaRPr>
          </a:p>
        </p:txBody>
      </p:sp>
      <p:sp>
        <p:nvSpPr>
          <p:cNvPr id="19" name="Заголовок 1">
            <a:extLst>
              <a:ext uri="{FF2B5EF4-FFF2-40B4-BE49-F238E27FC236}">
                <a16:creationId xmlns="" xmlns:a16="http://schemas.microsoft.com/office/drawing/2014/main" id="{1DFDA50D-F26A-420F-BFF4-0FAFF3AE876A}"/>
              </a:ext>
            </a:extLst>
          </p:cNvPr>
          <p:cNvSpPr txBox="1">
            <a:spLocks/>
          </p:cNvSpPr>
          <p:nvPr/>
        </p:nvSpPr>
        <p:spPr>
          <a:xfrm>
            <a:off x="0" y="1"/>
            <a:ext cx="12192000" cy="1188719"/>
          </a:xfrm>
          <a:prstGeom prst="rect">
            <a:avLst/>
          </a:prstGeom>
          <a:solidFill>
            <a:schemeClr val="bg2"/>
          </a:solidFill>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ru-RU" sz="2800">
                <a:solidFill>
                  <a:srgbClr val="002060"/>
                </a:solidFill>
                <a:latin typeface="Times New Roman" panose="02020603050405020304" pitchFamily="18" charset="0"/>
                <a:cs typeface="Times New Roman" panose="02020603050405020304" pitchFamily="18" charset="0"/>
              </a:rPr>
              <a:t>                                                                                                                                </a:t>
            </a:r>
            <a:r>
              <a:rPr lang="ru-RU">
                <a:latin typeface="Times New Roman" panose="02020603050405020304" pitchFamily="18" charset="0"/>
                <a:cs typeface="Times New Roman" panose="02020603050405020304" pitchFamily="18" charset="0"/>
              </a:rPr>
              <a:t/>
            </a:r>
            <a:br>
              <a:rPr lang="ru-RU">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           </a:t>
            </a:r>
            <a:r>
              <a:rPr lang="ru-RU" sz="2800">
                <a:solidFill>
                  <a:srgbClr val="FF0000"/>
                </a:solidFill>
                <a:latin typeface="Times New Roman" panose="02020603050405020304" pitchFamily="18" charset="0"/>
                <a:cs typeface="Times New Roman" panose="02020603050405020304" pitchFamily="18" charset="0"/>
              </a:rPr>
              <a:t>Қорытынды</a:t>
            </a:r>
            <a:r>
              <a:rPr lang="ru-RU" sz="3200">
                <a:solidFill>
                  <a:srgbClr val="002060"/>
                </a:solidFill>
                <a:latin typeface="Times New Roman" panose="02020603050405020304" pitchFamily="18" charset="0"/>
                <a:cs typeface="Times New Roman" panose="02020603050405020304" pitchFamily="18" charset="0"/>
              </a:rPr>
              <a:t> </a:t>
            </a:r>
            <a:r>
              <a:rPr lang="ru-RU" sz="1000">
                <a:solidFill>
                  <a:srgbClr val="002060"/>
                </a:solidFill>
                <a:latin typeface="Times New Roman" panose="02020603050405020304" pitchFamily="18" charset="0"/>
                <a:cs typeface="Times New Roman" panose="02020603050405020304" pitchFamily="18" charset="0"/>
              </a:rPr>
              <a:t/>
            </a:r>
            <a:br>
              <a:rPr lang="ru-RU" sz="1000">
                <a:solidFill>
                  <a:srgbClr val="002060"/>
                </a:solidFill>
                <a:latin typeface="Times New Roman" panose="02020603050405020304" pitchFamily="18" charset="0"/>
                <a:cs typeface="Times New Roman" panose="02020603050405020304" pitchFamily="18" charset="0"/>
              </a:rPr>
            </a:br>
            <a:endParaRPr lang="ru-RU" sz="1000" dirty="0">
              <a:solidFill>
                <a:srgbClr val="00206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4A4D3D6D-3DBC-4FB1-8F4C-D5A75739BA5F}"/>
              </a:ext>
            </a:extLst>
          </p:cNvPr>
          <p:cNvSpPr txBox="1"/>
          <p:nvPr/>
        </p:nvSpPr>
        <p:spPr>
          <a:xfrm>
            <a:off x="5435600" y="3070219"/>
            <a:ext cx="4186567" cy="461665"/>
          </a:xfrm>
          <a:prstGeom prst="rect">
            <a:avLst/>
          </a:prstGeom>
          <a:noFill/>
        </p:spPr>
        <p:txBody>
          <a:bodyPr wrap="square" rtlCol="0">
            <a:spAutoFit/>
          </a:bodyPr>
          <a:lstStyle/>
          <a:p>
            <a:r>
              <a:rPr lang="kk-KZ" sz="2400" b="1" dirty="0">
                <a:solidFill>
                  <a:srgbClr val="002060"/>
                </a:solidFill>
                <a:latin typeface="Times New Roman" panose="02020603050405020304" pitchFamily="18" charset="0"/>
                <a:cs typeface="Times New Roman" panose="02020603050405020304" pitchFamily="18" charset="0"/>
              </a:rPr>
              <a:t>Менің ойымша...</a:t>
            </a:r>
            <a:endParaRPr lang="x-none" sz="2400" b="1" dirty="0">
              <a:solidFill>
                <a:srgbClr val="00206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406DED0B-A6C8-4CC1-B77C-AC55DDF25D6E}"/>
              </a:ext>
            </a:extLst>
          </p:cNvPr>
          <p:cNvSpPr txBox="1"/>
          <p:nvPr/>
        </p:nvSpPr>
        <p:spPr>
          <a:xfrm>
            <a:off x="5393531" y="3837442"/>
            <a:ext cx="5845576" cy="461665"/>
          </a:xfrm>
          <a:prstGeom prst="rect">
            <a:avLst/>
          </a:prstGeom>
          <a:noFill/>
        </p:spPr>
        <p:txBody>
          <a:bodyPr wrap="square" rtlCol="0">
            <a:spAutoFit/>
          </a:bodyPr>
          <a:lstStyle/>
          <a:p>
            <a:r>
              <a:rPr lang="kk-KZ" sz="2400" b="1" dirty="0">
                <a:solidFill>
                  <a:srgbClr val="002060"/>
                </a:solidFill>
                <a:latin typeface="Times New Roman" panose="02020603050405020304" pitchFamily="18" charset="0"/>
                <a:cs typeface="Times New Roman" panose="02020603050405020304" pitchFamily="18" charset="0"/>
              </a:rPr>
              <a:t> Себебі, мен оны былай түсіндіремін</a:t>
            </a:r>
            <a:endParaRPr lang="x-none"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109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799F2AF-9906-466A-BC3A-ECAF07B51E32}"/>
              </a:ext>
            </a:extLst>
          </p:cNvPr>
          <p:cNvSpPr>
            <a:spLocks noGrp="1"/>
          </p:cNvSpPr>
          <p:nvPr>
            <p:ph type="title"/>
          </p:nvPr>
        </p:nvSpPr>
        <p:spPr/>
        <p:txBody>
          <a:bodyPr/>
          <a:lstStyle/>
          <a:p>
            <a:r>
              <a:rPr lang="kk-KZ" dirty="0"/>
              <a:t>	</a:t>
            </a:r>
            <a:r>
              <a:rPr lang="kk-KZ" dirty="0">
                <a:latin typeface="Times New Roman" panose="02020603050405020304" pitchFamily="18" charset="0"/>
                <a:cs typeface="Times New Roman" panose="02020603050405020304" pitchFamily="18" charset="0"/>
              </a:rPr>
              <a:t>Үй тапсырмасы</a:t>
            </a:r>
            <a:endParaRPr lang="x-none"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 xmlns:a16="http://schemas.microsoft.com/office/drawing/2014/main" id="{7751FA5B-ADDE-4D55-A278-419B72D0FB96}"/>
              </a:ext>
            </a:extLst>
          </p:cNvPr>
          <p:cNvSpPr>
            <a:spLocks noGrp="1"/>
          </p:cNvSpPr>
          <p:nvPr>
            <p:ph idx="1"/>
          </p:nvPr>
        </p:nvSpPr>
        <p:spPr/>
        <p:txBody>
          <a:bodyPr>
            <a:normAutofit/>
          </a:bodyPr>
          <a:lstStyle/>
          <a:p>
            <a:pPr>
              <a:buNone/>
            </a:pPr>
            <a:r>
              <a:rPr lang="kk-KZ" sz="3200" b="1" dirty="0" smtClean="0">
                <a:solidFill>
                  <a:srgbClr val="0070C0"/>
                </a:solidFill>
                <a:latin typeface="Times New Roman" panose="02020603050405020304" pitchFamily="18" charset="0"/>
                <a:cs typeface="Times New Roman" panose="02020603050405020304" pitchFamily="18" charset="0"/>
              </a:rPr>
              <a:t>	Мәтінде </a:t>
            </a:r>
            <a:r>
              <a:rPr lang="kk-KZ" sz="3200" b="1" dirty="0">
                <a:solidFill>
                  <a:srgbClr val="0070C0"/>
                </a:solidFill>
                <a:latin typeface="Times New Roman" panose="02020603050405020304" pitchFamily="18" charset="0"/>
                <a:cs typeface="Times New Roman" panose="02020603050405020304" pitchFamily="18" charset="0"/>
              </a:rPr>
              <a:t>көтерілген мәселе бойынша өз ойларыңды дәлелдеп аргументативті эссе жазыңдар. </a:t>
            </a:r>
            <a:endParaRPr lang="x-none"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8431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3385" y="295421"/>
            <a:ext cx="9580098" cy="1434905"/>
          </a:xfrm>
          <a:solidFill>
            <a:schemeClr val="bg2"/>
          </a:solidFill>
          <a:ln>
            <a:solidFill>
              <a:schemeClr val="accent2"/>
            </a:solidFill>
          </a:ln>
        </p:spPr>
        <p:txBody>
          <a:bodyPr>
            <a:normAutofit fontScale="90000"/>
          </a:bodyPr>
          <a:lstStyle/>
          <a:p>
            <a:pPr algn="ct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sz="4000" b="1" dirty="0">
                <a:latin typeface="Times New Roman" panose="02020603050405020304" pitchFamily="18" charset="0"/>
                <a:cs typeface="Times New Roman" panose="02020603050405020304" pitchFamily="18" charset="0"/>
              </a:rPr>
              <a:t>      </a:t>
            </a:r>
            <a:r>
              <a:rPr lang="kk-KZ" sz="3100" b="1" dirty="0">
                <a:solidFill>
                  <a:srgbClr val="002060"/>
                </a:solidFill>
                <a:latin typeface="Times New Roman" panose="02020603050405020304" pitchFamily="18" charset="0"/>
                <a:cs typeface="Times New Roman" panose="02020603050405020304" pitchFamily="18" charset="0"/>
              </a:rPr>
              <a:t>Оқу мақсаттары:</a:t>
            </a:r>
            <a:r>
              <a:rPr lang="kk-KZ" sz="3600" b="1" dirty="0">
                <a:solidFill>
                  <a:srgbClr val="002060"/>
                </a:solidFill>
                <a:latin typeface="Times New Roman" panose="02020603050405020304" pitchFamily="18" charset="0"/>
                <a:cs typeface="Times New Roman" panose="02020603050405020304" pitchFamily="18" charset="0"/>
              </a:rPr>
              <a:t/>
            </a:r>
            <a:br>
              <a:rPr lang="kk-KZ" sz="3600" b="1" dirty="0">
                <a:solidFill>
                  <a:srgbClr val="002060"/>
                </a:solidFill>
                <a:latin typeface="Times New Roman" panose="02020603050405020304" pitchFamily="18" charset="0"/>
                <a:cs typeface="Times New Roman" panose="02020603050405020304" pitchFamily="18" charset="0"/>
              </a:rPr>
            </a:br>
            <a:r>
              <a:rPr lang="ru-RU" sz="3600" b="1" dirty="0">
                <a:solidFill>
                  <a:srgbClr val="002060"/>
                </a:solidFill>
                <a:latin typeface="Times New Roman" panose="02020603050405020304" pitchFamily="18" charset="0"/>
                <a:cs typeface="Times New Roman" panose="02020603050405020304" pitchFamily="18" charset="0"/>
              </a:rPr>
              <a:t/>
            </a:r>
            <a:br>
              <a:rPr lang="ru-RU" sz="3600" b="1" dirty="0">
                <a:solidFill>
                  <a:srgbClr val="002060"/>
                </a:solidFill>
                <a:latin typeface="Times New Roman" panose="02020603050405020304" pitchFamily="18" charset="0"/>
                <a:cs typeface="Times New Roman" panose="02020603050405020304" pitchFamily="18" charset="0"/>
              </a:rPr>
            </a:br>
            <a:r>
              <a:rPr lang="ru-RU" b="1" dirty="0">
                <a:solidFill>
                  <a:srgbClr val="002060"/>
                </a:solidFill>
                <a:latin typeface="Times New Roman" panose="02020603050405020304" pitchFamily="18" charset="0"/>
                <a:cs typeface="Times New Roman" panose="02020603050405020304" pitchFamily="18" charset="0"/>
              </a:rPr>
              <a:t>                                                                </a:t>
            </a:r>
            <a:br>
              <a:rPr lang="ru-RU" b="1" dirty="0">
                <a:solidFill>
                  <a:srgbClr val="002060"/>
                </a:solidFill>
                <a:latin typeface="Times New Roman" panose="02020603050405020304" pitchFamily="18" charset="0"/>
                <a:cs typeface="Times New Roman" panose="02020603050405020304" pitchFamily="18" charset="0"/>
              </a:rPr>
            </a:br>
            <a:r>
              <a:rPr lang="ru-RU" b="1" dirty="0">
                <a:solidFill>
                  <a:srgbClr val="002060"/>
                </a:solidFill>
                <a:latin typeface="Times New Roman" panose="02020603050405020304" pitchFamily="18" charset="0"/>
                <a:cs typeface="Times New Roman" panose="02020603050405020304" pitchFamily="18" charset="0"/>
              </a:rPr>
              <a:t/>
            </a:r>
            <a:br>
              <a:rPr lang="ru-RU" b="1" dirty="0">
                <a:solidFill>
                  <a:srgbClr val="002060"/>
                </a:solidFill>
                <a:latin typeface="Times New Roman" panose="02020603050405020304" pitchFamily="18" charset="0"/>
                <a:cs typeface="Times New Roman" panose="02020603050405020304" pitchFamily="18" charset="0"/>
              </a:rPr>
            </a:br>
            <a:r>
              <a:rPr lang="ru-RU" sz="8900" b="1" dirty="0">
                <a:solidFill>
                  <a:srgbClr val="002060"/>
                </a:solidFill>
                <a:latin typeface="Times New Roman" panose="02020603050405020304" pitchFamily="18" charset="0"/>
                <a:cs typeface="Times New Roman" panose="02020603050405020304" pitchFamily="18" charset="0"/>
              </a:rPr>
              <a:t/>
            </a:r>
            <a:br>
              <a:rPr lang="ru-RU" sz="8900" b="1" dirty="0">
                <a:solidFill>
                  <a:srgbClr val="002060"/>
                </a:solidFill>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b="1" dirty="0" err="1">
                <a:solidFill>
                  <a:srgbClr val="002060"/>
                </a:solidFill>
                <a:latin typeface="Times New Roman" panose="02020603050405020304" pitchFamily="18" charset="0"/>
                <a:cs typeface="Times New Roman" panose="02020603050405020304" pitchFamily="18" charset="0"/>
              </a:rPr>
              <a:t>Сабақта</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меңгеретіндеріңіз</a:t>
            </a:r>
            <a:r>
              <a:rPr lang="ru-RU" b="1" dirty="0">
                <a:solidFill>
                  <a:srgbClr val="002060"/>
                </a:solidFill>
                <a:latin typeface="Times New Roman" panose="02020603050405020304" pitchFamily="18" charset="0"/>
                <a:cs typeface="Times New Roman" panose="02020603050405020304" pitchFamily="18" charset="0"/>
              </a:rPr>
              <a:t/>
            </a:r>
            <a:br>
              <a:rPr lang="ru-RU" b="1" dirty="0">
                <a:solidFill>
                  <a:srgbClr val="002060"/>
                </a:solidFill>
                <a:latin typeface="Times New Roman" panose="02020603050405020304" pitchFamily="18" charset="0"/>
                <a:cs typeface="Times New Roman" panose="02020603050405020304" pitchFamily="18" charset="0"/>
              </a:rPr>
            </a:b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06437" y="2402060"/>
            <a:ext cx="10058400" cy="2869806"/>
          </a:xfrm>
          <a:solidFill>
            <a:schemeClr val="bg1"/>
          </a:solidFill>
          <a:ln>
            <a:solidFill>
              <a:schemeClr val="accent2"/>
            </a:solidFill>
          </a:ln>
        </p:spPr>
        <p:txBody>
          <a:bodyPr>
            <a:normAutofit fontScale="92500" lnSpcReduction="10000"/>
          </a:bodyPr>
          <a:lstStyle/>
          <a:p>
            <a:pPr algn="just"/>
            <a:endParaRPr lang="kk-KZ"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kk-KZ" sz="2000" dirty="0">
                <a:solidFill>
                  <a:srgbClr val="002060"/>
                </a:solidFill>
                <a:latin typeface="Times New Roman" pitchFamily="18" charset="0"/>
                <a:cs typeface="Times New Roman" pitchFamily="18" charset="0"/>
              </a:rPr>
              <a:t> </a:t>
            </a:r>
            <a:r>
              <a:rPr lang="kk-KZ" sz="2800" dirty="0">
                <a:solidFill>
                  <a:srgbClr val="002060"/>
                </a:solidFill>
                <a:latin typeface="Times New Roman" pitchFamily="18" charset="0"/>
                <a:cs typeface="Times New Roman" pitchFamily="18" charset="0"/>
              </a:rPr>
              <a:t>мәтінде көтерілген мәселені (қоғамдық-саяси, ғылыми) талдай отырып, негізгі ойды анықтау және ғаламдық мәселелермен салыстырамыз;</a:t>
            </a:r>
            <a:endParaRPr lang="ru-RU" sz="2800" dirty="0">
              <a:solidFill>
                <a:srgbClr val="002060"/>
              </a:solidFill>
              <a:latin typeface="Times New Roman" pitchFamily="18" charset="0"/>
              <a:cs typeface="Times New Roman" pitchFamily="18" charset="0"/>
            </a:endParaRPr>
          </a:p>
          <a:p>
            <a:r>
              <a:rPr lang="kk-KZ" sz="2800" dirty="0">
                <a:solidFill>
                  <a:srgbClr val="002060"/>
                </a:solidFill>
                <a:latin typeface="Times New Roman" pitchFamily="18" charset="0"/>
                <a:cs typeface="Times New Roman" pitchFamily="18" charset="0"/>
              </a:rPr>
              <a:t> таза ғылыми стильді тілдік құралдар арқылы танимыз (терминдер, ұғымдар, шартты белгілер, синтаксистік құрылым).</a:t>
            </a:r>
          </a:p>
          <a:p>
            <a:pPr marL="0" indent="0">
              <a:buNone/>
            </a:pPr>
            <a:r>
              <a:rPr lang="kk-KZ" sz="2800" b="1" dirty="0">
                <a:solidFill>
                  <a:srgbClr val="002060"/>
                </a:solidFill>
                <a:latin typeface="Times New Roman" panose="02020603050405020304" pitchFamily="18" charset="0"/>
                <a:cs typeface="Times New Roman" panose="02020603050405020304" pitchFamily="18" charset="0"/>
              </a:rPr>
              <a:t>        </a:t>
            </a:r>
            <a:endParaRPr lang="ru-RU"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68495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5">
            <a:extLst>
              <a:ext uri="{FF2B5EF4-FFF2-40B4-BE49-F238E27FC236}">
                <a16:creationId xmlns="" xmlns:a16="http://schemas.microsoft.com/office/drawing/2014/main" id="{3814929A-4F2C-46BC-BCDA-8D722D365DBC}"/>
              </a:ext>
            </a:extLst>
          </p:cNvPr>
          <p:cNvSpPr>
            <a:spLocks noGrp="1"/>
          </p:cNvSpPr>
          <p:nvPr>
            <p:ph type="title"/>
          </p:nvPr>
        </p:nvSpPr>
        <p:spPr>
          <a:xfrm>
            <a:off x="609600" y="165295"/>
            <a:ext cx="9652000" cy="1143000"/>
          </a:xfrm>
          <a:prstGeom prst="flowChartAlternateProcess">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3200" u="sng" dirty="0">
                <a:solidFill>
                  <a:srgbClr val="002060"/>
                </a:solidFill>
                <a:latin typeface="Times New Roman" pitchFamily="18" charset="0"/>
                <a:cs typeface="Times New Roman" pitchFamily="18" charset="0"/>
              </a:rPr>
              <a:t>Кіріспе.     Бейне шолу.</a:t>
            </a:r>
            <a:endParaRPr lang="ru-RU" sz="3200" b="0" i="0" dirty="0">
              <a:solidFill>
                <a:srgbClr val="002060"/>
              </a:solidFill>
              <a:effectLst/>
              <a:latin typeface="Times New Roman" panose="02020603050405020304" pitchFamily="18" charset="0"/>
            </a:endParaRPr>
          </a:p>
        </p:txBody>
      </p:sp>
      <p:pic>
        <p:nvPicPr>
          <p:cNvPr id="19" name="видео полигон">
            <a:hlinkClick r:id="" action="ppaction://media"/>
            <a:extLst>
              <a:ext uri="{FF2B5EF4-FFF2-40B4-BE49-F238E27FC236}">
                <a16:creationId xmlns="" xmlns:a16="http://schemas.microsoft.com/office/drawing/2014/main" id="{0CFDF7F5-7457-4A0F-A3CB-04E61CF69BB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27125" y="1609725"/>
            <a:ext cx="8616950" cy="4846638"/>
          </a:xfrm>
        </p:spPr>
      </p:pic>
    </p:spTree>
    <p:extLst>
      <p:ext uri="{BB962C8B-B14F-4D97-AF65-F5344CB8AC3E}">
        <p14:creationId xmlns:p14="http://schemas.microsoft.com/office/powerpoint/2010/main" val="16790804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36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12192000" cy="6885294"/>
          </a:xfrm>
          <a:solidFill>
            <a:schemeClr val="accent3">
              <a:lumMod val="20000"/>
              <a:lumOff val="80000"/>
            </a:schemeClr>
          </a:solidFill>
        </p:spPr>
        <p:txBody>
          <a:bodyPr>
            <a:normAutofit/>
          </a:bodyPr>
          <a:lstStyle/>
          <a:p>
            <a:pPr marL="0" lvl="0" indent="0" algn="ctr">
              <a:lnSpc>
                <a:spcPct val="97000"/>
              </a:lnSpc>
              <a:spcAft>
                <a:spcPts val="0"/>
              </a:spcAft>
              <a:buNone/>
              <a:tabLst>
                <a:tab pos="647700" algn="l"/>
              </a:tabLst>
            </a:pPr>
            <a:endParaRPr lang="kk-KZ" sz="3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ctr">
              <a:lnSpc>
                <a:spcPct val="97000"/>
              </a:lnSpc>
              <a:spcAft>
                <a:spcPts val="0"/>
              </a:spcAft>
              <a:buNone/>
              <a:tabLst>
                <a:tab pos="647700" algn="l"/>
              </a:tabLst>
            </a:pPr>
            <a:endParaRPr lang="kk-KZ" sz="3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Горизонтальный свиток 4"/>
          <p:cNvSpPr/>
          <p:nvPr/>
        </p:nvSpPr>
        <p:spPr>
          <a:xfrm>
            <a:off x="475012" y="1557945"/>
            <a:ext cx="6073254" cy="4716246"/>
          </a:xfrm>
          <a:prstGeom prst="horizont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kk-KZ" sz="2000" dirty="0">
              <a:solidFill>
                <a:srgbClr val="002060"/>
              </a:solidFill>
              <a:latin typeface="Times New Roman" pitchFamily="18" charset="0"/>
              <a:cs typeface="Times New Roman" pitchFamily="18" charset="0"/>
            </a:endParaRPr>
          </a:p>
          <a:p>
            <a:r>
              <a:rPr lang="kk-KZ" sz="2000" b="1" dirty="0">
                <a:solidFill>
                  <a:srgbClr val="FF0000"/>
                </a:solidFill>
                <a:latin typeface="Times New Roman" pitchFamily="18" charset="0"/>
                <a:cs typeface="Times New Roman" pitchFamily="18" charset="0"/>
              </a:rPr>
              <a:t>Бейне шолуға байланысты сұрақтар.</a:t>
            </a:r>
          </a:p>
          <a:p>
            <a:pPr marL="342900" indent="-342900">
              <a:buFont typeface="Arial" panose="020B0604020202020204" pitchFamily="34" charset="0"/>
              <a:buChar char="•"/>
            </a:pPr>
            <a:r>
              <a:rPr lang="kk-KZ" sz="2000" dirty="0">
                <a:solidFill>
                  <a:srgbClr val="002060"/>
                </a:solidFill>
                <a:latin typeface="Times New Roman" pitchFamily="18" charset="0"/>
                <a:cs typeface="Times New Roman" pitchFamily="18" charset="0"/>
              </a:rPr>
              <a:t>Неліктен Семей жерінде ядролық сынақ өткізілген?</a:t>
            </a:r>
            <a:endParaRPr lang="ru-RU" sz="2000" dirty="0">
              <a:solidFill>
                <a:srgbClr val="002060"/>
              </a:solidFill>
              <a:latin typeface="Times New Roman" pitchFamily="18" charset="0"/>
              <a:cs typeface="Times New Roman" pitchFamily="18" charset="0"/>
            </a:endParaRPr>
          </a:p>
          <a:p>
            <a:pPr marL="342900" indent="-342900">
              <a:buFont typeface="Arial" panose="020B0604020202020204" pitchFamily="34" charset="0"/>
              <a:buChar char="•"/>
            </a:pPr>
            <a:r>
              <a:rPr lang="kk-KZ" sz="2000" dirty="0">
                <a:solidFill>
                  <a:srgbClr val="002060"/>
                </a:solidFill>
                <a:latin typeface="Times New Roman" pitchFamily="18" charset="0"/>
                <a:cs typeface="Times New Roman" pitchFamily="18" charset="0"/>
              </a:rPr>
              <a:t> Қазақстан ядролық қарудан бас тартуда қандай елдер қатарында  болды?</a:t>
            </a:r>
            <a:endParaRPr lang="ru-RU" sz="2000" dirty="0">
              <a:solidFill>
                <a:srgbClr val="002060"/>
              </a:solidFill>
              <a:latin typeface="Times New Roman" pitchFamily="18" charset="0"/>
              <a:cs typeface="Times New Roman" pitchFamily="18" charset="0"/>
            </a:endParaRPr>
          </a:p>
          <a:p>
            <a:pPr marL="342900" indent="-342900">
              <a:buFont typeface="Arial" panose="020B0604020202020204" pitchFamily="34" charset="0"/>
              <a:buChar char="•"/>
            </a:pPr>
            <a:r>
              <a:rPr lang="kk-KZ" sz="2000" dirty="0">
                <a:solidFill>
                  <a:srgbClr val="002060"/>
                </a:solidFill>
                <a:latin typeface="Times New Roman" pitchFamily="18" charset="0"/>
                <a:cs typeface="Times New Roman" pitchFamily="18" charset="0"/>
              </a:rPr>
              <a:t> Семей қасіреті дегенді қалай түсінесіңдер?</a:t>
            </a:r>
          </a:p>
          <a:p>
            <a:pPr marL="342900" indent="-342900">
              <a:buFont typeface="Arial" panose="020B0604020202020204" pitchFamily="34" charset="0"/>
              <a:buChar char="•"/>
            </a:pPr>
            <a:r>
              <a:rPr lang="kk-KZ" sz="2000" dirty="0">
                <a:solidFill>
                  <a:srgbClr val="002060"/>
                </a:solidFill>
                <a:latin typeface="Times New Roman" pitchFamily="18" charset="0"/>
                <a:cs typeface="Times New Roman" pitchFamily="18" charset="0"/>
              </a:rPr>
              <a:t>Семей полигонында сынақ қалай жүргізілген?</a:t>
            </a:r>
          </a:p>
          <a:p>
            <a:pPr marL="342900" indent="-342900">
              <a:buFont typeface="Arial" panose="020B0604020202020204" pitchFamily="34" charset="0"/>
              <a:buChar char="•"/>
            </a:pPr>
            <a:endParaRPr lang="ru-RU" sz="2000" dirty="0"/>
          </a:p>
        </p:txBody>
      </p:sp>
      <p:sp>
        <p:nvSpPr>
          <p:cNvPr id="6" name="Горизонтальный свиток 5"/>
          <p:cNvSpPr/>
          <p:nvPr/>
        </p:nvSpPr>
        <p:spPr>
          <a:xfrm>
            <a:off x="6943562" y="1557945"/>
            <a:ext cx="4582569" cy="2961249"/>
          </a:xfrm>
          <a:prstGeom prst="horizont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kk-KZ" sz="2800" dirty="0">
                <a:solidFill>
                  <a:srgbClr val="FF0000"/>
                </a:solidFill>
                <a:latin typeface="Times New Roman" panose="02020603050405020304" pitchFamily="18" charset="0"/>
                <a:cs typeface="Times New Roman" panose="02020603050405020304" pitchFamily="18" charset="0"/>
              </a:rPr>
              <a:t>Дескриптор</a:t>
            </a:r>
          </a:p>
          <a:p>
            <a:pPr lvl="0"/>
            <a:r>
              <a:rPr lang="kk-KZ" sz="2000" b="1" dirty="0">
                <a:solidFill>
                  <a:srgbClr val="FF0000"/>
                </a:solidFill>
                <a:latin typeface="Times New Roman" pitchFamily="18" charset="0"/>
                <a:cs typeface="Times New Roman" pitchFamily="18" charset="0"/>
              </a:rPr>
              <a:t>Негізгі ақпаратқа шолу жасай алады;</a:t>
            </a:r>
            <a:endParaRPr lang="ru-RU" sz="2000" dirty="0">
              <a:solidFill>
                <a:srgbClr val="FF0000"/>
              </a:solidFill>
              <a:latin typeface="Times New Roman" pitchFamily="18" charset="0"/>
              <a:cs typeface="Times New Roman" pitchFamily="18" charset="0"/>
            </a:endParaRPr>
          </a:p>
          <a:p>
            <a:pPr lvl="0"/>
            <a:r>
              <a:rPr lang="kk-KZ" sz="2000" b="1" dirty="0">
                <a:solidFill>
                  <a:srgbClr val="FF0000"/>
                </a:solidFill>
                <a:latin typeface="Times New Roman" pitchFamily="18" charset="0"/>
                <a:cs typeface="Times New Roman" pitchFamily="18" charset="0"/>
              </a:rPr>
              <a:t>Негізгі ойды анықтайды.</a:t>
            </a:r>
            <a:endParaRPr lang="ru-RU" sz="2000" dirty="0">
              <a:solidFill>
                <a:srgbClr val="FF0000"/>
              </a:solidFill>
              <a:latin typeface="Times New Roman" pitchFamily="18" charset="0"/>
              <a:cs typeface="Times New Roman" pitchFamily="18" charset="0"/>
            </a:endParaRPr>
          </a:p>
        </p:txBody>
      </p:sp>
      <p:pic>
        <p:nvPicPr>
          <p:cNvPr id="35841" name="Picture 1" descr="C:\Users\FORA1\Downloads\сурак.jpg"/>
          <p:cNvPicPr>
            <a:picLocks noChangeAspect="1" noChangeArrowheads="1"/>
          </p:cNvPicPr>
          <p:nvPr/>
        </p:nvPicPr>
        <p:blipFill>
          <a:blip r:embed="rId3"/>
          <a:srcRect/>
          <a:stretch>
            <a:fillRect/>
          </a:stretch>
        </p:blipFill>
        <p:spPr bwMode="auto">
          <a:xfrm>
            <a:off x="9073661" y="4519194"/>
            <a:ext cx="2813539" cy="2146638"/>
          </a:xfrm>
          <a:prstGeom prst="rect">
            <a:avLst/>
          </a:prstGeom>
          <a:noFill/>
        </p:spPr>
      </p:pic>
      <p:sp>
        <p:nvSpPr>
          <p:cNvPr id="2" name="Прямоугольник: скругленные углы 1">
            <a:extLst>
              <a:ext uri="{FF2B5EF4-FFF2-40B4-BE49-F238E27FC236}">
                <a16:creationId xmlns="" xmlns:a16="http://schemas.microsoft.com/office/drawing/2014/main" id="{1F11F44E-194C-4F41-8392-2660071255B1}"/>
              </a:ext>
            </a:extLst>
          </p:cNvPr>
          <p:cNvSpPr/>
          <p:nvPr/>
        </p:nvSpPr>
        <p:spPr>
          <a:xfrm>
            <a:off x="1519311" y="154745"/>
            <a:ext cx="8665698" cy="12238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a:t> </a:t>
            </a:r>
            <a:r>
              <a:rPr lang="en-US" sz="2800" dirty="0">
                <a:solidFill>
                  <a:srgbClr val="0070C0"/>
                </a:solidFill>
                <a:latin typeface="Times New Roman" panose="02020603050405020304" pitchFamily="18" charset="0"/>
                <a:cs typeface="Times New Roman" panose="02020603050405020304" pitchFamily="18" charset="0"/>
              </a:rPr>
              <a:t>1 </a:t>
            </a:r>
            <a:r>
              <a:rPr lang="kk-KZ" sz="2800" dirty="0">
                <a:solidFill>
                  <a:srgbClr val="0070C0"/>
                </a:solidFill>
                <a:latin typeface="Times New Roman" panose="02020603050405020304" pitchFamily="18" charset="0"/>
                <a:cs typeface="Times New Roman" panose="02020603050405020304" pitchFamily="18" charset="0"/>
              </a:rPr>
              <a:t>тапсырма</a:t>
            </a:r>
            <a:r>
              <a:rPr lang="kk-KZ" sz="2800" dirty="0">
                <a:solidFill>
                  <a:srgbClr val="0070C0"/>
                </a:solidFill>
              </a:rPr>
              <a:t>. </a:t>
            </a:r>
            <a:r>
              <a:rPr lang="kk-KZ" sz="2800" b="1" dirty="0">
                <a:solidFill>
                  <a:srgbClr val="0070C0"/>
                </a:solidFill>
                <a:latin typeface="Times New Roman" pitchFamily="18" charset="0"/>
                <a:cs typeface="Times New Roman" pitchFamily="18" charset="0"/>
              </a:rPr>
              <a:t>Бейне шолуға байланысты сұрақтарға жауап беріңіздер.</a:t>
            </a:r>
          </a:p>
          <a:p>
            <a:pPr algn="ctr"/>
            <a:endParaRPr lang="x-none" dirty="0"/>
          </a:p>
        </p:txBody>
      </p:sp>
    </p:spTree>
    <p:extLst>
      <p:ext uri="{BB962C8B-B14F-4D97-AF65-F5344CB8AC3E}">
        <p14:creationId xmlns:p14="http://schemas.microsoft.com/office/powerpoint/2010/main" val="1812302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
            <a:ext cx="12192000" cy="6885294"/>
          </a:xfrm>
          <a:solidFill>
            <a:schemeClr val="accent3">
              <a:lumMod val="20000"/>
              <a:lumOff val="80000"/>
            </a:schemeClr>
          </a:solidFill>
        </p:spPr>
        <p:txBody>
          <a:bodyPr>
            <a:normAutofit/>
          </a:bodyPr>
          <a:lstStyle/>
          <a:p>
            <a:pPr marL="0" lvl="0" indent="0" algn="ctr">
              <a:lnSpc>
                <a:spcPct val="97000"/>
              </a:lnSpc>
              <a:spcAft>
                <a:spcPts val="0"/>
              </a:spcAft>
              <a:buNone/>
              <a:tabLst>
                <a:tab pos="647700" algn="l"/>
              </a:tabLst>
            </a:pPr>
            <a:endParaRPr lang="kk-KZ" sz="3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ctr">
              <a:lnSpc>
                <a:spcPct val="97000"/>
              </a:lnSpc>
              <a:spcAft>
                <a:spcPts val="0"/>
              </a:spcAft>
              <a:buNone/>
              <a:tabLst>
                <a:tab pos="647700" algn="l"/>
              </a:tabLst>
            </a:pPr>
            <a:endParaRPr lang="kk-KZ" sz="3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Блок-схема: альтернативный процесс 3"/>
          <p:cNvSpPr/>
          <p:nvPr/>
        </p:nvSpPr>
        <p:spPr>
          <a:xfrm>
            <a:off x="703385" y="295422"/>
            <a:ext cx="10944663" cy="1220319"/>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u="sng" dirty="0">
                <a:solidFill>
                  <a:srgbClr val="002060"/>
                </a:solidFill>
                <a:latin typeface="Times New Roman" pitchFamily="18" charset="0"/>
                <a:cs typeface="Times New Roman" pitchFamily="18" charset="0"/>
              </a:rPr>
              <a:t>Өзіңді тексер! </a:t>
            </a:r>
            <a:endParaRPr lang="ru-RU" sz="2800" b="0" i="0" dirty="0">
              <a:solidFill>
                <a:srgbClr val="002060"/>
              </a:solidFill>
              <a:effectLst/>
              <a:latin typeface="Times New Roman" panose="02020603050405020304" pitchFamily="18" charset="0"/>
            </a:endParaRPr>
          </a:p>
        </p:txBody>
      </p:sp>
      <p:sp>
        <p:nvSpPr>
          <p:cNvPr id="5" name="Горизонтальный свиток 4"/>
          <p:cNvSpPr/>
          <p:nvPr/>
        </p:nvSpPr>
        <p:spPr>
          <a:xfrm>
            <a:off x="475012" y="1617785"/>
            <a:ext cx="5651468" cy="4656405"/>
          </a:xfrm>
          <a:prstGeom prst="horizont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kk-KZ" sz="2000" dirty="0">
                <a:solidFill>
                  <a:srgbClr val="002060"/>
                </a:solidFill>
                <a:latin typeface="Times New Roman" pitchFamily="18" charset="0"/>
                <a:cs typeface="Times New Roman" pitchFamily="18" charset="0"/>
              </a:rPr>
              <a:t>Неліктен Семей жерінде ядролық сынақ өткізілген деп ойласыңдар?</a:t>
            </a:r>
            <a:endParaRPr lang="ru-RU" sz="2000" dirty="0">
              <a:solidFill>
                <a:srgbClr val="002060"/>
              </a:solidFill>
              <a:latin typeface="Times New Roman" pitchFamily="18" charset="0"/>
              <a:cs typeface="Times New Roman" pitchFamily="18" charset="0"/>
            </a:endParaRPr>
          </a:p>
          <a:p>
            <a:pPr marL="342900" indent="-342900">
              <a:buFont typeface="Arial" panose="020B0604020202020204" pitchFamily="34" charset="0"/>
              <a:buChar char="•"/>
            </a:pPr>
            <a:r>
              <a:rPr lang="kk-KZ" sz="2000" dirty="0">
                <a:solidFill>
                  <a:srgbClr val="002060"/>
                </a:solidFill>
                <a:latin typeface="Times New Roman" pitchFamily="18" charset="0"/>
                <a:cs typeface="Times New Roman" pitchFamily="18" charset="0"/>
              </a:rPr>
              <a:t> Қазақстан ядролық қарудан бас тартуда қандай елдер қатарында?</a:t>
            </a:r>
            <a:endParaRPr lang="ru-RU" sz="2000" dirty="0">
              <a:solidFill>
                <a:srgbClr val="002060"/>
              </a:solidFill>
              <a:latin typeface="Times New Roman" pitchFamily="18" charset="0"/>
              <a:cs typeface="Times New Roman" pitchFamily="18" charset="0"/>
            </a:endParaRPr>
          </a:p>
          <a:p>
            <a:pPr marL="342900" indent="-342900">
              <a:buFont typeface="Arial" panose="020B0604020202020204" pitchFamily="34" charset="0"/>
              <a:buChar char="•"/>
            </a:pPr>
            <a:r>
              <a:rPr lang="kk-KZ" sz="2000" dirty="0">
                <a:solidFill>
                  <a:srgbClr val="002060"/>
                </a:solidFill>
                <a:latin typeface="Times New Roman" pitchFamily="18" charset="0"/>
                <a:cs typeface="Times New Roman" pitchFamily="18" charset="0"/>
              </a:rPr>
              <a:t> Семей қасіреті дегенді қалай түсінесіңдер?</a:t>
            </a:r>
          </a:p>
          <a:p>
            <a:pPr marL="342900" indent="-342900">
              <a:buFont typeface="Arial" panose="020B0604020202020204" pitchFamily="34" charset="0"/>
              <a:buChar char="•"/>
            </a:pPr>
            <a:r>
              <a:rPr lang="kk-KZ" sz="2000" dirty="0">
                <a:solidFill>
                  <a:srgbClr val="002060"/>
                </a:solidFill>
                <a:latin typeface="Times New Roman" pitchFamily="18" charset="0"/>
                <a:cs typeface="Times New Roman" pitchFamily="18" charset="0"/>
              </a:rPr>
              <a:t>Семей полигонында сынақ қалай жүргізілген?</a:t>
            </a:r>
          </a:p>
          <a:p>
            <a:endParaRPr lang="ru-RU" sz="2000" dirty="0"/>
          </a:p>
        </p:txBody>
      </p:sp>
      <p:sp>
        <p:nvSpPr>
          <p:cNvPr id="6" name="Горизонтальный свиток 5"/>
          <p:cNvSpPr/>
          <p:nvPr/>
        </p:nvSpPr>
        <p:spPr>
          <a:xfrm>
            <a:off x="6709238" y="1645921"/>
            <a:ext cx="4938810" cy="5239374"/>
          </a:xfrm>
          <a:prstGeom prst="horizont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2000" dirty="0">
                <a:solidFill>
                  <a:srgbClr val="FF0000"/>
                </a:solidFill>
                <a:latin typeface="Times New Roman" pitchFamily="18" charset="0"/>
                <a:cs typeface="Times New Roman" pitchFamily="18" charset="0"/>
              </a:rPr>
              <a:t>1) Семей жері-ешкім тұрмайтын далалық жер деп таңдалып алынған.</a:t>
            </a:r>
            <a:endParaRPr lang="ru-RU" sz="2000" dirty="0">
              <a:solidFill>
                <a:srgbClr val="FF0000"/>
              </a:solidFill>
              <a:latin typeface="Times New Roman" pitchFamily="18" charset="0"/>
              <a:cs typeface="Times New Roman" pitchFamily="18" charset="0"/>
            </a:endParaRPr>
          </a:p>
          <a:p>
            <a:r>
              <a:rPr lang="kk-KZ" sz="2000" dirty="0">
                <a:solidFill>
                  <a:srgbClr val="FF0000"/>
                </a:solidFill>
                <a:latin typeface="Times New Roman" pitchFamily="18" charset="0"/>
                <a:cs typeface="Times New Roman" pitchFamily="18" charset="0"/>
              </a:rPr>
              <a:t>2) Қазақстан ядролық қарудан бас тарту мәселесінде  басқа елдер арасында көшбасшы мемлекет болды.</a:t>
            </a:r>
            <a:endParaRPr lang="ru-RU" sz="2000" dirty="0">
              <a:solidFill>
                <a:srgbClr val="FF0000"/>
              </a:solidFill>
              <a:latin typeface="Times New Roman" pitchFamily="18" charset="0"/>
              <a:cs typeface="Times New Roman" pitchFamily="18" charset="0"/>
            </a:endParaRPr>
          </a:p>
          <a:p>
            <a:r>
              <a:rPr lang="kk-KZ" sz="2000" dirty="0">
                <a:solidFill>
                  <a:srgbClr val="FF0000"/>
                </a:solidFill>
                <a:latin typeface="Times New Roman" pitchFamily="18" charset="0"/>
                <a:cs typeface="Times New Roman" pitchFamily="18" charset="0"/>
              </a:rPr>
              <a:t>3) Полигон әсерінен сол жердің халқы көп зардап шекті, соның дәлелі-екі қолсыз болып дүниеге келген суретші Кәріпбек Күйіков.</a:t>
            </a:r>
          </a:p>
          <a:p>
            <a:r>
              <a:rPr lang="en-US" sz="2000" dirty="0">
                <a:solidFill>
                  <a:srgbClr val="FF0000"/>
                </a:solidFill>
                <a:latin typeface="Times New Roman" pitchFamily="18" charset="0"/>
                <a:cs typeface="Times New Roman" pitchFamily="18" charset="0"/>
              </a:rPr>
              <a:t>4</a:t>
            </a:r>
            <a:r>
              <a:rPr lang="kk-KZ" sz="2000" dirty="0">
                <a:solidFill>
                  <a:srgbClr val="FF0000"/>
                </a:solidFill>
                <a:latin typeface="Times New Roman" pitchFamily="18" charset="0"/>
                <a:cs typeface="Times New Roman" pitchFamily="18" charset="0"/>
              </a:rPr>
              <a:t>) Сынақ жер бетінде де, ауада да, жер асында да жүргізілген.</a:t>
            </a:r>
            <a:endParaRPr lang="ru-RU" sz="2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12302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additive="base">
                                        <p:cTn id="2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 calcmode="lin" valueType="num">
                                      <p:cBhvr additive="base">
                                        <p:cTn id="3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 calcmode="lin" valueType="num">
                                      <p:cBhvr additive="base">
                                        <p:cTn id="3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320040"/>
            <a:ext cx="9652000" cy="566225"/>
          </a:xfrm>
        </p:spPr>
        <p:txBody>
          <a:bodyPr>
            <a:normAutofit fontScale="90000"/>
          </a:bodyPr>
          <a:lstStyle/>
          <a:p>
            <a:r>
              <a:rPr lang="ru-RU" dirty="0"/>
              <a:t/>
            </a:r>
            <a:br>
              <a:rPr lang="ru-RU" dirty="0"/>
            </a:br>
            <a:r>
              <a:rPr lang="ru-RU" sz="3100" dirty="0">
                <a:latin typeface="Times New Roman" pitchFamily="18" charset="0"/>
                <a:cs typeface="Times New Roman" pitchFamily="18" charset="0"/>
              </a:rPr>
              <a:t/>
            </a:r>
            <a:br>
              <a:rPr lang="ru-RU" sz="3100" dirty="0">
                <a:latin typeface="Times New Roman" pitchFamily="18" charset="0"/>
                <a:cs typeface="Times New Roman" pitchFamily="18" charset="0"/>
              </a:rPr>
            </a:br>
            <a:r>
              <a:rPr lang="kk-KZ" sz="3100" b="1" dirty="0">
                <a:solidFill>
                  <a:srgbClr val="002060"/>
                </a:solidFill>
                <a:latin typeface="Times New Roman" pitchFamily="18" charset="0"/>
                <a:cs typeface="Times New Roman" pitchFamily="18" charset="0"/>
              </a:rPr>
              <a:t>Тыңдалым мәтіні.  </a:t>
            </a:r>
            <a:endParaRPr lang="ru-RU" sz="3100" dirty="0">
              <a:solidFill>
                <a:srgbClr val="002060"/>
              </a:solidFill>
              <a:latin typeface="Times New Roman" pitchFamily="18" charset="0"/>
              <a:cs typeface="Times New Roman" pitchFamily="18" charset="0"/>
            </a:endParaRPr>
          </a:p>
        </p:txBody>
      </p:sp>
      <p:sp>
        <p:nvSpPr>
          <p:cNvPr id="3" name="Содержимое 2"/>
          <p:cNvSpPr>
            <a:spLocks noGrp="1"/>
          </p:cNvSpPr>
          <p:nvPr>
            <p:ph idx="1"/>
          </p:nvPr>
        </p:nvSpPr>
        <p:spPr>
          <a:xfrm>
            <a:off x="609600" y="1139483"/>
            <a:ext cx="9434732" cy="5176911"/>
          </a:xfrm>
        </p:spPr>
        <p:txBody>
          <a:bodyPr>
            <a:normAutofit fontScale="85000" lnSpcReduction="10000"/>
          </a:bodyPr>
          <a:lstStyle/>
          <a:p>
            <a:pPr marL="0" indent="0" algn="just">
              <a:buNone/>
            </a:pPr>
            <a:r>
              <a:rPr lang="kk-KZ" sz="1800" dirty="0"/>
              <a:t>	</a:t>
            </a:r>
            <a:r>
              <a:rPr lang="en-US" sz="2000" b="1" dirty="0">
                <a:solidFill>
                  <a:srgbClr val="0070C0"/>
                </a:solidFill>
                <a:latin typeface="Times New Roman" panose="02020603050405020304" pitchFamily="18" charset="0"/>
                <a:cs typeface="Times New Roman" panose="02020603050405020304" pitchFamily="18" charset="0"/>
              </a:rPr>
              <a:t>1989</a:t>
            </a:r>
            <a:r>
              <a:rPr lang="kk-KZ" sz="2000" b="1" dirty="0">
                <a:solidFill>
                  <a:srgbClr val="0070C0"/>
                </a:solidFill>
                <a:latin typeface="Times New Roman" panose="02020603050405020304" pitchFamily="18" charset="0"/>
                <a:cs typeface="Times New Roman" panose="02020603050405020304" pitchFamily="18" charset="0"/>
              </a:rPr>
              <a:t> жылы белгілі қоғам қайраткері Олжас Сүлейменов бастаған «Невада </a:t>
            </a:r>
            <a:r>
              <a:rPr lang="en-US" sz="2000" b="1" dirty="0">
                <a:solidFill>
                  <a:srgbClr val="0070C0"/>
                </a:solidFill>
                <a:latin typeface="Times New Roman" panose="02020603050405020304" pitchFamily="18" charset="0"/>
                <a:cs typeface="Times New Roman" panose="02020603050405020304" pitchFamily="18" charset="0"/>
              </a:rPr>
              <a:t>-</a:t>
            </a:r>
            <a:r>
              <a:rPr lang="kk-KZ" sz="2000" b="1" dirty="0">
                <a:solidFill>
                  <a:srgbClr val="0070C0"/>
                </a:solidFill>
                <a:latin typeface="Times New Roman" panose="02020603050405020304" pitchFamily="18" charset="0"/>
                <a:cs typeface="Times New Roman" panose="02020603050405020304" pitchFamily="18" charset="0"/>
              </a:rPr>
              <a:t>Семей» қозғалысы ядролық сынаққа қарсы алғашқы митингісін өткізді. КСРО мен АҚШ президенттеріне жариялаған үндеуде былай айтылған еді: «Сайын даламыз ядролық жарылыстардан қалтырап бітті, сондықтан да енді ары қарай үнсіз қалу мүмкін емес. </a:t>
            </a:r>
            <a:r>
              <a:rPr lang="en-US" sz="2000" b="1" dirty="0">
                <a:solidFill>
                  <a:srgbClr val="0070C0"/>
                </a:solidFill>
                <a:latin typeface="Times New Roman" panose="02020603050405020304" pitchFamily="18" charset="0"/>
                <a:cs typeface="Times New Roman" panose="02020603050405020304" pitchFamily="18" charset="0"/>
              </a:rPr>
              <a:t>40</a:t>
            </a:r>
            <a:r>
              <a:rPr lang="kk-KZ" sz="2000" b="1" dirty="0">
                <a:solidFill>
                  <a:srgbClr val="0070C0"/>
                </a:solidFill>
                <a:latin typeface="Times New Roman" panose="02020603050405020304" pitchFamily="18" charset="0"/>
                <a:cs typeface="Times New Roman" panose="02020603050405020304" pitchFamily="18" charset="0"/>
              </a:rPr>
              <a:t> жыл ішінде бұл арада мыңдаған Хиросималар жарылды. Біз келешекті қауіппен күтудеміз. Уайымсыз отырып су мен тамақ ішу, өмірге нәресте әкелу мүмкін емес болып барады. Қазақстандағы ядролық қаруды тоқтату үшін, өз үйімізді бейбітшілік пен тыныштық орнату үшін, өз құқықтарымыз үшін күресу мақсатында біз «Невада </a:t>
            </a:r>
            <a:r>
              <a:rPr lang="en-US" sz="2000" b="1" dirty="0">
                <a:solidFill>
                  <a:srgbClr val="0070C0"/>
                </a:solidFill>
                <a:latin typeface="Times New Roman" panose="02020603050405020304" pitchFamily="18" charset="0"/>
                <a:cs typeface="Times New Roman" panose="02020603050405020304" pitchFamily="18" charset="0"/>
              </a:rPr>
              <a:t>-</a:t>
            </a:r>
            <a:r>
              <a:rPr lang="kk-KZ" sz="2000" b="1" dirty="0">
                <a:solidFill>
                  <a:srgbClr val="0070C0"/>
                </a:solidFill>
                <a:latin typeface="Times New Roman" panose="02020603050405020304" pitchFamily="18" charset="0"/>
                <a:cs typeface="Times New Roman" panose="02020603050405020304" pitchFamily="18" charset="0"/>
              </a:rPr>
              <a:t>Семей»  қозғалысын құрдық». Осындай  жан</a:t>
            </a:r>
            <a:r>
              <a:rPr lang="en-US" sz="2000" b="1" dirty="0">
                <a:solidFill>
                  <a:srgbClr val="0070C0"/>
                </a:solidFill>
                <a:latin typeface="Times New Roman" panose="02020603050405020304" pitchFamily="18" charset="0"/>
                <a:cs typeface="Times New Roman" panose="02020603050405020304" pitchFamily="18" charset="0"/>
              </a:rPr>
              <a:t>-</a:t>
            </a:r>
            <a:r>
              <a:rPr lang="kk-KZ" sz="2000" b="1" dirty="0">
                <a:solidFill>
                  <a:srgbClr val="0070C0"/>
                </a:solidFill>
                <a:latin typeface="Times New Roman" panose="02020603050405020304" pitchFamily="18" charset="0"/>
                <a:cs typeface="Times New Roman" panose="02020603050405020304" pitchFamily="18" charset="0"/>
              </a:rPr>
              <a:t>жақты қарсылықтардан кейін Кеңес Үкіметі жарылыстарға мораторий жариялады. </a:t>
            </a:r>
          </a:p>
          <a:p>
            <a:pPr marL="0" indent="0" algn="just">
              <a:buNone/>
            </a:pPr>
            <a:r>
              <a:rPr lang="kk-KZ" sz="2000" b="1" dirty="0">
                <a:solidFill>
                  <a:srgbClr val="0070C0"/>
                </a:solidFill>
                <a:latin typeface="Times New Roman" panose="02020603050405020304" pitchFamily="18" charset="0"/>
                <a:cs typeface="Times New Roman" panose="02020603050405020304" pitchFamily="18" charset="0"/>
              </a:rPr>
              <a:t>	Кейін, </a:t>
            </a:r>
            <a:r>
              <a:rPr lang="en-US" sz="2000" b="1" dirty="0">
                <a:solidFill>
                  <a:srgbClr val="0070C0"/>
                </a:solidFill>
                <a:latin typeface="Times New Roman" panose="02020603050405020304" pitchFamily="18" charset="0"/>
                <a:cs typeface="Times New Roman" panose="02020603050405020304" pitchFamily="18" charset="0"/>
              </a:rPr>
              <a:t>1991  </a:t>
            </a:r>
            <a:r>
              <a:rPr lang="kk-KZ" sz="2000" b="1" dirty="0">
                <a:solidFill>
                  <a:srgbClr val="0070C0"/>
                </a:solidFill>
                <a:latin typeface="Times New Roman" panose="02020603050405020304" pitchFamily="18" charset="0"/>
                <a:cs typeface="Times New Roman" panose="02020603050405020304" pitchFamily="18" charset="0"/>
              </a:rPr>
              <a:t>жылдың </a:t>
            </a:r>
            <a:r>
              <a:rPr lang="en-US" sz="2000" b="1" dirty="0">
                <a:solidFill>
                  <a:srgbClr val="0070C0"/>
                </a:solidFill>
                <a:latin typeface="Times New Roman" panose="02020603050405020304" pitchFamily="18" charset="0"/>
                <a:cs typeface="Times New Roman" panose="02020603050405020304" pitchFamily="18" charset="0"/>
              </a:rPr>
              <a:t>28</a:t>
            </a:r>
            <a:r>
              <a:rPr lang="kk-KZ" sz="2000" b="1" dirty="0">
                <a:solidFill>
                  <a:srgbClr val="0070C0"/>
                </a:solidFill>
                <a:latin typeface="Times New Roman" panose="02020603050405020304" pitchFamily="18" charset="0"/>
                <a:cs typeface="Times New Roman" panose="02020603050405020304" pitchFamily="18" charset="0"/>
              </a:rPr>
              <a:t> тамызында, Қазақстан Президенті Н.Ә.Назарбаев Семей  полигонын жабу туралы Жарлық шығарды. Осылайша қазақ елі атом бомбасынан біржола бас тартқан болатын. Президенттің осы әрекетінен кейін Ресей мен АҚШ</a:t>
            </a:r>
            <a:r>
              <a:rPr lang="en-US" sz="2000" b="1" dirty="0">
                <a:solidFill>
                  <a:srgbClr val="0070C0"/>
                </a:solidFill>
                <a:latin typeface="Times New Roman" panose="02020603050405020304" pitchFamily="18" charset="0"/>
                <a:cs typeface="Times New Roman" panose="02020603050405020304" pitchFamily="18" charset="0"/>
              </a:rPr>
              <a:t>-</a:t>
            </a:r>
            <a:r>
              <a:rPr lang="kk-KZ" sz="2000" b="1" dirty="0">
                <a:solidFill>
                  <a:srgbClr val="0070C0"/>
                </a:solidFill>
                <a:latin typeface="Times New Roman" panose="02020603050405020304" pitchFamily="18" charset="0"/>
                <a:cs typeface="Times New Roman" panose="02020603050405020304" pitchFamily="18" charset="0"/>
              </a:rPr>
              <a:t>тағы және Франциядағы ядролық сынақ алаңдарында да жарылыстар тоқтатылды. </a:t>
            </a:r>
          </a:p>
          <a:p>
            <a:pPr marL="0" indent="0" algn="just">
              <a:buNone/>
            </a:pPr>
            <a:r>
              <a:rPr lang="kk-KZ" sz="2000" b="1" dirty="0">
                <a:solidFill>
                  <a:srgbClr val="0070C0"/>
                </a:solidFill>
                <a:latin typeface="Times New Roman" panose="02020603050405020304" pitchFamily="18" charset="0"/>
                <a:cs typeface="Times New Roman" panose="02020603050405020304" pitchFamily="18" charset="0"/>
              </a:rPr>
              <a:t>	Қазақстан Семей сынақ алаңын жабылған сәттен бастап, адамзат тарихындағы ең зұлмат сойыл</a:t>
            </a:r>
            <a:r>
              <a:rPr lang="en-US" sz="2000" b="1" dirty="0">
                <a:solidFill>
                  <a:srgbClr val="0070C0"/>
                </a:solidFill>
                <a:latin typeface="Times New Roman" panose="02020603050405020304" pitchFamily="18" charset="0"/>
                <a:cs typeface="Times New Roman" panose="02020603050405020304" pitchFamily="18" charset="0"/>
              </a:rPr>
              <a:t>-</a:t>
            </a:r>
            <a:r>
              <a:rPr lang="kk-KZ" sz="2000" b="1" dirty="0">
                <a:solidFill>
                  <a:srgbClr val="0070C0"/>
                </a:solidFill>
                <a:latin typeface="Times New Roman" panose="02020603050405020304" pitchFamily="18" charset="0"/>
                <a:cs typeface="Times New Roman" panose="02020603050405020304" pitchFamily="18" charset="0"/>
              </a:rPr>
              <a:t> ядролық қарумен күрестің көшбасшысы атады. Семей сынақ алаңы жабылған </a:t>
            </a:r>
            <a:r>
              <a:rPr lang="en-US" sz="2000" b="1" dirty="0">
                <a:solidFill>
                  <a:srgbClr val="0070C0"/>
                </a:solidFill>
                <a:latin typeface="Times New Roman" panose="02020603050405020304" pitchFamily="18" charset="0"/>
                <a:cs typeface="Times New Roman" panose="02020603050405020304" pitchFamily="18" charset="0"/>
              </a:rPr>
              <a:t>29</a:t>
            </a:r>
            <a:r>
              <a:rPr lang="kk-KZ" sz="2000" b="1" dirty="0">
                <a:solidFill>
                  <a:srgbClr val="0070C0"/>
                </a:solidFill>
                <a:latin typeface="Times New Roman" panose="02020603050405020304" pitchFamily="18" charset="0"/>
                <a:cs typeface="Times New Roman" panose="02020603050405020304" pitchFamily="18" charset="0"/>
              </a:rPr>
              <a:t> тамыз БҰҰ</a:t>
            </a:r>
            <a:r>
              <a:rPr lang="en-US" sz="2000" b="1" dirty="0">
                <a:solidFill>
                  <a:srgbClr val="0070C0"/>
                </a:solidFill>
                <a:latin typeface="Times New Roman" panose="02020603050405020304" pitchFamily="18" charset="0"/>
                <a:cs typeface="Times New Roman" panose="02020603050405020304" pitchFamily="18" charset="0"/>
              </a:rPr>
              <a:t>-</a:t>
            </a:r>
            <a:r>
              <a:rPr lang="kk-KZ" sz="2000" b="1" dirty="0">
                <a:solidFill>
                  <a:srgbClr val="0070C0"/>
                </a:solidFill>
                <a:latin typeface="Times New Roman" panose="02020603050405020304" pitchFamily="18" charset="0"/>
                <a:cs typeface="Times New Roman" panose="02020603050405020304" pitchFamily="18" charset="0"/>
              </a:rPr>
              <a:t>ның қарарымен «Ядролық сынақтарға қарсы халықаралық іс қимыл күні» ретінде жарияланды.</a:t>
            </a:r>
          </a:p>
          <a:p>
            <a:pPr marL="0" indent="0">
              <a:buNone/>
            </a:pPr>
            <a:r>
              <a:rPr lang="kk-KZ" sz="2000" b="1" dirty="0">
                <a:solidFill>
                  <a:srgbClr val="0070C0"/>
                </a:solidFill>
                <a:latin typeface="Times New Roman" panose="02020603050405020304" pitchFamily="18" charset="0"/>
                <a:cs typeface="Times New Roman" panose="02020603050405020304" pitchFamily="18" charset="0"/>
              </a:rPr>
              <a:t>	</a:t>
            </a:r>
            <a:endParaRPr lang="ru-RU" sz="2000" b="1" dirty="0">
              <a:solidFill>
                <a:srgbClr val="0070C0"/>
              </a:solidFill>
              <a:latin typeface="Times New Roman" panose="02020603050405020304" pitchFamily="18" charset="0"/>
              <a:cs typeface="Times New Roman" panose="02020603050405020304" pitchFamily="18" charset="0"/>
            </a:endParaRPr>
          </a:p>
        </p:txBody>
      </p:sp>
      <p:pic>
        <p:nvPicPr>
          <p:cNvPr id="4" name="Picture 2" descr="Невада-Семей антиядролық қозғалысына – 25 жыл (1989)">
            <a:extLst>
              <a:ext uri="{FF2B5EF4-FFF2-40B4-BE49-F238E27FC236}">
                <a16:creationId xmlns="" xmlns:a16="http://schemas.microsoft.com/office/drawing/2014/main" id="{69986176-BDB0-48DE-A80D-ECE1DB1744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01" r="7481"/>
          <a:stretch/>
        </p:blipFill>
        <p:spPr bwMode="auto">
          <a:xfrm>
            <a:off x="10081846" y="4682693"/>
            <a:ext cx="2110154" cy="21753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9640" y="0"/>
            <a:ext cx="9377680" cy="1478280"/>
          </a:xfrm>
          <a:ln>
            <a:solidFill>
              <a:schemeClr val="tx1"/>
            </a:solidFill>
            <a:prstDash val="solid"/>
          </a:ln>
        </p:spPr>
        <p:txBody>
          <a:bodyPr>
            <a:normAutofit fontScale="90000"/>
          </a:bodyPr>
          <a:lstStyle/>
          <a:p>
            <a:pPr algn="ctr"/>
            <a:r>
              <a:rPr lang="kk-KZ" dirty="0"/>
              <a:t/>
            </a:r>
            <a:br>
              <a:rPr lang="kk-KZ" dirty="0"/>
            </a:br>
            <a:r>
              <a:rPr lang="kk-KZ" dirty="0"/>
              <a:t/>
            </a:r>
            <a:br>
              <a:rPr lang="kk-KZ" dirty="0"/>
            </a:br>
            <a:r>
              <a:rPr lang="en-US" sz="2700" dirty="0">
                <a:solidFill>
                  <a:srgbClr val="002060"/>
                </a:solidFill>
                <a:latin typeface="Times New Roman" panose="02020603050405020304" pitchFamily="18" charset="0"/>
                <a:cs typeface="Times New Roman" panose="02020603050405020304" pitchFamily="18" charset="0"/>
              </a:rPr>
              <a:t>2</a:t>
            </a:r>
            <a:r>
              <a:rPr lang="kk-KZ" sz="2700" dirty="0">
                <a:solidFill>
                  <a:srgbClr val="002060"/>
                </a:solidFill>
                <a:latin typeface="Times New Roman" panose="02020603050405020304" pitchFamily="18" charset="0"/>
                <a:cs typeface="Times New Roman" panose="02020603050405020304" pitchFamily="18" charset="0"/>
              </a:rPr>
              <a:t> тапсырма. Мәтінде көтерілген мәселені анықтаңыз</a:t>
            </a:r>
            <a:r>
              <a:rPr lang="kk-KZ" sz="2700" dirty="0">
                <a:latin typeface="Times New Roman" panose="02020603050405020304" pitchFamily="18" charset="0"/>
                <a:cs typeface="Times New Roman" panose="02020603050405020304" pitchFamily="18" charset="0"/>
              </a:rPr>
              <a:t>. </a:t>
            </a:r>
            <a:r>
              <a:rPr lang="ru-RU" sz="2700" dirty="0"/>
              <a:t/>
            </a:r>
            <a:br>
              <a:rPr lang="ru-RU" sz="2700" dirty="0"/>
            </a:br>
            <a:endParaRPr lang="ru-RU" sz="2700" dirty="0"/>
          </a:p>
        </p:txBody>
      </p:sp>
      <p:sp>
        <p:nvSpPr>
          <p:cNvPr id="3" name="Содержимое 2"/>
          <p:cNvSpPr>
            <a:spLocks noGrp="1"/>
          </p:cNvSpPr>
          <p:nvPr>
            <p:ph idx="1"/>
          </p:nvPr>
        </p:nvSpPr>
        <p:spPr>
          <a:xfrm>
            <a:off x="609600" y="1844040"/>
            <a:ext cx="10972800" cy="4312920"/>
          </a:xfrm>
        </p:spPr>
        <p:txBody>
          <a:bodyPr/>
          <a:lstStyle/>
          <a:p>
            <a:pPr>
              <a:buNone/>
            </a:pPr>
            <a:endParaRPr lang="kk-KZ" dirty="0"/>
          </a:p>
          <a:p>
            <a:pPr>
              <a:buNone/>
            </a:pPr>
            <a:endParaRPr lang="kk-KZ" dirty="0"/>
          </a:p>
        </p:txBody>
      </p:sp>
      <p:sp>
        <p:nvSpPr>
          <p:cNvPr id="4" name="Прямоугольник 3"/>
          <p:cNvSpPr/>
          <p:nvPr/>
        </p:nvSpPr>
        <p:spPr>
          <a:xfrm>
            <a:off x="397281" y="2331517"/>
            <a:ext cx="2743200" cy="13868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b="1" dirty="0">
                <a:solidFill>
                  <a:srgbClr val="002060"/>
                </a:solidFill>
                <a:latin typeface="Times New Roman" pitchFamily="18" charset="0"/>
                <a:cs typeface="Times New Roman" pitchFamily="18" charset="0"/>
              </a:rPr>
              <a:t>Мәтінде көтерілген мәселе</a:t>
            </a:r>
            <a:endParaRPr lang="ru-RU" sz="2400" b="1" dirty="0">
              <a:solidFill>
                <a:srgbClr val="002060"/>
              </a:solidFill>
              <a:latin typeface="Times New Roman" pitchFamily="18" charset="0"/>
              <a:cs typeface="Times New Roman" pitchFamily="18" charset="0"/>
            </a:endParaRPr>
          </a:p>
        </p:txBody>
      </p:sp>
      <p:sp>
        <p:nvSpPr>
          <p:cNvPr id="1026" name="AutoShape 2"/>
          <p:cNvSpPr>
            <a:spLocks noChangeArrowheads="1"/>
          </p:cNvSpPr>
          <p:nvPr/>
        </p:nvSpPr>
        <p:spPr bwMode="auto">
          <a:xfrm>
            <a:off x="4634262" y="2061988"/>
            <a:ext cx="3063242" cy="1161858"/>
          </a:xfrm>
          <a:prstGeom prst="roundRect">
            <a:avLst>
              <a:gd name="adj" fmla="val 16667"/>
            </a:avLst>
          </a:prstGeom>
          <a:solidFill>
            <a:schemeClr val="bg2">
              <a:lumMod val="90000"/>
            </a:schemeClr>
          </a:solidFill>
          <a:ln w="9525">
            <a:solidFill>
              <a:srgbClr val="0070C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endParaRPr kumimoji="0" lang="kk-KZ" sz="1100" b="0" i="0" u="none" strike="noStrike" cap="none" normalizeH="0" baseline="0" dirty="0">
              <a:ln>
                <a:noFill/>
              </a:ln>
              <a:solidFill>
                <a:srgbClr val="00206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kk-KZ" sz="2800" b="1" i="0" u="none" strike="noStrike" cap="none" normalizeH="0" baseline="0" dirty="0">
                <a:ln>
                  <a:noFill/>
                </a:ln>
                <a:solidFill>
                  <a:srgbClr val="002060"/>
                </a:solidFill>
                <a:effectLst/>
                <a:latin typeface="Times New Roman" pitchFamily="18" charset="0"/>
                <a:cs typeface="Arial" pitchFamily="34" charset="0"/>
              </a:rPr>
              <a:t>Қоғамдық</a:t>
            </a:r>
            <a:r>
              <a:rPr kumimoji="0" lang="en-US" sz="2800" b="1" i="0" u="none" strike="noStrike" cap="none" normalizeH="0" baseline="0" dirty="0">
                <a:ln>
                  <a:noFill/>
                </a:ln>
                <a:solidFill>
                  <a:srgbClr val="002060"/>
                </a:solidFill>
                <a:effectLst/>
                <a:latin typeface="Times New Roman" pitchFamily="18" charset="0"/>
                <a:cs typeface="Arial" pitchFamily="34" charset="0"/>
              </a:rPr>
              <a:t>-</a:t>
            </a:r>
            <a:r>
              <a:rPr kumimoji="0" lang="kk-KZ" sz="2800" b="1" i="0" u="none" strike="noStrike" cap="none" normalizeH="0" baseline="0" dirty="0">
                <a:ln>
                  <a:noFill/>
                </a:ln>
                <a:solidFill>
                  <a:srgbClr val="002060"/>
                </a:solidFill>
                <a:effectLst/>
                <a:latin typeface="Times New Roman" pitchFamily="18" charset="0"/>
                <a:cs typeface="Arial" pitchFamily="34" charset="0"/>
              </a:rPr>
              <a:t>саяси</a:t>
            </a:r>
            <a:endParaRPr kumimoji="0" lang="ru-RU" sz="2800" b="1" i="0" u="none" strike="noStrike" cap="none" normalizeH="0" baseline="0" dirty="0">
              <a:ln>
                <a:noFill/>
              </a:ln>
              <a:solidFill>
                <a:schemeClr val="tx1"/>
              </a:solidFill>
              <a:effectLst/>
              <a:latin typeface="Arial" pitchFamily="34" charset="0"/>
              <a:cs typeface="Arial" pitchFamily="34" charset="0"/>
            </a:endParaRPr>
          </a:p>
        </p:txBody>
      </p:sp>
      <p:sp>
        <p:nvSpPr>
          <p:cNvPr id="1027" name="AutoShape 3"/>
          <p:cNvSpPr>
            <a:spLocks noChangeArrowheads="1"/>
          </p:cNvSpPr>
          <p:nvPr/>
        </p:nvSpPr>
        <p:spPr bwMode="auto">
          <a:xfrm>
            <a:off x="4634262" y="3759490"/>
            <a:ext cx="3063242" cy="914400"/>
          </a:xfrm>
          <a:prstGeom prst="roundRect">
            <a:avLst>
              <a:gd name="adj" fmla="val 16667"/>
            </a:avLst>
          </a:prstGeom>
          <a:solidFill>
            <a:schemeClr val="accent1">
              <a:lumMod val="20000"/>
              <a:lumOff val="80000"/>
            </a:schemeClr>
          </a:solidFill>
          <a:ln w="9525">
            <a:solidFill>
              <a:srgbClr val="0070C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kk-KZ" sz="2800" b="1" i="0" u="none" strike="noStrike" cap="none" normalizeH="0" baseline="0" dirty="0">
                <a:ln>
                  <a:noFill/>
                </a:ln>
                <a:solidFill>
                  <a:srgbClr val="002060"/>
                </a:solidFill>
                <a:effectLst/>
                <a:latin typeface="Times New Roman" pitchFamily="18" charset="0"/>
                <a:cs typeface="Arial" pitchFamily="34" charset="0"/>
              </a:rPr>
              <a:t>Ғылыми </a:t>
            </a:r>
            <a:endParaRPr kumimoji="0" lang="ru-RU" sz="2800" b="1" i="0" u="none" strike="noStrike" cap="none" normalizeH="0" baseline="0" dirty="0">
              <a:ln>
                <a:noFill/>
              </a:ln>
              <a:solidFill>
                <a:schemeClr val="tx1"/>
              </a:solidFill>
              <a:effectLst/>
              <a:latin typeface="Arial" pitchFamily="34" charset="0"/>
              <a:cs typeface="Arial" pitchFamily="34" charset="0"/>
            </a:endParaRPr>
          </a:p>
        </p:txBody>
      </p:sp>
      <p:pic>
        <p:nvPicPr>
          <p:cNvPr id="1029" name="Picture 5" descr="C:\Users\FORA1\Downloads\супак 3.jpg"/>
          <p:cNvPicPr>
            <a:picLocks noChangeAspect="1" noChangeArrowheads="1"/>
          </p:cNvPicPr>
          <p:nvPr/>
        </p:nvPicPr>
        <p:blipFill>
          <a:blip r:embed="rId2"/>
          <a:srcRect/>
          <a:stretch>
            <a:fillRect/>
          </a:stretch>
        </p:blipFill>
        <p:spPr bwMode="auto">
          <a:xfrm>
            <a:off x="8296672" y="4630515"/>
            <a:ext cx="2334757" cy="2049194"/>
          </a:xfrm>
          <a:prstGeom prst="rect">
            <a:avLst/>
          </a:prstGeom>
          <a:noFill/>
        </p:spPr>
      </p:pic>
      <p:cxnSp>
        <p:nvCxnSpPr>
          <p:cNvPr id="6" name="Прямая со стрелкой 5">
            <a:extLst>
              <a:ext uri="{FF2B5EF4-FFF2-40B4-BE49-F238E27FC236}">
                <a16:creationId xmlns="" xmlns:a16="http://schemas.microsoft.com/office/drawing/2014/main" id="{CC3DBCD4-C19B-4177-AF89-C78D6B1F6A8A}"/>
              </a:ext>
            </a:extLst>
          </p:cNvPr>
          <p:cNvCxnSpPr>
            <a:cxnSpLocks/>
          </p:cNvCxnSpPr>
          <p:nvPr/>
        </p:nvCxnSpPr>
        <p:spPr>
          <a:xfrm flipV="1">
            <a:off x="3352800" y="2200851"/>
            <a:ext cx="1069145" cy="675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a:extLst>
              <a:ext uri="{FF2B5EF4-FFF2-40B4-BE49-F238E27FC236}">
                <a16:creationId xmlns="" xmlns:a16="http://schemas.microsoft.com/office/drawing/2014/main" id="{C0C0C826-474A-4C86-A77E-743C4CBB2D58}"/>
              </a:ext>
            </a:extLst>
          </p:cNvPr>
          <p:cNvCxnSpPr>
            <a:cxnSpLocks/>
          </p:cNvCxnSpPr>
          <p:nvPr/>
        </p:nvCxnSpPr>
        <p:spPr>
          <a:xfrm>
            <a:off x="3352799" y="3119410"/>
            <a:ext cx="1069145" cy="862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Объект 4">
            <a:extLst>
              <a:ext uri="{FF2B5EF4-FFF2-40B4-BE49-F238E27FC236}">
                <a16:creationId xmlns="" xmlns:a16="http://schemas.microsoft.com/office/drawing/2014/main" id="{A3A04B17-C9B9-4B8F-A003-40C50EA82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677" y="4673890"/>
            <a:ext cx="2902116" cy="2018714"/>
          </a:xfrm>
          <a:prstGeom prst="rect">
            <a:avLst/>
          </a:prstGeom>
        </p:spPr>
      </p:pic>
      <p:sp>
        <p:nvSpPr>
          <p:cNvPr id="16" name="TextBox 15">
            <a:extLst>
              <a:ext uri="{FF2B5EF4-FFF2-40B4-BE49-F238E27FC236}">
                <a16:creationId xmlns="" xmlns:a16="http://schemas.microsoft.com/office/drawing/2014/main" id="{DFB7390B-9877-48FB-900B-2F5F0C05E4E7}"/>
              </a:ext>
            </a:extLst>
          </p:cNvPr>
          <p:cNvSpPr txBox="1"/>
          <p:nvPr/>
        </p:nvSpPr>
        <p:spPr>
          <a:xfrm>
            <a:off x="2024460" y="4744645"/>
            <a:ext cx="2935147" cy="1631216"/>
          </a:xfrm>
          <a:prstGeom prst="rect">
            <a:avLst/>
          </a:prstGeom>
          <a:noFill/>
        </p:spPr>
        <p:txBody>
          <a:bodyPr wrap="square">
            <a:spAutoFit/>
          </a:bodyPr>
          <a:lstStyle/>
          <a:p>
            <a:r>
              <a:rPr lang="kk-KZ" sz="2000" b="1" u="sng" dirty="0">
                <a:solidFill>
                  <a:srgbClr val="002060"/>
                </a:solidFill>
                <a:latin typeface="Times New Roman" pitchFamily="18" charset="0"/>
                <a:cs typeface="Times New Roman" pitchFamily="18" charset="0"/>
              </a:rPr>
              <a:t>Дескриптор </a:t>
            </a:r>
          </a:p>
          <a:p>
            <a:r>
              <a:rPr lang="kk-KZ" sz="2000" dirty="0">
                <a:solidFill>
                  <a:srgbClr val="002060"/>
                </a:solidFill>
                <a:latin typeface="Times New Roman" pitchFamily="18" charset="0"/>
                <a:cs typeface="Times New Roman" pitchFamily="18" charset="0"/>
              </a:rPr>
              <a:t>Мәтіндегі негізгі мәселені анықтайды; </a:t>
            </a:r>
            <a:endParaRPr lang="ru-RU" sz="2000" dirty="0">
              <a:solidFill>
                <a:srgbClr val="002060"/>
              </a:solidFill>
              <a:latin typeface="Times New Roman" pitchFamily="18" charset="0"/>
              <a:cs typeface="Times New Roman" pitchFamily="18" charset="0"/>
            </a:endParaRPr>
          </a:p>
          <a:p>
            <a:r>
              <a:rPr lang="kk-KZ" sz="2000" dirty="0">
                <a:solidFill>
                  <a:srgbClr val="002060"/>
                </a:solidFill>
                <a:latin typeface="Times New Roman" pitchFamily="18" charset="0"/>
                <a:cs typeface="Times New Roman" pitchFamily="18" charset="0"/>
              </a:rPr>
              <a:t> өз  көзқарасын білдіреді; </a:t>
            </a:r>
            <a:endParaRPr lang="ru-RU" sz="2000" dirty="0">
              <a:solidFill>
                <a:srgbClr val="00206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27"/>
                                        </p:tgtEl>
                                        <p:attrNameLst>
                                          <p:attrName>style.visibility</p:attrName>
                                        </p:attrNameLst>
                                      </p:cBhvr>
                                      <p:to>
                                        <p:strVal val="visible"/>
                                      </p:to>
                                    </p:set>
                                    <p:animEffect transition="in" filter="fade">
                                      <p:cBhvr>
                                        <p:cTn id="28" dur="1000"/>
                                        <p:tgtEl>
                                          <p:spTgt spid="1027"/>
                                        </p:tgtEl>
                                      </p:cBhvr>
                                    </p:animEffect>
                                    <p:anim calcmode="lin" valueType="num">
                                      <p:cBhvr>
                                        <p:cTn id="29" dur="1000" fill="hold"/>
                                        <p:tgtEl>
                                          <p:spTgt spid="1027"/>
                                        </p:tgtEl>
                                        <p:attrNameLst>
                                          <p:attrName>ppt_x</p:attrName>
                                        </p:attrNameLst>
                                      </p:cBhvr>
                                      <p:tavLst>
                                        <p:tav tm="0">
                                          <p:val>
                                            <p:strVal val="#ppt_x"/>
                                          </p:val>
                                        </p:tav>
                                        <p:tav tm="100000">
                                          <p:val>
                                            <p:strVal val="#ppt_x"/>
                                          </p:val>
                                        </p:tav>
                                      </p:tavLst>
                                    </p:anim>
                                    <p:anim calcmode="lin" valueType="num">
                                      <p:cBhvr>
                                        <p:cTn id="30"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26" grpId="0" animBg="1"/>
      <p:bldP spid="1027"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320040"/>
            <a:ext cx="9652000" cy="929640"/>
          </a:xfrm>
        </p:spPr>
        <p:txBody>
          <a:bodyPr>
            <a:normAutofit fontScale="90000"/>
          </a:bodyPr>
          <a:lstStyle/>
          <a:p>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kk-KZ" dirty="0">
                <a:solidFill>
                  <a:srgbClr val="FF0000"/>
                </a:solidFill>
                <a:latin typeface="Times New Roman" panose="02020603050405020304" pitchFamily="18" charset="0"/>
                <a:cs typeface="Times New Roman" panose="02020603050405020304" pitchFamily="18" charset="0"/>
              </a:rPr>
              <a:t>Өзіңді тексер!</a:t>
            </a:r>
            <a:r>
              <a:rPr lang="ru-RU" dirty="0">
                <a:solidFill>
                  <a:srgbClr val="FF0000"/>
                </a:solidFill>
                <a:latin typeface="Times New Roman" panose="02020603050405020304" pitchFamily="18" charset="0"/>
                <a:cs typeface="Times New Roman" panose="02020603050405020304" pitchFamily="18" charset="0"/>
              </a:rPr>
              <a:t> </a:t>
            </a:r>
          </a:p>
        </p:txBody>
      </p:sp>
      <p:sp>
        <p:nvSpPr>
          <p:cNvPr id="3" name="Содержимое 2"/>
          <p:cNvSpPr>
            <a:spLocks noGrp="1"/>
          </p:cNvSpPr>
          <p:nvPr>
            <p:ph idx="1"/>
          </p:nvPr>
        </p:nvSpPr>
        <p:spPr>
          <a:xfrm>
            <a:off x="661181" y="1539240"/>
            <a:ext cx="11057207" cy="4846320"/>
          </a:xfrm>
        </p:spPr>
        <p:txBody>
          <a:bodyPr/>
          <a:lstStyle/>
          <a:p>
            <a:pPr>
              <a:buNone/>
            </a:pPr>
            <a:endParaRPr lang="kk-KZ" dirty="0"/>
          </a:p>
        </p:txBody>
      </p:sp>
      <p:sp>
        <p:nvSpPr>
          <p:cNvPr id="4" name="Прямоугольник 3"/>
          <p:cNvSpPr/>
          <p:nvPr/>
        </p:nvSpPr>
        <p:spPr>
          <a:xfrm>
            <a:off x="1211582" y="1901988"/>
            <a:ext cx="2179320" cy="914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a:solidFill>
                  <a:srgbClr val="002060"/>
                </a:solidFill>
                <a:latin typeface="Times New Roman" panose="02020603050405020304" pitchFamily="18" charset="0"/>
                <a:cs typeface="Times New Roman" panose="02020603050405020304" pitchFamily="18" charset="0"/>
              </a:rPr>
              <a:t>Көтерілген мәселе</a:t>
            </a:r>
            <a:endParaRPr lang="ru-RU" dirty="0">
              <a:solidFill>
                <a:srgbClr val="002060"/>
              </a:solidFill>
              <a:latin typeface="Times New Roman" panose="02020603050405020304" pitchFamily="18" charset="0"/>
              <a:cs typeface="Times New Roman" panose="02020603050405020304" pitchFamily="18" charset="0"/>
            </a:endParaRPr>
          </a:p>
        </p:txBody>
      </p:sp>
      <p:sp>
        <p:nvSpPr>
          <p:cNvPr id="5" name="Овал 4"/>
          <p:cNvSpPr/>
          <p:nvPr/>
        </p:nvSpPr>
        <p:spPr>
          <a:xfrm>
            <a:off x="1037848" y="3556782"/>
            <a:ext cx="2560320" cy="1981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pPr>
            <a:r>
              <a:rPr lang="kk-KZ" dirty="0">
                <a:solidFill>
                  <a:srgbClr val="002060"/>
                </a:solidFill>
                <a:latin typeface="Times New Roman" pitchFamily="18" charset="0"/>
                <a:ea typeface="Times New Roman" pitchFamily="18" charset="0"/>
                <a:cs typeface="Times New Roman" pitchFamily="18" charset="0"/>
              </a:rPr>
              <a:t>Қазақстандағы ядролық қаруды тоқтату, Семей полигонын жабу мәселесі</a:t>
            </a:r>
            <a:endParaRPr lang="kk-KZ" sz="3200" dirty="0">
              <a:solidFill>
                <a:srgbClr val="002060"/>
              </a:solidFill>
              <a:latin typeface="Times New Roman" pitchFamily="18" charset="0"/>
              <a:cs typeface="Times New Roman" pitchFamily="18" charset="0"/>
            </a:endParaRPr>
          </a:p>
        </p:txBody>
      </p:sp>
      <p:sp>
        <p:nvSpPr>
          <p:cNvPr id="6" name="Стрелка вниз 5"/>
          <p:cNvSpPr/>
          <p:nvPr/>
        </p:nvSpPr>
        <p:spPr>
          <a:xfrm>
            <a:off x="2075692" y="2912265"/>
            <a:ext cx="484632" cy="5486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AutoShape 2"/>
          <p:cNvSpPr>
            <a:spLocks noChangeArrowheads="1"/>
          </p:cNvSpPr>
          <p:nvPr/>
        </p:nvSpPr>
        <p:spPr bwMode="auto">
          <a:xfrm>
            <a:off x="4343400" y="1901988"/>
            <a:ext cx="2606040" cy="113077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endParaRPr kumimoji="0" lang="kk-KZ" sz="1100" b="0" i="0" u="none" strike="noStrike" cap="none" normalizeH="0" baseline="0" dirty="0">
              <a:ln>
                <a:noFill/>
              </a:ln>
              <a:solidFill>
                <a:srgbClr val="00206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kk-KZ" sz="2000" b="1" i="0" u="none" strike="noStrike" cap="none" normalizeH="0" baseline="0" dirty="0">
                <a:ln>
                  <a:noFill/>
                </a:ln>
                <a:solidFill>
                  <a:srgbClr val="002060"/>
                </a:solidFill>
                <a:effectLst/>
                <a:latin typeface="Times New Roman" pitchFamily="18" charset="0"/>
                <a:cs typeface="Arial" pitchFamily="34" charset="0"/>
              </a:rPr>
              <a:t>Қоғамдық саяси</a:t>
            </a:r>
            <a:endParaRPr kumimoji="0" lang="ru-RU" sz="2000" b="1" i="0" u="none" strike="noStrike" cap="none" normalizeH="0" baseline="0" dirty="0">
              <a:ln>
                <a:noFill/>
              </a:ln>
              <a:solidFill>
                <a:schemeClr val="tx1"/>
              </a:solidFill>
              <a:effectLst/>
              <a:latin typeface="Arial" pitchFamily="34" charset="0"/>
              <a:cs typeface="Arial" pitchFamily="34" charset="0"/>
            </a:endParaRPr>
          </a:p>
        </p:txBody>
      </p:sp>
      <p:sp>
        <p:nvSpPr>
          <p:cNvPr id="10" name="AutoShape 3"/>
          <p:cNvSpPr>
            <a:spLocks noChangeArrowheads="1"/>
          </p:cNvSpPr>
          <p:nvPr/>
        </p:nvSpPr>
        <p:spPr bwMode="auto">
          <a:xfrm>
            <a:off x="4450080" y="4191000"/>
            <a:ext cx="2560320" cy="105156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kk-KZ" sz="2000" b="1" i="0" u="none" strike="noStrike" cap="none" normalizeH="0" baseline="0" dirty="0">
                <a:ln>
                  <a:noFill/>
                </a:ln>
                <a:solidFill>
                  <a:srgbClr val="002060"/>
                </a:solidFill>
                <a:effectLst/>
                <a:latin typeface="Times New Roman" pitchFamily="18" charset="0"/>
                <a:cs typeface="Arial" pitchFamily="34" charset="0"/>
              </a:rPr>
              <a:t>Ғылыми </a:t>
            </a:r>
            <a:endParaRPr kumimoji="0" lang="ru-RU" sz="2000" b="1" i="0" u="none" strike="noStrike" cap="none" normalizeH="0" baseline="0" dirty="0">
              <a:ln>
                <a:noFill/>
              </a:ln>
              <a:solidFill>
                <a:schemeClr val="tx1"/>
              </a:solidFill>
              <a:effectLst/>
              <a:latin typeface="Arial" pitchFamily="34" charset="0"/>
              <a:cs typeface="Arial" pitchFamily="34" charset="0"/>
            </a:endParaRPr>
          </a:p>
        </p:txBody>
      </p:sp>
      <p:sp>
        <p:nvSpPr>
          <p:cNvPr id="2051" name="Oval 3"/>
          <p:cNvSpPr>
            <a:spLocks noChangeArrowheads="1"/>
          </p:cNvSpPr>
          <p:nvPr/>
        </p:nvSpPr>
        <p:spPr bwMode="auto">
          <a:xfrm flipH="1">
            <a:off x="8732516" y="1783081"/>
            <a:ext cx="2865121" cy="175260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r>
              <a:rPr lang="kk-KZ" sz="1600" dirty="0">
                <a:solidFill>
                  <a:srgbClr val="002060"/>
                </a:solidFill>
                <a:latin typeface="Times New Roman" pitchFamily="18" charset="0"/>
                <a:cs typeface="Times New Roman" pitchFamily="18" charset="0"/>
              </a:rPr>
              <a:t>«Невада-Семей» қозғалысын құру арқылы әлем елдері арасында көшбасшы болды.</a:t>
            </a:r>
            <a:endParaRPr lang="ru-RU" sz="1600" dirty="0">
              <a:solidFill>
                <a:srgbClr val="002060"/>
              </a:solidFill>
              <a:latin typeface="Times New Roman" pitchFamily="18" charset="0"/>
              <a:cs typeface="Times New Roman" pitchFamily="18" charset="0"/>
            </a:endParaRPr>
          </a:p>
        </p:txBody>
      </p:sp>
      <p:sp>
        <p:nvSpPr>
          <p:cNvPr id="2052" name="Oval 4"/>
          <p:cNvSpPr>
            <a:spLocks noChangeArrowheads="1"/>
          </p:cNvSpPr>
          <p:nvPr/>
        </p:nvSpPr>
        <p:spPr bwMode="auto">
          <a:xfrm>
            <a:off x="8564880" y="3962400"/>
            <a:ext cx="2819400" cy="178308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kk-KZ" sz="1600" b="1" i="0" u="none" strike="noStrike" cap="none" normalizeH="0" baseline="0" dirty="0">
                <a:ln>
                  <a:noFill/>
                </a:ln>
                <a:solidFill>
                  <a:srgbClr val="002060"/>
                </a:solidFill>
                <a:effectLst/>
                <a:latin typeface="Times New Roman" pitchFamily="18" charset="0"/>
                <a:cs typeface="Times New Roman" pitchFamily="18" charset="0"/>
              </a:rPr>
              <a:t>Ядролық сынақтар  ең үлкен экологиялық  қауіп қатер тудырған.</a:t>
            </a:r>
            <a:endParaRPr kumimoji="0" lang="ru-RU" sz="1600" b="1" i="0" u="none" strike="noStrike" cap="none" normalizeH="0" baseline="0" dirty="0">
              <a:ln>
                <a:noFill/>
              </a:ln>
              <a:solidFill>
                <a:srgbClr val="002060"/>
              </a:solidFill>
              <a:effectLst/>
              <a:latin typeface="Times New Roman" pitchFamily="18" charset="0"/>
              <a:cs typeface="Times New Roman" pitchFamily="18" charset="0"/>
            </a:endParaRPr>
          </a:p>
        </p:txBody>
      </p:sp>
      <p:sp>
        <p:nvSpPr>
          <p:cNvPr id="13" name="Стрелка вправо 12"/>
          <p:cNvSpPr/>
          <p:nvPr/>
        </p:nvSpPr>
        <p:spPr>
          <a:xfrm>
            <a:off x="7452360" y="222504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право 13"/>
          <p:cNvSpPr/>
          <p:nvPr/>
        </p:nvSpPr>
        <p:spPr>
          <a:xfrm>
            <a:off x="7452360" y="440436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51"/>
                                        </p:tgtEl>
                                        <p:attrNameLst>
                                          <p:attrName>style.visibility</p:attrName>
                                        </p:attrNameLst>
                                      </p:cBhvr>
                                      <p:to>
                                        <p:strVal val="visible"/>
                                      </p:to>
                                    </p:set>
                                    <p:animEffect transition="in" filter="fade">
                                      <p:cBhvr>
                                        <p:cTn id="42" dur="1000"/>
                                        <p:tgtEl>
                                          <p:spTgt spid="2051"/>
                                        </p:tgtEl>
                                      </p:cBhvr>
                                    </p:animEffect>
                                    <p:anim calcmode="lin" valueType="num">
                                      <p:cBhvr>
                                        <p:cTn id="43" dur="1000" fill="hold"/>
                                        <p:tgtEl>
                                          <p:spTgt spid="2051"/>
                                        </p:tgtEl>
                                        <p:attrNameLst>
                                          <p:attrName>ppt_x</p:attrName>
                                        </p:attrNameLst>
                                      </p:cBhvr>
                                      <p:tavLst>
                                        <p:tav tm="0">
                                          <p:val>
                                            <p:strVal val="#ppt_x"/>
                                          </p:val>
                                        </p:tav>
                                        <p:tav tm="100000">
                                          <p:val>
                                            <p:strVal val="#ppt_x"/>
                                          </p:val>
                                        </p:tav>
                                      </p:tavLst>
                                    </p:anim>
                                    <p:anim calcmode="lin" valueType="num">
                                      <p:cBhvr>
                                        <p:cTn id="44"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052"/>
                                        </p:tgtEl>
                                        <p:attrNameLst>
                                          <p:attrName>style.visibility</p:attrName>
                                        </p:attrNameLst>
                                      </p:cBhvr>
                                      <p:to>
                                        <p:strVal val="visible"/>
                                      </p:to>
                                    </p:set>
                                    <p:animEffect transition="in" filter="fade">
                                      <p:cBhvr>
                                        <p:cTn id="63" dur="1000"/>
                                        <p:tgtEl>
                                          <p:spTgt spid="2052"/>
                                        </p:tgtEl>
                                      </p:cBhvr>
                                    </p:animEffect>
                                    <p:anim calcmode="lin" valueType="num">
                                      <p:cBhvr>
                                        <p:cTn id="64" dur="1000" fill="hold"/>
                                        <p:tgtEl>
                                          <p:spTgt spid="2052"/>
                                        </p:tgtEl>
                                        <p:attrNameLst>
                                          <p:attrName>ppt_x</p:attrName>
                                        </p:attrNameLst>
                                      </p:cBhvr>
                                      <p:tavLst>
                                        <p:tav tm="0">
                                          <p:val>
                                            <p:strVal val="#ppt_x"/>
                                          </p:val>
                                        </p:tav>
                                        <p:tav tm="100000">
                                          <p:val>
                                            <p:strVal val="#ppt_x"/>
                                          </p:val>
                                        </p:tav>
                                      </p:tavLst>
                                    </p:anim>
                                    <p:anim calcmode="lin" valueType="num">
                                      <p:cBhvr>
                                        <p:cTn id="65"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2051" grpId="0" animBg="1"/>
      <p:bldP spid="205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2480" y="234437"/>
            <a:ext cx="9265920" cy="1463040"/>
          </a:xfrm>
        </p:spPr>
        <p:txBody>
          <a:bodyPr>
            <a:normAutofit/>
          </a:bodyPr>
          <a:lstStyle/>
          <a:p>
            <a:r>
              <a:rPr lang="en-US" sz="2800" dirty="0">
                <a:solidFill>
                  <a:schemeClr val="accent3">
                    <a:lumMod val="75000"/>
                  </a:schemeClr>
                </a:solidFill>
                <a:latin typeface="Times New Roman" panose="02020603050405020304" pitchFamily="18" charset="0"/>
                <a:cs typeface="Times New Roman" panose="02020603050405020304" pitchFamily="18" charset="0"/>
              </a:rPr>
              <a:t>3</a:t>
            </a:r>
            <a:r>
              <a:rPr lang="kk-KZ" sz="2800" dirty="0">
                <a:solidFill>
                  <a:schemeClr val="accent3">
                    <a:lumMod val="75000"/>
                  </a:schemeClr>
                </a:solidFill>
                <a:latin typeface="Times New Roman" panose="02020603050405020304" pitchFamily="18" charset="0"/>
                <a:cs typeface="Times New Roman" panose="02020603050405020304" pitchFamily="18" charset="0"/>
              </a:rPr>
              <a:t> тапсырма.</a:t>
            </a:r>
            <a:r>
              <a:rPr lang="kk-KZ" sz="2800" b="1" dirty="0">
                <a:solidFill>
                  <a:schemeClr val="accent3">
                    <a:lumMod val="75000"/>
                  </a:schemeClr>
                </a:solidFill>
                <a:latin typeface="Times New Roman" panose="02020603050405020304" pitchFamily="18" charset="0"/>
                <a:cs typeface="Times New Roman" panose="02020603050405020304" pitchFamily="18" charset="0"/>
              </a:rPr>
              <a:t> МӘТІНДЕГІ НЕГІЗГІ ОЙДЫ АНЫҚТАҢЫЗ, ҒАЛАМДЫҚ МӘСЕЛЕМЕН БАЙЛАНЫСТЫРЫҢЫЗ</a:t>
            </a:r>
            <a:r>
              <a:rPr lang="kk-KZ" sz="2800" b="1" dirty="0">
                <a:solidFill>
                  <a:srgbClr val="002060"/>
                </a:solidFill>
                <a:latin typeface="Times New Roman" panose="02020603050405020304" pitchFamily="18" charset="0"/>
                <a:cs typeface="Times New Roman" panose="02020603050405020304" pitchFamily="18" charset="0"/>
              </a:rPr>
              <a:t>.</a:t>
            </a:r>
            <a:endParaRPr lang="ru-RU" sz="2800" dirty="0">
              <a:solidFill>
                <a:srgbClr val="002060"/>
              </a:solidFill>
              <a:latin typeface="Times New Roman" panose="02020603050405020304" pitchFamily="18" charset="0"/>
              <a:cs typeface="Times New Roman" panose="02020603050405020304" pitchFamily="18" charset="0"/>
            </a:endParaRPr>
          </a:p>
        </p:txBody>
      </p:sp>
      <p:pic>
        <p:nvPicPr>
          <p:cNvPr id="47105" name="Picture 1" descr="C:\Users\FORA1\Downloads\сурак 1.jpg"/>
          <p:cNvPicPr>
            <a:picLocks noGrp="1" noChangeAspect="1" noChangeArrowheads="1"/>
          </p:cNvPicPr>
          <p:nvPr>
            <p:ph idx="1"/>
          </p:nvPr>
        </p:nvPicPr>
        <p:blipFill>
          <a:blip r:embed="rId2"/>
          <a:stretch>
            <a:fillRect/>
          </a:stretch>
        </p:blipFill>
        <p:spPr bwMode="auto">
          <a:xfrm>
            <a:off x="9024620" y="4234974"/>
            <a:ext cx="1905000" cy="2400300"/>
          </a:xfrm>
          <a:prstGeom prst="rect">
            <a:avLst/>
          </a:prstGeom>
          <a:noFill/>
        </p:spPr>
      </p:pic>
      <p:sp>
        <p:nvSpPr>
          <p:cNvPr id="4" name="Скругленный прямоугольник 3"/>
          <p:cNvSpPr/>
          <p:nvPr/>
        </p:nvSpPr>
        <p:spPr>
          <a:xfrm>
            <a:off x="990600" y="1935480"/>
            <a:ext cx="2926080" cy="15849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kk-KZ" sz="2400" b="1" dirty="0">
                <a:solidFill>
                  <a:srgbClr val="002060"/>
                </a:solidFill>
                <a:latin typeface="Times New Roman" panose="02020603050405020304" pitchFamily="18" charset="0"/>
                <a:cs typeface="Times New Roman" panose="02020603050405020304" pitchFamily="18" charset="0"/>
              </a:rPr>
              <a:t>Мәтіндегі негізгі ойды білдіретін сөйлемдер</a:t>
            </a:r>
            <a:endParaRPr lang="ru-RU" sz="2400" b="1" dirty="0">
              <a:solidFill>
                <a:srgbClr val="002060"/>
              </a:solidFill>
              <a:latin typeface="Times New Roman" panose="02020603050405020304" pitchFamily="18" charset="0"/>
              <a:cs typeface="Times New Roman" panose="02020603050405020304" pitchFamily="18" charset="0"/>
            </a:endParaRPr>
          </a:p>
        </p:txBody>
      </p:sp>
      <p:sp>
        <p:nvSpPr>
          <p:cNvPr id="5" name="Овал 4"/>
          <p:cNvSpPr/>
          <p:nvPr/>
        </p:nvSpPr>
        <p:spPr>
          <a:xfrm>
            <a:off x="1165860" y="4072597"/>
            <a:ext cx="2575560" cy="1615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5645834" y="1996440"/>
            <a:ext cx="2804160" cy="1463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a:solidFill>
                  <a:srgbClr val="002060"/>
                </a:solidFill>
                <a:latin typeface="Times New Roman" panose="02020603050405020304" pitchFamily="18" charset="0"/>
                <a:cs typeface="Times New Roman" panose="02020603050405020304" pitchFamily="18" charset="0"/>
              </a:rPr>
              <a:t> </a:t>
            </a:r>
            <a:endParaRPr lang="ru-RU" sz="2400" dirty="0">
              <a:solidFill>
                <a:srgbClr val="002060"/>
              </a:solidFill>
              <a:latin typeface="Times New Roman" panose="02020603050405020304" pitchFamily="18" charset="0"/>
              <a:cs typeface="Times New Roman" panose="02020603050405020304" pitchFamily="18" charset="0"/>
            </a:endParaRPr>
          </a:p>
        </p:txBody>
      </p:sp>
      <p:sp>
        <p:nvSpPr>
          <p:cNvPr id="7" name="Овал 6"/>
          <p:cNvSpPr/>
          <p:nvPr/>
        </p:nvSpPr>
        <p:spPr>
          <a:xfrm>
            <a:off x="5645829" y="4157003"/>
            <a:ext cx="2895595" cy="15310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8" name="Прямая со стрелкой 7">
            <a:extLst>
              <a:ext uri="{FF2B5EF4-FFF2-40B4-BE49-F238E27FC236}">
                <a16:creationId xmlns="" xmlns:a16="http://schemas.microsoft.com/office/drawing/2014/main" id="{9D4AFFA7-C2AE-4734-A291-C0CDCE13CD5F}"/>
              </a:ext>
            </a:extLst>
          </p:cNvPr>
          <p:cNvCxnSpPr/>
          <p:nvPr/>
        </p:nvCxnSpPr>
        <p:spPr>
          <a:xfrm>
            <a:off x="2491740" y="3600157"/>
            <a:ext cx="0" cy="472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a:extLst>
              <a:ext uri="{FF2B5EF4-FFF2-40B4-BE49-F238E27FC236}">
                <a16:creationId xmlns="" xmlns:a16="http://schemas.microsoft.com/office/drawing/2014/main" id="{CEE40ACB-D127-42A9-99D2-C368E5B57C7B}"/>
              </a:ext>
            </a:extLst>
          </p:cNvPr>
          <p:cNvCxnSpPr/>
          <p:nvPr/>
        </p:nvCxnSpPr>
        <p:spPr>
          <a:xfrm>
            <a:off x="7047914" y="3520440"/>
            <a:ext cx="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Скругленный прямоугольник 3">
            <a:extLst>
              <a:ext uri="{FF2B5EF4-FFF2-40B4-BE49-F238E27FC236}">
                <a16:creationId xmlns="" xmlns:a16="http://schemas.microsoft.com/office/drawing/2014/main" id="{D7E4DFA0-C806-470B-9EBC-33C84950BF3D}"/>
              </a:ext>
            </a:extLst>
          </p:cNvPr>
          <p:cNvSpPr/>
          <p:nvPr/>
        </p:nvSpPr>
        <p:spPr>
          <a:xfrm>
            <a:off x="6011593" y="1996440"/>
            <a:ext cx="2926080" cy="15849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kk-KZ" sz="2400" b="1" dirty="0">
                <a:solidFill>
                  <a:srgbClr val="002060"/>
                </a:solidFill>
                <a:latin typeface="Times New Roman" panose="02020603050405020304" pitchFamily="18" charset="0"/>
                <a:cs typeface="Times New Roman" panose="02020603050405020304" pitchFamily="18" charset="0"/>
              </a:rPr>
              <a:t>Мәтіндегі негізгі ойды білдіретін сөйлемдер</a:t>
            </a:r>
            <a:endParaRPr lang="ru-RU" sz="24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Opulent</Template>
  <TotalTime>2985</TotalTime>
  <Words>439</Words>
  <Application>Microsoft Office PowerPoint</Application>
  <PresentationFormat>Широкоэкранный</PresentationFormat>
  <Paragraphs>101</Paragraphs>
  <Slides>17</Slides>
  <Notes>3</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17</vt:i4>
      </vt:variant>
    </vt:vector>
  </HeadingPairs>
  <TitlesOfParts>
    <vt:vector size="24" baseType="lpstr">
      <vt:lpstr>Arial</vt:lpstr>
      <vt:lpstr>Calibri</vt:lpstr>
      <vt:lpstr>Times New Roman</vt:lpstr>
      <vt:lpstr>Trebuchet MS</vt:lpstr>
      <vt:lpstr>Wingdings</vt:lpstr>
      <vt:lpstr>Wingdings 2</vt:lpstr>
      <vt:lpstr>Изящная</vt:lpstr>
      <vt:lpstr>             Бөлім тақырыбы:                               Экология мәселелері                                                                     Бөлім. Экология: Ядролық және мұнай өндірістері. Шешендік сөздер</vt:lpstr>
      <vt:lpstr>             Оқу мақсаттары:                                                                      Сабақта меңгеретіндеріңіз </vt:lpstr>
      <vt:lpstr>Кіріспе.     Бейне шолу.</vt:lpstr>
      <vt:lpstr>Презентация PowerPoint</vt:lpstr>
      <vt:lpstr>Презентация PowerPoint</vt:lpstr>
      <vt:lpstr>  Тыңдалым мәтіні.  </vt:lpstr>
      <vt:lpstr>  2 тапсырма. Мәтінде көтерілген мәселені анықтаңыз.  </vt:lpstr>
      <vt:lpstr> Өзіңді тексер! </vt:lpstr>
      <vt:lpstr>3 тапсырма. МӘТІНДЕГІ НЕГІЗГІ ОЙДЫ АНЫҚТАҢЫЗ, ҒАЛАМДЫҚ МӘСЕЛЕМЕН БАЙЛАНЫСТЫРЫҢЫЗ.</vt:lpstr>
      <vt:lpstr>Дескриптор</vt:lpstr>
      <vt:lpstr>Өзіңді тексер!</vt:lpstr>
      <vt:lpstr>  4 тапсырма. Мәтінді мұқият оқыңыз, берілген кестені толтырыңыз.  </vt:lpstr>
      <vt:lpstr>Кестені толтырыңыз </vt:lpstr>
      <vt:lpstr>Дескриптор</vt:lpstr>
      <vt:lpstr>Өзіңді тексер!</vt:lpstr>
      <vt:lpstr>                                                                                                                                            Қорытынды  </vt:lpstr>
      <vt:lpstr> Үй тапсырмасы</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Сабақты бекіту:</dc:title>
  <dc:creator>User</dc:creator>
  <cp:lastModifiedBy>Huawei</cp:lastModifiedBy>
  <cp:revision>208</cp:revision>
  <cp:lastPrinted>2020-03-22T06:39:47Z</cp:lastPrinted>
  <dcterms:created xsi:type="dcterms:W3CDTF">2020-03-21T16:12:39Z</dcterms:created>
  <dcterms:modified xsi:type="dcterms:W3CDTF">2024-10-30T12:07:18Z</dcterms:modified>
</cp:coreProperties>
</file>