
<file path=[Content_Types].xml><?xml version="1.0" encoding="utf-8"?>
<Types xmlns="http://schemas.openxmlformats.org/package/2006/content-types">
  <Default Extension="xml" ContentType="application/xml"/>
  <Default Extension="rels" ContentType="application/vnd.openxmlformats-package.relationships+xml"/>
  <Default Extension="png" ContentType="image/png"/>
  <Default Extension="jpeg" ContentType="image/jpeg"/>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Override PartName="/_rels/.rels" ContentType="application/vnd.openxmlformats-package.relationships+xml"/>
  <Override PartName="/ppt/presentation.xml" ContentType="application/vnd.openxmlformats-officedocument.presentationml.presentation.main+xml"/>
  <Override PartName="/ppt/presProps.xml" ContentType="application/vnd.openxmlformats-officedocument.presentationml.presProps+xml"/>
  <Override PartName="/ppt/theme/theme1.xml" ContentType="application/vnd.openxmlformats-officedocument.theme+xml"/>
  <Override PartName="/ppt/theme/theme2.xml" ContentType="application/vnd.openxmlformats-officedocument.theme+xml"/>
  <Override PartName="/ppt/slideMasters/_rels/slideMaster2.xml.rels" ContentType="application/vnd.openxmlformats-package.relationships+xml"/>
  <Override PartName="/ppt/slideMasters/_rels/slideMaster1.xml.rels" ContentType="application/vnd.openxmlformats-package.relationship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_rels/presentation.xml.rels" ContentType="application/vnd.openxmlformats-package.relationships+xml"/>
  <Override PartName="/ppt/slideLayouts/_rels/slideLayout2.xml.rels" ContentType="application/vnd.openxmlformats-package.relationships+xml"/>
  <Override PartName="/ppt/slideLayouts/_rels/slideLayout1.xml.rels" ContentType="application/vnd.openxmlformats-package.relationship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media/image1.png" ContentType="image/png"/>
  <Override PartName="/ppt/media/image2.jpeg" ContentType="image/jpeg"/>
  <Override PartName="/ppt/slides/_rels/slide9.xml.rels" ContentType="application/vnd.openxmlformats-package.relationships+xml"/>
  <Override PartName="/ppt/slides/_rels/slide8.xml.rels" ContentType="application/vnd.openxmlformats-package.relationships+xml"/>
  <Override PartName="/ppt/slides/_rels/slide11.xml.rels" ContentType="application/vnd.openxmlformats-package.relationships+xml"/>
  <Override PartName="/ppt/slides/_rels/slide7.xml.rels" ContentType="application/vnd.openxmlformats-package.relationships+xml"/>
  <Override PartName="/ppt/slides/_rels/slide10.xml.rels" ContentType="application/vnd.openxmlformats-package.relationships+xml"/>
  <Override PartName="/ppt/slides/_rels/slide6.xml.rels" ContentType="application/vnd.openxmlformats-package.relationships+xml"/>
  <Override PartName="/ppt/slides/_rels/slide5.xml.rels" ContentType="application/vnd.openxmlformats-package.relationships+xml"/>
  <Override PartName="/ppt/slides/_rels/slide4.xml.rels" ContentType="application/vnd.openxmlformats-package.relationships+xml"/>
  <Override PartName="/ppt/slides/_rels/slide3.xml.rels" ContentType="application/vnd.openxmlformats-package.relationships+xml"/>
  <Override PartName="/ppt/slides/_rels/slide2.xml.rels" ContentType="application/vnd.openxmlformats-package.relationships+xml"/>
  <Override PartName="/ppt/slides/_rels/slide1.xml.rels" ContentType="application/vnd.openxmlformats-package.relationships+xml"/>
  <Override PartName="/ppt/slides/slide1.xml" ContentType="application/vnd.openxmlformats-officedocument.presentationml.slide+xml"/>
  <Override PartName="/ppt/slides/slide2.xml" ContentType="application/vnd.openxmlformats-officedocument.presentationml.slide+xml"/>
  <Override PartName="/ppt/slides/slide10.xml" ContentType="application/vnd.openxmlformats-officedocument.presentationml.slide+xml"/>
  <Override PartName="/ppt/slides/slide3.xml" ContentType="application/vnd.openxmlformats-officedocument.presentationml.slide+xml"/>
  <Override PartName="/ppt/slides/slide11.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Types>
</file>

<file path=_rels/.rels><?xml version="1.0" encoding="UTF-8"?>
<Relationships xmlns="http://schemas.openxmlformats.org/package/2006/relationships"><Relationship Id="rId1" Type="http://schemas.openxmlformats.org/package/2006/relationships/metadata/core-properties" Target="docProps/core.xml"/><Relationship Id="rId2" Type="http://schemas.openxmlformats.org/officeDocument/2006/relationships/extended-properties" Target="docProps/app.xml"/><Relationship Id="rId3" Type="http://schemas.openxmlformats.org/officeDocument/2006/relationships/custom-properties" Target="docProps/custom.xml"/><Relationship Id="rId4" Type="http://schemas.openxmlformats.org/officeDocument/2006/relationships/officeDocument" Target="ppt/presentation.xml"/>
</Relationships>
</file>

<file path=ppt/presentation.xml><?xml version="1.0" encoding="utf-8"?>
<p:presentation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sldMasterIdLst>
    <p:sldMasterId id="2147483648" r:id="rId2"/>
    <p:sldMasterId id="2147483650" r:id="rId3"/>
  </p:sldMasterIdLst>
  <p:sldIdLst>
    <p:sldId id="256" r:id="rId4"/>
    <p:sldId id="257" r:id="rId5"/>
    <p:sldId id="258" r:id="rId6"/>
    <p:sldId id="259" r:id="rId7"/>
    <p:sldId id="260" r:id="rId8"/>
    <p:sldId id="261" r:id="rId9"/>
    <p:sldId id="262" r:id="rId10"/>
    <p:sldId id="263" r:id="rId11"/>
    <p:sldId id="264" r:id="rId12"/>
    <p:sldId id="265" r:id="rId13"/>
    <p:sldId id="266" r:id="rId14"/>
  </p:sldIdLst>
  <p:sldSz cx="9144000" cy="6858000"/>
  <p:notesSz cx="6858000" cy="9144000"/>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ationPr>
</file>

<file path=ppt/_rels/presentation.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Master" Target="slideMasters/slideMaster1.xml"/><Relationship Id="rId3" Type="http://schemas.openxmlformats.org/officeDocument/2006/relationships/slideMaster" Target="slideMasters/slideMaster2.xml"/><Relationship Id="rId4" Type="http://schemas.openxmlformats.org/officeDocument/2006/relationships/slide" Target="slides/slide1.xml"/><Relationship Id="rId5" Type="http://schemas.openxmlformats.org/officeDocument/2006/relationships/slide" Target="slides/slide2.xml"/><Relationship Id="rId6" Type="http://schemas.openxmlformats.org/officeDocument/2006/relationships/slide" Target="slides/slide3.xml"/><Relationship Id="rId7" Type="http://schemas.openxmlformats.org/officeDocument/2006/relationships/slide" Target="slides/slide4.xml"/><Relationship Id="rId8" Type="http://schemas.openxmlformats.org/officeDocument/2006/relationships/slide" Target="slides/slide5.xml"/><Relationship Id="rId9" Type="http://schemas.openxmlformats.org/officeDocument/2006/relationships/slide" Target="slides/slide6.xml"/><Relationship Id="rId10" Type="http://schemas.openxmlformats.org/officeDocument/2006/relationships/slide" Target="slides/slide7.xml"/><Relationship Id="rId11" Type="http://schemas.openxmlformats.org/officeDocument/2006/relationships/slide" Target="slides/slide8.xml"/><Relationship Id="rId12" Type="http://schemas.openxmlformats.org/officeDocument/2006/relationships/slide" Target="slides/slide9.xml"/><Relationship Id="rId13" Type="http://schemas.openxmlformats.org/officeDocument/2006/relationships/slide" Target="slides/slide10.xml"/><Relationship Id="rId14" Type="http://schemas.openxmlformats.org/officeDocument/2006/relationships/slide" Target="slides/slide11.xml"/><Relationship Id="rId15" Type="http://schemas.openxmlformats.org/officeDocument/2006/relationships/presProps" Target="presProps.xml"/>
</Relationships>
</file>

<file path=ppt/slideLayouts/_rels/slideLayout1.xml.rels><?xml version="1.0" encoding="UTF-8"?>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Relationships xmlns="http://schemas.openxmlformats.org/package/2006/relationships"><Relationship Id="rId1" Type="http://schemas.openxmlformats.org/officeDocument/2006/relationships/slideMaster" Target="../slideMasters/slideMaster2.xml"/>
</Relationships>
</file>

<file path=ppt/slideLayouts/slideLayout1.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Default">
    <p:spTree>
      <p:nvGrpSpPr>
        <p:cNvPr id="1" name=""/>
        <p:cNvGrpSpPr/>
        <p:nvPr/>
      </p:nvGrpSpPr>
      <p:grpSpPr>
        <a:xfrm>
          <a:off x="0" y="0"/>
          <a:ext cx="0" cy="0"/>
          <a:chOff x="0" y="0"/>
          <a:chExt cx="0" cy="0"/>
        </a:xfrm>
      </p:grpSpPr>
      <p:sp>
        <p:nvSpPr>
          <p:cNvPr id="2" name="PlaceHolder 1"/>
          <p:cNvSpPr>
            <a:spLocks noGrp="1"/>
          </p:cNvSpPr>
          <p:nvPr>
            <p:ph type="ftr" idx="2"/>
          </p:nvPr>
        </p:nvSpPr>
        <p:spPr/>
        <p:txBody>
          <a:bodyPr/>
          <a:p>
            <a:r>
              <a:t>Footer</a:t>
            </a:r>
          </a:p>
        </p:txBody>
      </p:sp>
      <p:sp>
        <p:nvSpPr>
          <p:cNvPr id="3" name="PlaceHolder 2"/>
          <p:cNvSpPr>
            <a:spLocks noGrp="1"/>
          </p:cNvSpPr>
          <p:nvPr>
            <p:ph type="sldNum" idx="3"/>
          </p:nvPr>
        </p:nvSpPr>
        <p:spPr/>
        <p:txBody>
          <a:bodyPr/>
          <a:p>
            <a:fld id="{559783B7-A27A-45E0-81D2-229AFA745ACB}" type="slidenum">
              <a:t>&lt;#&gt;</a:t>
            </a:fld>
          </a:p>
        </p:txBody>
      </p:sp>
      <p:sp>
        <p:nvSpPr>
          <p:cNvPr id="4" name="PlaceHolder 3"/>
          <p:cNvSpPr>
            <a:spLocks noGrp="1"/>
          </p:cNvSpPr>
          <p:nvPr>
            <p:ph type="dt" idx="1"/>
          </p:nvPr>
        </p:nvSpPr>
        <p:spPr/>
        <p:txBody>
          <a:bodyPr/>
          <a:p>
            <a:r>
              <a:rPr lang="ru-RU"/>
              <a:t/>
            </a:r>
          </a:p>
        </p:txBody>
      </p:sp>
    </p:spTree>
  </p:cSld>
</p:sldLayout>
</file>

<file path=ppt/slideLayouts/slideLayout2.xml><?xml version="1.0" encoding="utf-8"?>
<p:sldLayout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type="blank" preserve="1">
  <p:cSld name="Title1">
    <p:spTree>
      <p:nvGrpSpPr>
        <p:cNvPr id="1" name=""/>
        <p:cNvGrpSpPr/>
        <p:nvPr/>
      </p:nvGrpSpPr>
      <p:grpSpPr>
        <a:xfrm>
          <a:off x="0" y="0"/>
          <a:ext cx="0" cy="0"/>
          <a:chOff x="0" y="0"/>
          <a:chExt cx="0" cy="0"/>
        </a:xfrm>
      </p:grpSpPr>
      <p:sp>
        <p:nvSpPr>
          <p:cNvPr id="2" name="PlaceHolder 1"/>
          <p:cNvSpPr>
            <a:spLocks noGrp="1"/>
          </p:cNvSpPr>
          <p:nvPr>
            <p:ph type="ftr" idx="5"/>
          </p:nvPr>
        </p:nvSpPr>
        <p:spPr/>
        <p:txBody>
          <a:bodyPr/>
          <a:p>
            <a:r>
              <a:t>Footer</a:t>
            </a:r>
          </a:p>
        </p:txBody>
      </p:sp>
      <p:sp>
        <p:nvSpPr>
          <p:cNvPr id="3" name="PlaceHolder 2"/>
          <p:cNvSpPr>
            <a:spLocks noGrp="1"/>
          </p:cNvSpPr>
          <p:nvPr>
            <p:ph type="sldNum" idx="6"/>
          </p:nvPr>
        </p:nvSpPr>
        <p:spPr/>
        <p:txBody>
          <a:bodyPr/>
          <a:p>
            <a:fld id="{190ECC07-8E9A-431F-BE6F-A7A569808883}" type="slidenum">
              <a:t>&lt;#&gt;</a:t>
            </a:fld>
          </a:p>
        </p:txBody>
      </p:sp>
      <p:sp>
        <p:nvSpPr>
          <p:cNvPr id="4" name="PlaceHolder 3"/>
          <p:cNvSpPr>
            <a:spLocks noGrp="1"/>
          </p:cNvSpPr>
          <p:nvPr>
            <p:ph type="dt" idx="4"/>
          </p:nvPr>
        </p:nvSpPr>
        <p:spPr/>
        <p:txBody>
          <a:bodyPr/>
          <a:p>
            <a:r>
              <a:rPr lang="ru-RU"/>
              <a:t/>
            </a:r>
          </a:p>
        </p:txBody>
      </p:sp>
    </p:spTree>
  </p:cSld>
</p:sldLayout>
</file>

<file path=ppt/slideMasters/_rels/slideMaster1.xml.rels><?xml version="1.0" encoding="UTF-8"?>
<Relationships xmlns="http://schemas.openxmlformats.org/package/2006/relationships"><Relationship Id="rId1" Type="http://schemas.openxmlformats.org/officeDocument/2006/relationships/theme" Target="../theme/theme1.xml"/><Relationship Id="rId2" Type="http://schemas.openxmlformats.org/officeDocument/2006/relationships/slideLayout" Target="../slideLayouts/slideLayout1.xml"/>
</Relationships>
</file>

<file path=ppt/slideMasters/_rels/slideMaster2.xml.rels><?xml version="1.0" encoding="UTF-8"?>
<Relationships xmlns="http://schemas.openxmlformats.org/package/2006/relationships"><Relationship Id="rId1" Type="http://schemas.openxmlformats.org/officeDocument/2006/relationships/theme" Target="../theme/theme2.xml"/><Relationship Id="rId2" Type="http://schemas.openxmlformats.org/officeDocument/2006/relationships/slideLayout" Target="../slideLayouts/slideLayout2.xml"/>
</Relationships>
</file>

<file path=ppt/slideMasters/slideMaster1.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0" name="PlaceHolder 1"/>
          <p:cNvSpPr>
            <a:spLocks noGrp="1"/>
          </p:cNvSpPr>
          <p:nvPr>
            <p:ph type="title"/>
          </p:nvPr>
        </p:nvSpPr>
        <p:spPr>
          <a:xfrm>
            <a:off x="457200" y="277920"/>
            <a:ext cx="8229600" cy="113976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200" strike="noStrike" u="none">
                <a:solidFill>
                  <a:srgbClr val="006633"/>
                </a:solidFill>
                <a:uFillTx/>
                <a:latin typeface="Garamond"/>
              </a:rPr>
              <a:t>Click to edit the title text format</a:t>
            </a:r>
            <a:endParaRPr b="0" lang="ru-RU" sz="4200" strike="noStrike" u="none">
              <a:solidFill>
                <a:srgbClr val="006633"/>
              </a:solidFill>
              <a:uFillTx/>
              <a:latin typeface="Garamond"/>
            </a:endParaRPr>
          </a:p>
        </p:txBody>
      </p:sp>
      <p:sp>
        <p:nvSpPr>
          <p:cNvPr id="1" name="PlaceHolder 2"/>
          <p:cNvSpPr>
            <a:spLocks noGrp="1"/>
          </p:cNvSpPr>
          <p:nvPr>
            <p:ph type="body"/>
          </p:nvPr>
        </p:nvSpPr>
        <p:spPr>
          <a:xfrm>
            <a:off x="457200" y="1599840"/>
            <a:ext cx="8229600" cy="4530600"/>
          </a:xfrm>
          <a:prstGeom prst="rect">
            <a:avLst/>
          </a:prstGeom>
          <a:noFill/>
          <a:ln w="0">
            <a:noFill/>
          </a:ln>
        </p:spPr>
        <p:txBody>
          <a:bodyPr lIns="90000" rIns="90000" tIns="46800" bIns="46800" anchor="t">
            <a:normAutofit/>
          </a:bodyPr>
          <a:p>
            <a:pPr marL="343080" indent="-343080">
              <a:spcBef>
                <a:spcPts val="751"/>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Click to edit the outline text format</a:t>
            </a:r>
            <a:endParaRPr b="0" lang="ru-RU" sz="3000" strike="noStrike" u="none">
              <a:solidFill>
                <a:srgbClr val="000000"/>
              </a:solidFill>
              <a:uFillTx/>
              <a:latin typeface="Arial"/>
            </a:endParaRPr>
          </a:p>
          <a:p>
            <a:pPr lvl="1" marL="669960" indent="-325440">
              <a:spcBef>
                <a:spcPts val="751"/>
              </a:spcBef>
              <a:buClr>
                <a:srgbClr val="3b812f"/>
              </a:buClr>
              <a:buSzPct val="60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Second Outline Level</a:t>
            </a:r>
            <a:endParaRPr b="0" lang="ru-RU" sz="3000" strike="noStrike" u="none">
              <a:solidFill>
                <a:srgbClr val="000000"/>
              </a:solidFill>
              <a:uFillTx/>
              <a:latin typeface="Arial"/>
            </a:endParaRPr>
          </a:p>
          <a:p>
            <a:pPr lvl="2" marL="1022400" indent="-351000">
              <a:spcBef>
                <a:spcPts val="751"/>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Third Outline Level</a:t>
            </a:r>
            <a:endParaRPr b="0" lang="ru-RU" sz="3000" strike="noStrike" u="none">
              <a:solidFill>
                <a:srgbClr val="000000"/>
              </a:solidFill>
              <a:uFillTx/>
              <a:latin typeface="Arial"/>
            </a:endParaRPr>
          </a:p>
          <a:p>
            <a:pPr lvl="3" marL="1339920" indent="-316080">
              <a:spcBef>
                <a:spcPts val="751"/>
              </a:spcBef>
              <a:buClr>
                <a:srgbClr val="3b812f"/>
              </a:buClr>
              <a:buSzPct val="70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Fourth Outline Level</a:t>
            </a:r>
            <a:endParaRPr b="0" lang="ru-RU" sz="3000" strike="noStrike" u="none">
              <a:solidFill>
                <a:srgbClr val="000000"/>
              </a:solidFill>
              <a:uFillTx/>
              <a:latin typeface="Arial"/>
            </a:endParaRPr>
          </a:p>
          <a:p>
            <a:pPr lvl="4" marL="1681200" indent="-339840">
              <a:spcBef>
                <a:spcPts val="751"/>
              </a:spcBef>
              <a:buClr>
                <a:srgbClr val="cc9900"/>
              </a:buClr>
              <a:buSzPct val="7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Fifth Outline Level</a:t>
            </a:r>
            <a:endParaRPr b="0" lang="ru-RU" sz="3000" strike="noStrike" u="none">
              <a:solidFill>
                <a:srgbClr val="000000"/>
              </a:solidFill>
              <a:uFillTx/>
              <a:latin typeface="Arial"/>
            </a:endParaRPr>
          </a:p>
          <a:p>
            <a:pPr lvl="5" marL="1681200" indent="-339840">
              <a:spcBef>
                <a:spcPts val="751"/>
              </a:spcBef>
              <a:buClr>
                <a:srgbClr val="000000"/>
              </a:buClr>
              <a:buSzPct val="7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Sixth Outline Level</a:t>
            </a:r>
            <a:endParaRPr b="0" lang="ru-RU" sz="3000" strike="noStrike" u="none">
              <a:solidFill>
                <a:srgbClr val="000000"/>
              </a:solidFill>
              <a:uFillTx/>
              <a:latin typeface="Arial"/>
            </a:endParaRPr>
          </a:p>
          <a:p>
            <a:pPr lvl="6" marL="1681200" indent="-339840">
              <a:spcBef>
                <a:spcPts val="751"/>
              </a:spcBef>
              <a:buClr>
                <a:srgbClr val="000000"/>
              </a:buClr>
              <a:buSzPct val="7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Seventh Outline Level</a:t>
            </a:r>
            <a:endParaRPr b="0" lang="ru-RU" sz="3000" strike="noStrike" u="none">
              <a:solidFill>
                <a:srgbClr val="000000"/>
              </a:solidFill>
              <a:uFillTx/>
              <a:latin typeface="Arial"/>
            </a:endParaRPr>
          </a:p>
        </p:txBody>
      </p:sp>
      <p:sp>
        <p:nvSpPr>
          <p:cNvPr id="2" name="PlaceHolder 3"/>
          <p:cNvSpPr>
            <a:spLocks noGrp="1"/>
          </p:cNvSpPr>
          <p:nvPr>
            <p:ph type="dt" idx="1"/>
          </p:nvPr>
        </p:nvSpPr>
        <p:spPr>
          <a:xfrm>
            <a:off x="456840" y="6243480"/>
            <a:ext cx="2133720" cy="45720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3" name="PlaceHolder 4"/>
          <p:cNvSpPr>
            <a:spLocks noGrp="1"/>
          </p:cNvSpPr>
          <p:nvPr>
            <p:ph type="ftr" idx="2"/>
          </p:nvPr>
        </p:nvSpPr>
        <p:spPr>
          <a:xfrm>
            <a:off x="3124080" y="6248520"/>
            <a:ext cx="2895840" cy="45720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4" name="PlaceHolder 5"/>
          <p:cNvSpPr>
            <a:spLocks noGrp="1"/>
          </p:cNvSpPr>
          <p:nvPr>
            <p:ph type="sldNum" idx="3"/>
          </p:nvPr>
        </p:nvSpPr>
        <p:spPr>
          <a:xfrm>
            <a:off x="6552720" y="6243480"/>
            <a:ext cx="2133720" cy="457200"/>
          </a:xfrm>
          <a:prstGeom prst="rect">
            <a:avLst/>
          </a:prstGeom>
          <a:noFill/>
          <a:ln w="0">
            <a:noFill/>
          </a:ln>
        </p:spPr>
        <p:txBody>
          <a:bodyPr lIns="90000" rIns="90000" tIns="46800" bIns="46800" anchor="b">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Garamond"/>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F28C6593-C040-42CD-8AE5-9A4FB1F6463D}" type="slidenum">
              <a:rPr b="0" lang="ru-RU" sz="1200" strike="noStrike" u="none">
                <a:solidFill>
                  <a:srgbClr val="000000"/>
                </a:solidFill>
                <a:uFillTx/>
                <a:latin typeface="Garamond"/>
              </a:rPr>
              <a:t>&lt;number&gt;</a:t>
            </a:fld>
            <a:endParaRPr b="0" lang="ru-RU" sz="1200" strike="noStrike" u="none">
              <a:solidFill>
                <a:srgbClr val="000000"/>
              </a:solidFill>
              <a:uFillTx/>
              <a:latin typeface="Times New Roman"/>
            </a:endParaRPr>
          </a:p>
        </p:txBody>
      </p:sp>
      <p:sp>
        <p:nvSpPr>
          <p:cNvPr id="5" name="Freeform 7"/>
          <p:cNvSpPr/>
          <p:nvPr/>
        </p:nvSpPr>
        <p:spPr>
          <a:xfrm>
            <a:off x="380880" y="228600"/>
            <a:ext cx="8229600" cy="609480"/>
          </a:xfrm>
          <a:custGeom>
            <a:avLst/>
            <a:gdLst/>
            <a:ahLst/>
            <a:rect l="l" t="t" r="r" b="b"/>
            <a:pathLst>
              <a:path w="1000" h="1000">
                <a:moveTo>
                  <a:pt x="0" y="1000"/>
                </a:moveTo>
                <a:lnTo>
                  <a:pt x="0" y="0"/>
                </a:lnTo>
                <a:lnTo>
                  <a:pt x="1000" y="0"/>
                </a:lnTo>
              </a:path>
            </a:pathLst>
          </a:custGeom>
          <a:noFill/>
          <a:ln w="19080">
            <a:solidFill>
              <a:srgbClr val="cc9900"/>
            </a:solidFill>
            <a:miter/>
          </a:ln>
        </p:spPr>
        <p:style>
          <a:lnRef idx="0"/>
          <a:fillRef idx="0"/>
          <a:effectRef idx="0"/>
          <a:fontRef idx="minor"/>
        </p:style>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6" name="Line 8"/>
          <p:cNvSpPr/>
          <p:nvPr/>
        </p:nvSpPr>
        <p:spPr>
          <a:xfrm>
            <a:off x="457200" y="6172200"/>
            <a:ext cx="8229600" cy="0"/>
          </a:xfrm>
          <a:prstGeom prst="line">
            <a:avLst/>
          </a:prstGeom>
          <a:ln w="19080">
            <a:solidFill>
              <a:srgbClr val="cc9900"/>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Tree>
  </p:cSld>
  <p:clrMap bg1="lt1" tx1="dk1" bg2="lt2" tx2="dk2" accent1="accent1" accent2="accent2" accent3="accent3" accent4="accent4" accent5="accent5" accent6="accent6" hlink="hlink" folHlink="folHlink"/>
  <p:sldLayoutIdLst>
    <p:sldLayoutId id="2147483649" r:id="rId2"/>
  </p:sldLayoutIdLst>
</p:sldMaster>
</file>

<file path=ppt/slideMasters/slideMaster2.xml><?xml version="1.0" encoding="utf-8"?>
<p:sldMaster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bg>
      <p:bgPr>
        <a:solidFill>
          <a:srgbClr val="ffffff"/>
        </a:solidFill>
      </p:bgPr>
    </p:bg>
    <p:spTree>
      <p:nvGrpSpPr>
        <p:cNvPr id="1" name=""/>
        <p:cNvGrpSpPr/>
        <p:nvPr/>
      </p:nvGrpSpPr>
      <p:grpSpPr>
        <a:xfrm>
          <a:off x="0" y="0"/>
          <a:ext cx="0" cy="0"/>
          <a:chOff x="0" y="0"/>
          <a:chExt cx="0" cy="0"/>
        </a:xfrm>
      </p:grpSpPr>
      <p:sp>
        <p:nvSpPr>
          <p:cNvPr id="7" name="Freeform 7"/>
          <p:cNvSpPr/>
          <p:nvPr/>
        </p:nvSpPr>
        <p:spPr>
          <a:xfrm>
            <a:off x="609480" y="1219320"/>
            <a:ext cx="7925040" cy="914400"/>
          </a:xfrm>
          <a:custGeom>
            <a:avLst/>
            <a:gdLst/>
            <a:ahLst/>
            <a:rect l="l" t="t" r="r" b="b"/>
            <a:pathLst>
              <a:path w="1000" h="1000">
                <a:moveTo>
                  <a:pt x="0" y="1000"/>
                </a:moveTo>
                <a:lnTo>
                  <a:pt x="0" y="0"/>
                </a:lnTo>
                <a:lnTo>
                  <a:pt x="1000" y="0"/>
                </a:lnTo>
              </a:path>
            </a:pathLst>
          </a:custGeom>
          <a:noFill/>
          <a:ln w="25560">
            <a:solidFill>
              <a:srgbClr val="cc9900"/>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8" name="Line 8"/>
          <p:cNvSpPr/>
          <p:nvPr/>
        </p:nvSpPr>
        <p:spPr>
          <a:xfrm>
            <a:off x="1981080" y="3962520"/>
            <a:ext cx="6512040" cy="0"/>
          </a:xfrm>
          <a:prstGeom prst="line">
            <a:avLst/>
          </a:prstGeom>
          <a:ln w="19080">
            <a:solidFill>
              <a:srgbClr val="cc9900"/>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9" name="PlaceHolder 1"/>
          <p:cNvSpPr>
            <a:spLocks noGrp="1"/>
          </p:cNvSpPr>
          <p:nvPr>
            <p:ph type="title"/>
          </p:nvPr>
        </p:nvSpPr>
        <p:spPr>
          <a:xfrm>
            <a:off x="457200" y="277920"/>
            <a:ext cx="8229600" cy="1139760"/>
          </a:xfrm>
          <a:prstGeom prst="rect">
            <a:avLst/>
          </a:prstGeom>
          <a:noFill/>
          <a:ln w="0">
            <a:noFill/>
          </a:ln>
        </p:spPr>
        <p:txBody>
          <a:bodyPr lIns="90000" rIns="90000" tIns="46800" bIns="46800" anchor="t">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ru-RU" sz="4200" strike="noStrike" u="none">
                <a:solidFill>
                  <a:srgbClr val="006633"/>
                </a:solidFill>
                <a:uFillTx/>
                <a:latin typeface="Garamond"/>
              </a:rPr>
              <a:t>Click to edit the title text format</a:t>
            </a:r>
            <a:endParaRPr b="0" lang="ru-RU" sz="4200" strike="noStrike" u="none">
              <a:solidFill>
                <a:srgbClr val="006633"/>
              </a:solidFill>
              <a:uFillTx/>
              <a:latin typeface="Garamond"/>
            </a:endParaRPr>
          </a:p>
        </p:txBody>
      </p:sp>
      <p:sp>
        <p:nvSpPr>
          <p:cNvPr id="10" name="PlaceHolder 2"/>
          <p:cNvSpPr>
            <a:spLocks noGrp="1"/>
          </p:cNvSpPr>
          <p:nvPr>
            <p:ph type="body"/>
          </p:nvPr>
        </p:nvSpPr>
        <p:spPr>
          <a:xfrm>
            <a:off x="457200" y="1599840"/>
            <a:ext cx="8229600" cy="4530600"/>
          </a:xfrm>
          <a:prstGeom prst="rect">
            <a:avLst/>
          </a:prstGeom>
          <a:noFill/>
          <a:ln w="0">
            <a:noFill/>
          </a:ln>
        </p:spPr>
        <p:txBody>
          <a:bodyPr lIns="90000" rIns="90000" tIns="46800" bIns="46800" anchor="t">
            <a:normAutofit/>
          </a:bodyPr>
          <a:p>
            <a:pPr marL="343080" indent="-343080">
              <a:spcBef>
                <a:spcPts val="751"/>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Click to edit the outline text format</a:t>
            </a:r>
            <a:endParaRPr b="0" lang="ru-RU" sz="3000" strike="noStrike" u="none">
              <a:solidFill>
                <a:srgbClr val="000000"/>
              </a:solidFill>
              <a:uFillTx/>
              <a:latin typeface="Arial"/>
            </a:endParaRPr>
          </a:p>
          <a:p>
            <a:pPr lvl="1" marL="669960" indent="-325440">
              <a:spcBef>
                <a:spcPts val="751"/>
              </a:spcBef>
              <a:buClr>
                <a:srgbClr val="3b812f"/>
              </a:buClr>
              <a:buSzPct val="60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Second Outline Level</a:t>
            </a:r>
            <a:endParaRPr b="0" lang="ru-RU" sz="3000" strike="noStrike" u="none">
              <a:solidFill>
                <a:srgbClr val="000000"/>
              </a:solidFill>
              <a:uFillTx/>
              <a:latin typeface="Arial"/>
            </a:endParaRPr>
          </a:p>
          <a:p>
            <a:pPr lvl="2" marL="1022400" indent="-351000">
              <a:spcBef>
                <a:spcPts val="751"/>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Third Outline Level</a:t>
            </a:r>
            <a:endParaRPr b="0" lang="ru-RU" sz="3000" strike="noStrike" u="none">
              <a:solidFill>
                <a:srgbClr val="000000"/>
              </a:solidFill>
              <a:uFillTx/>
              <a:latin typeface="Arial"/>
            </a:endParaRPr>
          </a:p>
          <a:p>
            <a:pPr lvl="3" marL="1339920" indent="-316080">
              <a:spcBef>
                <a:spcPts val="751"/>
              </a:spcBef>
              <a:buClr>
                <a:srgbClr val="3b812f"/>
              </a:buClr>
              <a:buSzPct val="70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Fourth Outline Level</a:t>
            </a:r>
            <a:endParaRPr b="0" lang="ru-RU" sz="3000" strike="noStrike" u="none">
              <a:solidFill>
                <a:srgbClr val="000000"/>
              </a:solidFill>
              <a:uFillTx/>
              <a:latin typeface="Arial"/>
            </a:endParaRPr>
          </a:p>
          <a:p>
            <a:pPr lvl="4" marL="1681200" indent="-339840">
              <a:spcBef>
                <a:spcPts val="751"/>
              </a:spcBef>
              <a:buClr>
                <a:srgbClr val="cc9900"/>
              </a:buClr>
              <a:buSzPct val="7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Fifth Outline Level</a:t>
            </a:r>
            <a:endParaRPr b="0" lang="ru-RU" sz="3000" strike="noStrike" u="none">
              <a:solidFill>
                <a:srgbClr val="000000"/>
              </a:solidFill>
              <a:uFillTx/>
              <a:latin typeface="Arial"/>
            </a:endParaRPr>
          </a:p>
          <a:p>
            <a:pPr lvl="5" marL="1681200" indent="-339840">
              <a:spcBef>
                <a:spcPts val="751"/>
              </a:spcBef>
              <a:buClr>
                <a:srgbClr val="000000"/>
              </a:buClr>
              <a:buSzPct val="7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Sixth Outline Level</a:t>
            </a:r>
            <a:endParaRPr b="0" lang="ru-RU" sz="3000" strike="noStrike" u="none">
              <a:solidFill>
                <a:srgbClr val="000000"/>
              </a:solidFill>
              <a:uFillTx/>
              <a:latin typeface="Arial"/>
            </a:endParaRPr>
          </a:p>
          <a:p>
            <a:pPr lvl="6" marL="1681200" indent="-339840">
              <a:spcBef>
                <a:spcPts val="751"/>
              </a:spcBef>
              <a:buClr>
                <a:srgbClr val="000000"/>
              </a:buClr>
              <a:buSzPct val="7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ru-RU" sz="3000" strike="noStrike" u="none">
                <a:solidFill>
                  <a:srgbClr val="000000"/>
                </a:solidFill>
                <a:uFillTx/>
                <a:latin typeface="Arial"/>
              </a:rPr>
              <a:t>Seventh Outline Level</a:t>
            </a:r>
            <a:endParaRPr b="0" lang="ru-RU" sz="3000" strike="noStrike" u="none">
              <a:solidFill>
                <a:srgbClr val="000000"/>
              </a:solidFill>
              <a:uFillTx/>
              <a:latin typeface="Arial"/>
            </a:endParaRPr>
          </a:p>
        </p:txBody>
      </p:sp>
      <p:sp>
        <p:nvSpPr>
          <p:cNvPr id="11" name="PlaceHolder 3"/>
          <p:cNvSpPr>
            <a:spLocks noGrp="1"/>
          </p:cNvSpPr>
          <p:nvPr>
            <p:ph type="dt" idx="4"/>
          </p:nvPr>
        </p:nvSpPr>
        <p:spPr>
          <a:xfrm>
            <a:off x="456840" y="6243480"/>
            <a:ext cx="2133720" cy="45720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12" name="PlaceHolder 4"/>
          <p:cNvSpPr>
            <a:spLocks noGrp="1"/>
          </p:cNvSpPr>
          <p:nvPr>
            <p:ph type="ftr" idx="5"/>
          </p:nvPr>
        </p:nvSpPr>
        <p:spPr>
          <a:xfrm>
            <a:off x="3124080" y="6243480"/>
            <a:ext cx="2895840" cy="457200"/>
          </a:xfrm>
          <a:prstGeom prst="rect">
            <a:avLst/>
          </a:prstGeom>
          <a:noFill/>
          <a:ln w="0">
            <a:noFill/>
          </a:ln>
        </p:spPr>
        <p:txBody>
          <a:bodyPr lIns="90000" rIns="90000" tIns="46800" bIns="46800" anchor="b">
            <a:noAutofit/>
          </a:bodyPr>
          <a:p>
            <a:pPr indent="0">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
        <p:nvSpPr>
          <p:cNvPr id="13" name="PlaceHolder 5"/>
          <p:cNvSpPr>
            <a:spLocks noGrp="1"/>
          </p:cNvSpPr>
          <p:nvPr>
            <p:ph type="sldNum" idx="6"/>
          </p:nvPr>
        </p:nvSpPr>
        <p:spPr>
          <a:xfrm>
            <a:off x="6552720" y="6243480"/>
            <a:ext cx="2133720" cy="457200"/>
          </a:xfrm>
          <a:prstGeom prst="rect">
            <a:avLst/>
          </a:prstGeom>
          <a:noFill/>
          <a:ln w="0">
            <a:noFill/>
          </a:ln>
        </p:spPr>
        <p:txBody>
          <a:bodyPr lIns="90000" rIns="90000" tIns="46800" bIns="46800" anchor="b">
            <a:noAutofit/>
          </a:bodyPr>
          <a:lstStyle>
            <a:lvl1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defRPr b="0" lang="ru-RU" sz="1200" strike="noStrike" u="none">
                <a:solidFill>
                  <a:srgbClr val="000000"/>
                </a:solidFill>
                <a:uFillTx/>
                <a:latin typeface="Garamond"/>
              </a:defRPr>
            </a:lvl1pPr>
          </a:lstStyle>
          <a:p>
            <a:pPr indent="0" algn="r">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fld id="{4C2015B2-2CEA-4781-95E4-598938E34752}" type="slidenum">
              <a:rPr b="0" lang="ru-RU" sz="1200" strike="noStrike" u="none">
                <a:solidFill>
                  <a:srgbClr val="000000"/>
                </a:solidFill>
                <a:uFillTx/>
                <a:latin typeface="Garamond"/>
              </a:rPr>
              <a:t>&lt;number&gt;</a:t>
            </a:fld>
            <a:endParaRPr b="0" lang="ru-RU" sz="1200" strike="noStrike" u="none">
              <a:solidFill>
                <a:srgbClr val="000000"/>
              </a:solidFill>
              <a:uFillTx/>
              <a:latin typeface="Times New Roman"/>
            </a:endParaRPr>
          </a:p>
        </p:txBody>
      </p:sp>
    </p:spTree>
  </p:cSld>
  <p:clrMap bg1="lt1" tx1="dk1" bg2="lt2" tx2="dk2" accent1="accent1" accent2="accent2" accent3="accent3" accent4="accent4" accent5="accent5" accent6="accent6" hlink="hlink" folHlink="folHlink"/>
  <p:sldLayoutIdLst>
    <p:sldLayoutId id="2147483651" r:id="rId2"/>
  </p:sldLayoutIdLst>
</p:sldMaster>
</file>

<file path=ppt/slides/_rels/slide1.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10.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11.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4.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5.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6.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7.xml.rels><?xml version="1.0" encoding="UTF-8"?>
<Relationships xmlns="http://schemas.openxmlformats.org/package/2006/relationships"><Relationship Id="rId1" Type="http://schemas.openxmlformats.org/officeDocument/2006/relationships/slideLayout" Target="../slideLayouts/slideLayout1.xml"/>
</Relationships>
</file>

<file path=ppt/slides/_rels/slide8.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slideLayout" Target="../slideLayouts/slideLayout2.xml"/>
</Relationships>
</file>

<file path=ppt/slides/_rels/slide9.xml.rels><?xml version="1.0" encoding="UTF-8"?>
<Relationships xmlns="http://schemas.openxmlformats.org/package/2006/relationships"><Relationship Id="rId1" Type="http://schemas.openxmlformats.org/officeDocument/2006/relationships/image" Target="../media/image1.png"/><Relationship Id="rId2" Type="http://schemas.openxmlformats.org/officeDocument/2006/relationships/image" Target="../media/image2.jpeg"/><Relationship Id="rId3" Type="http://schemas.openxmlformats.org/officeDocument/2006/relationships/slideLayout" Target="../slideLayouts/slideLayout2.xml"/>
</Relationships>
</file>

<file path=ppt/slides/slide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4" name="PlaceHolder 1"/>
          <p:cNvSpPr>
            <a:spLocks noGrp="1"/>
          </p:cNvSpPr>
          <p:nvPr>
            <p:ph type="title"/>
          </p:nvPr>
        </p:nvSpPr>
        <p:spPr>
          <a:xfrm>
            <a:off x="1187280" y="1341000"/>
            <a:ext cx="7623360" cy="2158920"/>
          </a:xfrm>
          <a:prstGeom prst="rect">
            <a:avLst/>
          </a:prstGeom>
          <a:noFill/>
          <a:ln w="0">
            <a:noFill/>
          </a:ln>
        </p:spPr>
        <p:txBody>
          <a:bodyPr lIns="91440" rIns="91440" tIns="45720" bIns="45720" anchor="t">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Бөлім тақырыбы:</a:t>
            </a:r>
            <a:br>
              <a:rPr sz="2400"/>
            </a:br>
            <a:br>
              <a:rPr sz="3200"/>
            </a:br>
            <a:r>
              <a:rPr b="1" lang="kk-KZ" sz="3200" strike="noStrike" u="none">
                <a:solidFill>
                  <a:srgbClr val="002060"/>
                </a:solidFill>
                <a:uFillTx/>
                <a:latin typeface="Times New Roman"/>
                <a:ea typeface="Times New Roman"/>
              </a:rPr>
              <a:t>ЗАМАН ШЫНДЫҒЫ</a:t>
            </a:r>
            <a:br>
              <a:rPr sz="3200"/>
            </a:br>
            <a:br>
              <a:rPr sz="3200"/>
            </a:br>
            <a:endParaRPr b="0" lang="ru-RU" sz="3200" strike="noStrike" u="none">
              <a:solidFill>
                <a:srgbClr val="006633"/>
              </a:solidFill>
              <a:uFillTx/>
              <a:latin typeface="Garamond"/>
            </a:endParaRPr>
          </a:p>
        </p:txBody>
      </p:sp>
      <p:sp>
        <p:nvSpPr>
          <p:cNvPr id="15" name="Rectangle 4"/>
          <p:cNvSpPr/>
          <p:nvPr/>
        </p:nvSpPr>
        <p:spPr>
          <a:xfrm>
            <a:off x="684360" y="3316320"/>
            <a:ext cx="6424560" cy="825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2060"/>
                </a:solidFill>
                <a:uFillTx/>
                <a:latin typeface="Times New Roman"/>
                <a:ea typeface="Times New Roman"/>
              </a:rPr>
              <a:t>Сабақтың тақырыбы:</a:t>
            </a:r>
            <a:endParaRPr b="0" lang="ru-RU" sz="2400" strike="noStrike" u="none">
              <a:solidFill>
                <a:srgbClr val="000000"/>
              </a:solidFill>
              <a:uFillTx/>
              <a:latin typeface="Arial"/>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400" strike="noStrike" u="none">
                <a:solidFill>
                  <a:srgbClr val="000000"/>
                </a:solidFill>
                <a:uFillTx/>
                <a:latin typeface="Arial"/>
              </a:rPr>
              <a:t> </a:t>
            </a:r>
            <a:endParaRPr b="0" lang="ru-RU" sz="2400" strike="noStrike" u="none">
              <a:solidFill>
                <a:srgbClr val="000000"/>
              </a:solidFill>
              <a:uFillTx/>
              <a:latin typeface="Arial"/>
            </a:endParaRPr>
          </a:p>
        </p:txBody>
      </p:sp>
      <p:sp>
        <p:nvSpPr>
          <p:cNvPr id="16" name="Rectangle 5"/>
          <p:cNvSpPr/>
          <p:nvPr/>
        </p:nvSpPr>
        <p:spPr>
          <a:xfrm>
            <a:off x="1763640" y="4259160"/>
            <a:ext cx="6912000" cy="1374840"/>
          </a:xfrm>
          <a:prstGeom prst="rect">
            <a:avLst/>
          </a:prstGeom>
          <a:noFill/>
          <a:ln w="0">
            <a:noFill/>
          </a:ln>
        </p:spPr>
        <p:style>
          <a:lnRef idx="0"/>
          <a:fillRef idx="0"/>
          <a:effectRef idx="0"/>
          <a:fontRef idx="minor"/>
        </p:style>
        <p:txBody>
          <a:bodyPr lIns="90000" rIns="90000" tIns="46800" bIns="46800" anchor="ctr">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800" strike="noStrike" u="none">
                <a:solidFill>
                  <a:srgbClr val="000000"/>
                </a:solidFill>
                <a:uFillTx/>
                <a:latin typeface="Times New Roman"/>
                <a:ea typeface="Times New Roman"/>
              </a:rPr>
              <a:t>  </a:t>
            </a:r>
            <a:r>
              <a:rPr b="1" lang="kk-KZ" sz="2800" strike="noStrike" u="none">
                <a:solidFill>
                  <a:srgbClr val="002060"/>
                </a:solidFill>
                <a:uFillTx/>
                <a:latin typeface="Times New Roman"/>
                <a:ea typeface="Times New Roman"/>
              </a:rPr>
              <a:t>Б.Мұқай  «Өмірзая» романындағы замана көрінісі</a:t>
            </a:r>
            <a:endParaRPr b="0" lang="ru-RU" sz="2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p:txBody>
      </p:sp>
      <p:sp>
        <p:nvSpPr>
          <p:cNvPr id="17" name="PlaceHolder 2"/>
          <p:cNvSpPr>
            <a:spLocks noGrp="1"/>
          </p:cNvSpPr>
          <p:nvPr>
            <p:ph type="subTitle"/>
          </p:nvPr>
        </p:nvSpPr>
        <p:spPr>
          <a:xfrm>
            <a:off x="1981080" y="3962520"/>
            <a:ext cx="6553440" cy="1752480"/>
          </a:xfrm>
          <a:prstGeom prst="rect">
            <a:avLst/>
          </a:prstGeom>
          <a:noFill/>
          <a:ln w="0">
            <a:noFill/>
          </a:ln>
        </p:spPr>
        <p:txBody>
          <a:bodyPr lIns="0" rIns="0" tIns="0" bIns="0" anchor="t">
            <a:noAutofit/>
          </a:bodyPr>
          <a:p>
            <a:pPr algn="ctr">
              <a:spcBef>
                <a:spcPts val="751"/>
              </a:spcBef>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800" strike="noStrike" u="none">
              <a:solidFill>
                <a:srgbClr val="000000"/>
              </a:solidFill>
              <a:uFillTx/>
              <a:latin typeface="Arial"/>
            </a:endParaRPr>
          </a:p>
        </p:txBody>
      </p:sp>
    </p:spTree>
  </p:cSld>
  <p:transition>
    <p:cover dir="ld"/>
  </p:transition>
  <p:timing>
    <p:tnLst>
      <p:par>
        <p:cTn id="1" dur="indefinite" restart="never" nodeType="tmRoot">
          <p:childTnLst>
            <p:seq>
              <p:cTn id="2" dur="indefinite" nodeType="mainSeq">
                <p:childTnLst>
                  <p:par>
                    <p:cTn id="3" fill="hold">
                      <p:stCondLst>
                        <p:cond delay="0"/>
                      </p:stCondLst>
                      <p:childTnLst>
                        <p:par>
                          <p:cTn id="4" fill="hold">
                            <p:stCondLst>
                              <p:cond delay="0"/>
                            </p:stCondLst>
                            <p:childTnLst>
                              <p:par>
                                <p:cTn id="5" nodeType="afterEffect" fill="hold" presetClass="entr" presetID="1">
                                  <p:stCondLst>
                                    <p:cond delay="0"/>
                                  </p:stCondLst>
                                  <p:childTnLst>
                                    <p:set>
                                      <p:cBhvr>
                                        <p:cTn id="6" dur="1" fill="hold">
                                          <p:stCondLst>
                                            <p:cond delay="0"/>
                                          </p:stCondLst>
                                        </p:cTn>
                                        <p:tgtEl>
                                          <p:spTgt spid="14"/>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10.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68" name="Rectangle 13"/>
          <p:cNvSpPr/>
          <p:nvPr/>
        </p:nvSpPr>
        <p:spPr>
          <a:xfrm>
            <a:off x="2771640" y="404640"/>
            <a:ext cx="4176720" cy="106956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002060"/>
                </a:solidFill>
                <a:uFillTx/>
                <a:latin typeface="Times New Roman"/>
              </a:rPr>
              <a:t>Дұрыс жауап</a:t>
            </a:r>
            <a:endParaRPr b="0" lang="ru-RU" sz="32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3200" strike="noStrike" u="none">
              <a:solidFill>
                <a:srgbClr val="000000"/>
              </a:solidFill>
              <a:uFillTx/>
              <a:latin typeface="Arial"/>
            </a:endParaRPr>
          </a:p>
        </p:txBody>
      </p:sp>
      <p:sp>
        <p:nvSpPr>
          <p:cNvPr id="69" name="Rectangle 14"/>
          <p:cNvSpPr/>
          <p:nvPr/>
        </p:nvSpPr>
        <p:spPr>
          <a:xfrm>
            <a:off x="1260360" y="3284640"/>
            <a:ext cx="1944720" cy="459720"/>
          </a:xfrm>
          <a:prstGeom prst="rect">
            <a:avLst/>
          </a:prstGeom>
          <a:noFill/>
          <a:ln w="0">
            <a:noFill/>
          </a:ln>
        </p:spPr>
        <p:style>
          <a:lnRef idx="0"/>
          <a:fillRef idx="0"/>
          <a:effectRef idx="0"/>
          <a:fontRef idx="minor"/>
        </p:style>
        <p:txBody>
          <a:bodyPr wrap="none"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7030a0"/>
                </a:solidFill>
                <a:uFillTx/>
                <a:latin typeface="Arial"/>
              </a:rPr>
              <a:t>Сергіту сәті</a:t>
            </a:r>
            <a:endParaRPr b="0" lang="ru-RU" sz="2400" strike="noStrike" u="none">
              <a:solidFill>
                <a:srgbClr val="000000"/>
              </a:solidFill>
              <a:uFillTx/>
              <a:latin typeface="Arial"/>
            </a:endParaRPr>
          </a:p>
        </p:txBody>
      </p:sp>
      <p:graphicFrame>
        <p:nvGraphicFramePr>
          <p:cNvPr id="70" name=""/>
          <p:cNvGraphicFramePr/>
          <p:nvPr/>
        </p:nvGraphicFramePr>
        <p:xfrm>
          <a:off x="684360" y="1415880"/>
          <a:ext cx="7488000" cy="5199120"/>
        </p:xfrm>
        <a:graphic>
          <a:graphicData uri="http://schemas.openxmlformats.org/drawingml/2006/table">
            <a:tbl>
              <a:tblPr/>
              <a:tblGrid>
                <a:gridCol w="2232000"/>
                <a:gridCol w="2655720"/>
                <a:gridCol w="2600280"/>
              </a:tblGrid>
              <a:tr h="993960">
                <a:tc>
                  <a:txBody>
                    <a:bodyPr lIns="56160" rIns="561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Шығарма тақырыбы</a:t>
                      </a:r>
                      <a:endParaRPr b="0" lang="ru-RU" sz="18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imes New Roman"/>
                          <a:ea typeface="Times New Roman"/>
                        </a:rPr>
                        <a:t> </a:t>
                      </a:r>
                      <a:endParaRPr b="0" lang="ru-RU" sz="18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cc9900"/>
                    </a:solidFill>
                  </a:tcPr>
                </a:tc>
                <a:tc>
                  <a:txBody>
                    <a:bodyPr lIns="56160" rIns="5616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Ерекшелігі</a:t>
                      </a:r>
                      <a:endParaRPr b="0" lang="ru-RU" sz="18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imes New Roman"/>
                          <a:ea typeface="Times New Roman"/>
                        </a:rPr>
                        <a:t> </a:t>
                      </a:r>
                      <a:endParaRPr b="0" lang="ru-RU" sz="18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cc9900"/>
                    </a:solidFill>
                  </a:tcPr>
                </a:tc>
                <a:tc>
                  <a:txBody>
                    <a:bodyPr lIns="56160" rIns="561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Үндестігі</a:t>
                      </a:r>
                      <a:endParaRPr b="0" lang="ru-RU" sz="1800" strike="noStrike" u="none">
                        <a:solidFill>
                          <a:srgbClr val="000000"/>
                        </a:solidFill>
                        <a:uFillTx/>
                        <a:latin typeface="Arial"/>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800" strike="noStrike" u="none">
                          <a:solidFill>
                            <a:srgbClr val="ffffff"/>
                          </a:solidFill>
                          <a:uFillTx/>
                          <a:latin typeface="Times New Roman"/>
                          <a:ea typeface="Times New Roman"/>
                        </a:rPr>
                        <a:t> </a:t>
                      </a:r>
                      <a:endParaRPr b="0" lang="ru-RU" sz="18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cc9900"/>
                    </a:solidFill>
                  </a:tcPr>
                </a:tc>
              </a:tr>
              <a:tr h="2522520">
                <a:tc>
                  <a:txBody>
                    <a:bodyPr lIns="56160" rIns="561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«Өмірзая» </a:t>
                      </a:r>
                      <a:endParaRPr b="0" lang="ru-RU" sz="1800" strike="noStrike" u="none">
                        <a:solidFill>
                          <a:srgbClr val="000000"/>
                        </a:solidFill>
                        <a:uFillTx/>
                        <a:latin typeface="Arial"/>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романы</a:t>
                      </a:r>
                      <a:endParaRPr b="0" lang="ru-RU" sz="1800" strike="noStrike" u="none">
                        <a:solidFill>
                          <a:srgbClr val="000000"/>
                        </a:solidFill>
                        <a:uFillTx/>
                        <a:latin typeface="Arial"/>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Times New Roman"/>
                        </a:rPr>
                        <a:t> </a:t>
                      </a:r>
                      <a:endParaRPr b="0" lang="ru-RU" sz="20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cc9900"/>
                    </a:solidFill>
                  </a:tcPr>
                </a:tc>
                <a:tc>
                  <a:txBody>
                    <a:bodyPr lIns="56160" rIns="561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Шығарма қазақ елінің тәуелсіздігі туралы басты идеясы қоғам мен адам арасындағы алшақтық, тоқыраған қоғамдағы жеке тұлға тағдырының трагедиялық шындығы арқылы ашылады</a:t>
                      </a:r>
                      <a:endParaRPr b="0" lang="ru-RU" sz="16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endParaRPr b="0" lang="ru-RU" sz="16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ecdecb"/>
                    </a:solidFill>
                  </a:tcPr>
                </a:tc>
                <a:tc rowSpan="2">
                  <a:txBody>
                    <a:bodyPr lIns="56160" rIns="561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Екі қаламгердің де шығармаларындағы басты кейіпкерлер елі үшін еңіреген ердің жаңа образы арқылы суреттеледі.</a:t>
                      </a:r>
                      <a:endParaRPr b="0" lang="ru-RU" sz="1600" strike="noStrike" u="none">
                        <a:solidFill>
                          <a:srgbClr val="000000"/>
                        </a:solidFill>
                        <a:uFillTx/>
                        <a:latin typeface="Arial"/>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endParaRPr b="0" lang="ru-RU" sz="16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ecdecb"/>
                    </a:solidFill>
                  </a:tcPr>
                </a:tc>
              </a:tr>
              <a:tr h="1682640">
                <a:tc>
                  <a:txBody>
                    <a:bodyPr lIns="56160" rIns="561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ffffff"/>
                          </a:solidFill>
                          <a:uFillTx/>
                          <a:latin typeface="Times New Roman"/>
                          <a:ea typeface="Times New Roman"/>
                        </a:rPr>
                        <a:t>«Түркімен тағдыры» өлеңі</a:t>
                      </a:r>
                      <a:endParaRPr b="0" lang="ru-RU" sz="1800" strike="noStrike" u="none">
                        <a:solidFill>
                          <a:srgbClr val="000000"/>
                        </a:solidFill>
                        <a:uFillTx/>
                        <a:latin typeface="Arial"/>
                      </a:endParaRPr>
                    </a:p>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700" strike="noStrike" u="none">
                          <a:solidFill>
                            <a:srgbClr val="ffffff"/>
                          </a:solidFill>
                          <a:uFillTx/>
                          <a:latin typeface="Arial"/>
                        </a:rPr>
                        <a:t> </a:t>
                      </a:r>
                      <a:endParaRPr b="0" lang="ru-RU" sz="7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cc9900"/>
                    </a:solidFill>
                  </a:tcPr>
                </a:tc>
                <a:tc>
                  <a:txBody>
                    <a:bodyPr lIns="56160" rIns="56160" tIns="0" bIns="0" anchor="t">
                      <a:noAutofit/>
                    </a:bodyPr>
                    <a:p>
                      <a:pP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Өлеңде елдің тәуелсіздігін сақтау үшін тек бірліктің жеткіліксіздігі, ерлік пен батырлық дәстүрді берік сақтау қажеттігі айтылады.</a:t>
                      </a:r>
                      <a:endParaRPr b="0" lang="ru-RU" sz="16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600" strike="noStrike" u="none">
                          <a:solidFill>
                            <a:srgbClr val="000000"/>
                          </a:solidFill>
                          <a:uFillTx/>
                          <a:latin typeface="Times New Roman"/>
                          <a:ea typeface="Times New Roman"/>
                        </a:rPr>
                        <a:t> </a:t>
                      </a:r>
                      <a:endParaRPr b="0" lang="ru-RU" sz="1600" strike="noStrike" u="none">
                        <a:solidFill>
                          <a:srgbClr val="000000"/>
                        </a:solidFill>
                        <a:uFillTx/>
                        <a:latin typeface="Arial"/>
                      </a:endParaRPr>
                    </a:p>
                  </a:txBody>
                  <a:tcPr anchor="t" marL="56160" marR="5616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6efe7"/>
                    </a:solidFill>
                  </a:tcPr>
                </a:tc>
                <a:tc vMerge="1">
                  <a:txBody>
                    <a:bodyPr lIns="90000" rIns="90000" tIns="45000" bIns="45000" anchor="t">
                      <a:noAutofit/>
                    </a:bodyPr>
                    <a:p>
                      <a:endParaRPr b="0" lang="ru-RU" sz="1800" strike="noStrike" u="none">
                        <a:solidFill>
                          <a:srgbClr val="000000"/>
                        </a:solidFill>
                        <a:uFillTx/>
                        <a:latin typeface="Arial"/>
                      </a:endParaRPr>
                    </a:p>
                  </a:txBody>
                  <a:tcPr anchor="t" marL="90000" marR="90000">
                    <a:lnL>
                      <a:noFill/>
                    </a:lnL>
                    <a:lnR>
                      <a:noFill/>
                    </a:lnR>
                    <a:lnT>
                      <a:noFill/>
                    </a:lnT>
                    <a:lnB>
                      <a:noFill/>
                    </a:lnB>
                    <a:solidFill>
                      <a:srgbClr val="729fcf"/>
                    </a:solidFill>
                  </a:tcPr>
                </a:tc>
              </a:tr>
            </a:tbl>
          </a:graphicData>
        </a:graphic>
      </p:graphicFrame>
    </p:spTree>
  </p:cSld>
  <p:transition>
    <p:blinds dir="vert"/>
  </p:transition>
</p:sld>
</file>

<file path=ppt/slides/slide11.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71" name="Двойная стрелка влево/вправо 1"/>
          <p:cNvSpPr/>
          <p:nvPr/>
        </p:nvSpPr>
        <p:spPr>
          <a:xfrm>
            <a:off x="1042920" y="333360"/>
            <a:ext cx="7201080" cy="1224000"/>
          </a:xfrm>
          <a:prstGeom prst="leftRightArrow">
            <a:avLst>
              <a:gd name="adj1" fmla="val 50000"/>
              <a:gd name="adj2" fmla="val 50007"/>
            </a:avLst>
          </a:prstGeom>
          <a:gradFill rotWithShape="0">
            <a:gsLst>
              <a:gs pos="0">
                <a:srgbClr val="bcbcbc"/>
              </a:gs>
              <a:gs pos="100000">
                <a:srgbClr val="ededed"/>
              </a:gs>
            </a:gsLst>
            <a:lin ang="16200000"/>
          </a:gradFill>
          <a:ln w="9360">
            <a:solidFill>
              <a:srgbClr val="0000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c00000"/>
                </a:solidFill>
                <a:uFillTx/>
                <a:latin typeface="Times New Roman"/>
                <a:ea typeface="Times New Roman"/>
              </a:rPr>
              <a:t>БЕКІТУ</a:t>
            </a:r>
            <a:endParaRPr b="0" lang="ru-RU" sz="2400" strike="noStrike" u="none">
              <a:solidFill>
                <a:srgbClr val="000000"/>
              </a:solidFill>
              <a:uFillTx/>
              <a:latin typeface="Arial"/>
            </a:endParaRPr>
          </a:p>
        </p:txBody>
      </p:sp>
      <p:sp>
        <p:nvSpPr>
          <p:cNvPr id="72" name="Выноска со стрелкой вниз 3"/>
          <p:cNvSpPr/>
          <p:nvPr/>
        </p:nvSpPr>
        <p:spPr>
          <a:xfrm>
            <a:off x="1227240" y="1773360"/>
            <a:ext cx="6984720" cy="1368360"/>
          </a:xfrm>
          <a:prstGeom prst="downArrowCallout">
            <a:avLst>
              <a:gd name="adj1" fmla="val 25005"/>
              <a:gd name="adj2" fmla="val 25002"/>
              <a:gd name="adj3" fmla="val 25000"/>
              <a:gd name="adj4" fmla="val 64977"/>
            </a:avLst>
          </a:prstGeom>
          <a:gradFill rotWithShape="0">
            <a:gsLst>
              <a:gs pos="0">
                <a:srgbClr val="bcbcbc"/>
              </a:gs>
              <a:gs pos="100000">
                <a:srgbClr val="ededed"/>
              </a:gs>
            </a:gsLst>
            <a:lin ang="16200000"/>
          </a:gradFill>
          <a:ln w="9360">
            <a:solidFill>
              <a:srgbClr val="0000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400" strike="noStrike" u="none">
                <a:solidFill>
                  <a:srgbClr val="002060"/>
                </a:solidFill>
                <a:uFillTx/>
                <a:latin typeface="Times New Roman"/>
                <a:ea typeface="Times New Roman"/>
              </a:rPr>
              <a:t>«Зымыран сұрақтар» әдісі</a:t>
            </a:r>
            <a:endParaRPr b="0" lang="ru-RU" sz="2400" strike="noStrike" u="none">
              <a:solidFill>
                <a:srgbClr val="000000"/>
              </a:solidFill>
              <a:uFillTx/>
              <a:latin typeface="Arial"/>
            </a:endParaRPr>
          </a:p>
        </p:txBody>
      </p:sp>
      <p:sp>
        <p:nvSpPr>
          <p:cNvPr id="73" name="Блок-схема: альтернативный процесс 4"/>
          <p:cNvSpPr/>
          <p:nvPr/>
        </p:nvSpPr>
        <p:spPr>
          <a:xfrm>
            <a:off x="1042920" y="3645000"/>
            <a:ext cx="7416720" cy="2520720"/>
          </a:xfrm>
          <a:prstGeom prst="flowChartAlternateProcess">
            <a:avLst/>
          </a:prstGeom>
          <a:gradFill rotWithShape="0">
            <a:gsLst>
              <a:gs pos="0">
                <a:srgbClr val="b3dcaf"/>
              </a:gs>
              <a:gs pos="100000">
                <a:srgbClr val="ebf6ea"/>
              </a:gs>
            </a:gsLst>
            <a:lin ang="16200000"/>
          </a:gradFill>
          <a:ln w="9360">
            <a:solidFill>
              <a:srgbClr val="38802c"/>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2060"/>
                </a:solidFill>
                <a:uFillTx/>
                <a:latin typeface="Times New Roman"/>
                <a:ea typeface="Times New Roman"/>
              </a:rPr>
              <a:t>Роман неліктен тарихи және көркемдік жағынан құнды шығарманың бірі болып есептеледі?</a:t>
            </a:r>
            <a:endParaRPr b="0" lang="ru-RU" sz="24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400" strike="noStrike" u="none">
              <a:solidFill>
                <a:srgbClr val="000000"/>
              </a:solidFill>
              <a:uFillTx/>
              <a:latin typeface="Arial"/>
            </a:endParaRPr>
          </a:p>
        </p:txBody>
      </p:sp>
    </p:spTree>
  </p:cSld>
  <p:transition>
    <p:blinds dir="vert"/>
  </p:transition>
</p:sld>
</file>

<file path=ppt/slides/slide2.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18" name="PlaceHolder 1"/>
          <p:cNvSpPr>
            <a:spLocks noGrp="1"/>
          </p:cNvSpPr>
          <p:nvPr>
            <p:ph type="title"/>
          </p:nvPr>
        </p:nvSpPr>
        <p:spPr>
          <a:xfrm>
            <a:off x="1187280" y="1341000"/>
            <a:ext cx="7623360" cy="1752840"/>
          </a:xfrm>
          <a:prstGeom prst="rect">
            <a:avLst/>
          </a:prstGeom>
          <a:noFill/>
          <a:ln w="0">
            <a:noFill/>
          </a:ln>
        </p:spPr>
        <p:txBody>
          <a:bodyPr lIns="91440" rIns="91440" tIns="45720" bIns="45720" anchor="t">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4800" strike="noStrike" u="none">
                <a:solidFill>
                  <a:srgbClr val="006633"/>
                </a:solidFill>
                <a:uFillTx/>
                <a:latin typeface="Times New Roman"/>
                <a:ea typeface="Times New Roman"/>
              </a:rPr>
              <a:t>Заман шындығы</a:t>
            </a:r>
            <a:endParaRPr b="0" lang="ru-RU" sz="4800" strike="noStrike" u="none">
              <a:solidFill>
                <a:srgbClr val="006633"/>
              </a:solidFill>
              <a:uFillTx/>
              <a:latin typeface="Garamond"/>
            </a:endParaRPr>
          </a:p>
        </p:txBody>
      </p:sp>
      <p:sp>
        <p:nvSpPr>
          <p:cNvPr id="19" name="PlaceHolder 2"/>
          <p:cNvSpPr>
            <a:spLocks noGrp="1"/>
          </p:cNvSpPr>
          <p:nvPr>
            <p:ph type="subTitle"/>
          </p:nvPr>
        </p:nvSpPr>
        <p:spPr>
          <a:xfrm>
            <a:off x="250560" y="620640"/>
            <a:ext cx="3529080" cy="719280"/>
          </a:xfrm>
          <a:prstGeom prst="rect">
            <a:avLst/>
          </a:prstGeom>
          <a:noFill/>
          <a:ln w="0">
            <a:noFill/>
          </a:ln>
        </p:spPr>
        <p:txBody>
          <a:bodyPr lIns="91440" rIns="91440" tIns="45720" bIns="45720" anchor="t">
            <a:noAutofit/>
          </a:bodyPr>
          <a:p>
            <a:pPr indent="0">
              <a:lnSpc>
                <a:spcPct val="100000"/>
              </a:lnSpc>
              <a:spcBef>
                <a:spcPts val="700"/>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2060"/>
                </a:solidFill>
                <a:uFillTx/>
                <a:latin typeface="Times New Roman"/>
                <a:ea typeface="Times New Roman"/>
              </a:rPr>
              <a:t>Бөлім тақырыбы:</a:t>
            </a:r>
            <a:endParaRPr b="0" lang="ru-RU" sz="2800" strike="noStrike" u="none">
              <a:solidFill>
                <a:srgbClr val="000000"/>
              </a:solidFill>
              <a:uFillTx/>
              <a:latin typeface="Arial"/>
            </a:endParaRPr>
          </a:p>
        </p:txBody>
      </p:sp>
      <p:sp>
        <p:nvSpPr>
          <p:cNvPr id="20" name="Rectangle 4"/>
          <p:cNvSpPr/>
          <p:nvPr/>
        </p:nvSpPr>
        <p:spPr>
          <a:xfrm>
            <a:off x="468360" y="3438000"/>
            <a:ext cx="6456240" cy="58176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7030a0"/>
                </a:solidFill>
                <a:uFillTx/>
                <a:latin typeface="Times New Roman"/>
                <a:ea typeface="Times New Roman"/>
              </a:rPr>
              <a:t>Сабақтың тақырыбы:</a:t>
            </a:r>
            <a:r>
              <a:rPr b="1" lang="ru-RU" sz="3200" strike="noStrike" u="none">
                <a:solidFill>
                  <a:srgbClr val="7030a0"/>
                </a:solidFill>
                <a:uFillTx/>
                <a:latin typeface="Times New Roman"/>
                <a:ea typeface="Times New Roman"/>
              </a:rPr>
              <a:t> </a:t>
            </a:r>
            <a:endParaRPr b="0" lang="ru-RU" sz="3200" strike="noStrike" u="none">
              <a:solidFill>
                <a:srgbClr val="000000"/>
              </a:solidFill>
              <a:uFillTx/>
              <a:latin typeface="Arial"/>
            </a:endParaRPr>
          </a:p>
        </p:txBody>
      </p:sp>
      <p:sp>
        <p:nvSpPr>
          <p:cNvPr id="21" name="Rectangle 5"/>
          <p:cNvSpPr/>
          <p:nvPr/>
        </p:nvSpPr>
        <p:spPr>
          <a:xfrm>
            <a:off x="1763640" y="4532760"/>
            <a:ext cx="6912000" cy="398880"/>
          </a:xfrm>
          <a:prstGeom prst="rect">
            <a:avLst/>
          </a:prstGeom>
          <a:noFill/>
          <a:ln w="0">
            <a:noFill/>
          </a:ln>
        </p:spPr>
        <p:style>
          <a:lnRef idx="0"/>
          <a:fillRef idx="0"/>
          <a:effectRef idx="0"/>
          <a:fontRef idx="minor"/>
        </p:style>
        <p:txBody>
          <a:bodyPr lIns="90000" rIns="90000" tIns="46800" bIns="46800" anchor="ctr">
            <a:sp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Arial"/>
              </a:rPr>
              <a:t>  </a:t>
            </a:r>
            <a:endParaRPr b="0" lang="ru-RU" sz="2000" strike="noStrike" u="none">
              <a:solidFill>
                <a:srgbClr val="000000"/>
              </a:solidFill>
              <a:uFillTx/>
              <a:latin typeface="Arial"/>
            </a:endParaRPr>
          </a:p>
        </p:txBody>
      </p:sp>
      <p:sp>
        <p:nvSpPr>
          <p:cNvPr id="22" name="Прямоугольник 1"/>
          <p:cNvSpPr/>
          <p:nvPr/>
        </p:nvSpPr>
        <p:spPr>
          <a:xfrm>
            <a:off x="6924600" y="476280"/>
            <a:ext cx="1968480" cy="642600"/>
          </a:xfrm>
          <a:prstGeom prst="rect">
            <a:avLst/>
          </a:prstGeom>
          <a:noFill/>
          <a:ln w="0">
            <a:noFill/>
          </a:ln>
        </p:spPr>
        <p:style>
          <a:lnRef idx="0"/>
          <a:fillRef idx="0"/>
          <a:effectRef idx="0"/>
          <a:fontRef idx="minor"/>
        </p:style>
        <p:txBody>
          <a:bodyPr lIns="90000" rIns="90000" tIns="46800" bIns="46800" anchor="t">
            <a:spAutoFit/>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2060"/>
                </a:solidFill>
                <a:uFillTx/>
                <a:latin typeface="Arial"/>
              </a:rPr>
              <a:t>Қазақ әдебиеті</a:t>
            </a:r>
            <a:endParaRPr b="0" lang="ru-RU" sz="1800" strike="noStrike" u="none">
              <a:solidFill>
                <a:srgbClr val="000000"/>
              </a:solidFill>
              <a:uFillTx/>
              <a:latin typeface="Arial"/>
            </a:endParaRPr>
          </a:p>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2060"/>
                </a:solidFill>
                <a:uFillTx/>
                <a:latin typeface="Arial"/>
              </a:rPr>
              <a:t>11-сынып</a:t>
            </a:r>
            <a:r>
              <a:rPr b="1" lang="ru-RU" sz="1800" strike="noStrike" u="none">
                <a:solidFill>
                  <a:srgbClr val="002060"/>
                </a:solidFill>
                <a:uFillTx/>
                <a:latin typeface="Arial"/>
              </a:rPr>
              <a:t> </a:t>
            </a:r>
            <a:endParaRPr b="0" lang="ru-RU" sz="1800" strike="noStrike" u="none">
              <a:solidFill>
                <a:srgbClr val="000000"/>
              </a:solidFill>
              <a:uFillTx/>
              <a:latin typeface="Arial"/>
            </a:endParaRPr>
          </a:p>
        </p:txBody>
      </p:sp>
      <p:sp>
        <p:nvSpPr>
          <p:cNvPr id="23" name="Прямоугольник 2"/>
          <p:cNvSpPr/>
          <p:nvPr/>
        </p:nvSpPr>
        <p:spPr>
          <a:xfrm>
            <a:off x="826920" y="4398840"/>
            <a:ext cx="7705800" cy="119124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002060"/>
                </a:solidFill>
                <a:uFillTx/>
                <a:latin typeface="Times New Roman"/>
                <a:ea typeface="Times New Roman"/>
              </a:rPr>
              <a:t>Б.Мұқай  «Өмірзая» романындағы замана көрінісі</a:t>
            </a:r>
            <a:endParaRPr b="0" lang="ru-RU" sz="3600" strike="noStrike" u="none">
              <a:solidFill>
                <a:srgbClr val="000000"/>
              </a:solidFill>
              <a:uFillTx/>
              <a:latin typeface="Arial"/>
            </a:endParaRPr>
          </a:p>
        </p:txBody>
      </p:sp>
      <p:sp>
        <p:nvSpPr>
          <p:cNvPr id="24" name="AutoShape 7"/>
          <p:cNvSpPr/>
          <p:nvPr/>
        </p:nvSpPr>
        <p:spPr>
          <a:xfrm>
            <a:off x="155520" y="-144360"/>
            <a:ext cx="304920" cy="304560"/>
          </a:xfrm>
          <a:prstGeom prst="rect">
            <a:avLst/>
          </a:prstGeom>
          <a:noFill/>
          <a:ln w="0">
            <a:noFill/>
          </a:ln>
        </p:spPr>
        <p:style>
          <a:lnRef idx="0"/>
          <a:fillRef idx="0"/>
          <a:effectRef idx="0"/>
          <a:fontRef idx="minor"/>
        </p:style>
        <p:txBody>
          <a:bodyPr lIns="90000" rIns="90000" tIns="46800" bIns="46800" anchor="t">
            <a:normAutofit fontScale="70000" lnSpcReduction="19999"/>
          </a:bodyPr>
          <a:p>
            <a:pP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Tree>
  </p:cSld>
  <p:transition>
    <p:blinds dir="horz"/>
  </p:transition>
  <p:timing>
    <p:tnLst>
      <p:par>
        <p:cTn id="7" dur="indefinite" restart="never" nodeType="tmRoot">
          <p:childTnLst>
            <p:seq>
              <p:cTn id="8" dur="indefinite" nodeType="mainSeq">
                <p:childTnLst>
                  <p:par>
                    <p:cTn id="9" fill="hold">
                      <p:stCondLst>
                        <p:cond delay="0"/>
                      </p:stCondLst>
                      <p:childTnLst>
                        <p:par>
                          <p:cTn id="10" fill="hold">
                            <p:stCondLst>
                              <p:cond delay="0"/>
                            </p:stCondLst>
                            <p:childTnLst>
                              <p:par>
                                <p:cTn id="11" nodeType="afterEffect" fill="hold" presetClass="entr" presetID="1">
                                  <p:stCondLst>
                                    <p:cond delay="0"/>
                                  </p:stCondLst>
                                  <p:childTnLst>
                                    <p:set>
                                      <p:cBhvr>
                                        <p:cTn id="12" dur="1" fill="hold">
                                          <p:stCondLst>
                                            <p:cond delay="0"/>
                                          </p:stCondLst>
                                        </p:cTn>
                                        <p:tgtEl>
                                          <p:spTgt spid="18"/>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nodeType="clickEffect" fill="hold" presetClass="entr" presetID="1">
                                  <p:stCondLst>
                                    <p:cond delay="0"/>
                                  </p:stCondLst>
                                  <p:childTnLst>
                                    <p:set>
                                      <p:cBhvr>
                                        <p:cTn id="16" dur="1" fill="hold">
                                          <p:stCondLst>
                                            <p:cond delay="0"/>
                                          </p:stCondLst>
                                        </p:cTn>
                                        <p:tgtEl>
                                          <p:spTgt spid="19">
                                            <p:txEl>
                                              <p:pRg st="0" end="0"/>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3.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5" name="laptop"/>
          <p:cNvSpPr/>
          <p:nvPr/>
        </p:nvSpPr>
        <p:spPr>
          <a:xfrm>
            <a:off x="0" y="189000"/>
            <a:ext cx="8964720" cy="6335640"/>
          </a:xfrm>
          <a:custGeom>
            <a:avLst/>
            <a:gdLst>
              <a:gd name="textAreaLeft" fmla="*/ 1844640 w 8964720"/>
              <a:gd name="textAreaRight" fmla="*/ 7184880 w 8964720"/>
              <a:gd name="textAreaTop" fmla="*/ 544680 h 6335640"/>
              <a:gd name="textAreaBottom" fmla="*/ 3614400 h 6335640"/>
            </a:gdLst>
            <a:ahLst/>
            <a:rect l="textAreaLeft" t="textAreaTop" r="textAreaRight" b="textAreaBottom"/>
            <a:pathLst>
              <a:path w="21600" h="21600">
                <a:moveTo>
                  <a:pt x="3362" y="0"/>
                </a:moveTo>
                <a:lnTo>
                  <a:pt x="18327" y="0"/>
                </a:lnTo>
                <a:lnTo>
                  <a:pt x="18327" y="14347"/>
                </a:lnTo>
                <a:lnTo>
                  <a:pt x="3362" y="14347"/>
                </a:lnTo>
                <a:lnTo>
                  <a:pt x="3362" y="0"/>
                </a:lnTo>
                <a:close/>
              </a:path>
              <a:path w="21600" h="21600">
                <a:moveTo>
                  <a:pt x="3340" y="15068"/>
                </a:moveTo>
                <a:lnTo>
                  <a:pt x="0" y="19877"/>
                </a:lnTo>
                <a:lnTo>
                  <a:pt x="21600" y="19877"/>
                </a:lnTo>
                <a:lnTo>
                  <a:pt x="18327" y="15068"/>
                </a:lnTo>
                <a:lnTo>
                  <a:pt x="3340" y="15068"/>
                </a:lnTo>
                <a:close/>
              </a:path>
              <a:path w="21600" h="21600">
                <a:moveTo>
                  <a:pt x="0" y="19877"/>
                </a:moveTo>
                <a:lnTo>
                  <a:pt x="0" y="21600"/>
                </a:lnTo>
                <a:lnTo>
                  <a:pt x="21600" y="21600"/>
                </a:lnTo>
                <a:lnTo>
                  <a:pt x="21600" y="19877"/>
                </a:lnTo>
                <a:lnTo>
                  <a:pt x="0" y="19877"/>
                </a:lnTo>
                <a:close/>
              </a:path>
              <a:path w="21600" h="21600">
                <a:moveTo>
                  <a:pt x="4186" y="1523"/>
                </a:moveTo>
                <a:lnTo>
                  <a:pt x="17547" y="1523"/>
                </a:lnTo>
                <a:lnTo>
                  <a:pt x="17547" y="12744"/>
                </a:lnTo>
                <a:lnTo>
                  <a:pt x="4186" y="12744"/>
                </a:lnTo>
                <a:lnTo>
                  <a:pt x="4186" y="1523"/>
                </a:lnTo>
                <a:close/>
              </a:path>
              <a:path w="21600" h="21600">
                <a:moveTo>
                  <a:pt x="3318" y="15549"/>
                </a:moveTo>
                <a:lnTo>
                  <a:pt x="2917" y="16110"/>
                </a:lnTo>
                <a:lnTo>
                  <a:pt x="18727" y="16110"/>
                </a:lnTo>
                <a:lnTo>
                  <a:pt x="18327" y="15549"/>
                </a:lnTo>
                <a:lnTo>
                  <a:pt x="3318" y="15549"/>
                </a:lnTo>
                <a:close/>
              </a:path>
              <a:path w="21600" h="21600">
                <a:moveTo>
                  <a:pt x="6213" y="18314"/>
                </a:moveTo>
                <a:lnTo>
                  <a:pt x="5946" y="18875"/>
                </a:lnTo>
                <a:lnTo>
                  <a:pt x="15766" y="18875"/>
                </a:lnTo>
                <a:lnTo>
                  <a:pt x="15499" y="18314"/>
                </a:lnTo>
                <a:lnTo>
                  <a:pt x="6213" y="18314"/>
                </a:lnTo>
                <a:close/>
              </a:path>
              <a:path w="21600" h="21600">
                <a:moveTo>
                  <a:pt x="2828" y="16471"/>
                </a:moveTo>
                <a:lnTo>
                  <a:pt x="2405" y="17072"/>
                </a:lnTo>
                <a:lnTo>
                  <a:pt x="19284" y="17072"/>
                </a:lnTo>
                <a:lnTo>
                  <a:pt x="18839" y="16471"/>
                </a:lnTo>
                <a:lnTo>
                  <a:pt x="2828" y="16471"/>
                </a:lnTo>
                <a:close/>
              </a:path>
              <a:path w="21600" h="21600">
                <a:moveTo>
                  <a:pt x="2316" y="17352"/>
                </a:moveTo>
                <a:lnTo>
                  <a:pt x="1871" y="17953"/>
                </a:lnTo>
                <a:lnTo>
                  <a:pt x="19863" y="17953"/>
                </a:lnTo>
                <a:lnTo>
                  <a:pt x="19395" y="17352"/>
                </a:lnTo>
                <a:lnTo>
                  <a:pt x="2316" y="17352"/>
                </a:lnTo>
                <a:close/>
              </a:path>
            </a:pathLst>
          </a:custGeom>
          <a:solidFill>
            <a:srgbClr val="3366ff"/>
          </a:solidFill>
          <a:ln w="9360">
            <a:solidFill>
              <a:srgbClr val="000000"/>
            </a:solidFill>
            <a:miter/>
          </a:ln>
        </p:spPr>
        <p:style>
          <a:lnRef idx="0"/>
          <a:fillRef idx="0"/>
          <a:effectRef idx="0"/>
          <a:fontRef idx="minor"/>
        </p:style>
        <p:txBody>
          <a:bodyPr lIns="90000" rIns="90000" tIns="46800" bIns="46800" anchor="t">
            <a:noAutofit/>
          </a:bodyPr>
          <a:p>
            <a:endParaRPr b="0" lang="ru-RU" sz="1800" strike="noStrike" u="none">
              <a:solidFill>
                <a:srgbClr val="000000"/>
              </a:solidFill>
              <a:uFillTx/>
              <a:latin typeface="Arial"/>
            </a:endParaRPr>
          </a:p>
        </p:txBody>
      </p:sp>
      <p:sp>
        <p:nvSpPr>
          <p:cNvPr id="26" name="PlaceHolder 1"/>
          <p:cNvSpPr>
            <a:spLocks noGrp="1"/>
          </p:cNvSpPr>
          <p:nvPr>
            <p:ph/>
          </p:nvPr>
        </p:nvSpPr>
        <p:spPr>
          <a:xfrm>
            <a:off x="1907640" y="189000"/>
            <a:ext cx="5761080" cy="3744720"/>
          </a:xfrm>
          <a:prstGeom prst="rect">
            <a:avLst/>
          </a:prstGeom>
          <a:noFill/>
          <a:ln w="0">
            <a:noFill/>
          </a:ln>
        </p:spPr>
        <p:txBody>
          <a:bodyPr lIns="91440" rIns="91440" tIns="45720" bIns="45720" anchor="t">
            <a:normAutofit fontScale="92500" lnSpcReduction="9999"/>
          </a:bodyPr>
          <a:p>
            <a:pPr marL="343080" indent="-343080" algn="ctr">
              <a:lnSpc>
                <a:spcPct val="90000"/>
              </a:lnSpc>
              <a:spcBef>
                <a:spcPts val="700"/>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ffffff"/>
                </a:solidFill>
                <a:uFillTx/>
                <a:latin typeface="Times New Roman"/>
                <a:ea typeface="Times New Roman"/>
              </a:rPr>
              <a:t>Ұйымдастыру кезеңі</a:t>
            </a:r>
            <a:endParaRPr b="0" lang="ru-RU" sz="2800" strike="noStrike" u="none">
              <a:solidFill>
                <a:srgbClr val="000000"/>
              </a:solidFill>
              <a:uFillTx/>
              <a:latin typeface="Arial"/>
            </a:endParaRPr>
          </a:p>
          <a:p>
            <a:pPr marL="343080" indent="-343080">
              <a:lnSpc>
                <a:spcPct val="100000"/>
              </a:lnSpc>
              <a:spcBef>
                <a:spcPts val="499"/>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Calibri"/>
              </a:rPr>
              <a:t>Сәлеметсіздер ме, қымбатты 11-сынып оқушылары!</a:t>
            </a:r>
            <a:endParaRPr b="0" lang="ru-RU" sz="2000" strike="noStrike" u="none">
              <a:solidFill>
                <a:srgbClr val="000000"/>
              </a:solidFill>
              <a:uFillTx/>
              <a:latin typeface="Arial"/>
            </a:endParaRPr>
          </a:p>
          <a:p>
            <a:pPr marL="343080" indent="-343080">
              <a:lnSpc>
                <a:spcPct val="100000"/>
              </a:lnSpc>
              <a:spcBef>
                <a:spcPts val="499"/>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Calibri"/>
              </a:rPr>
              <a:t>Қазақ әдебиеті сабағына қош келдіңіздер!</a:t>
            </a:r>
            <a:endParaRPr b="0" lang="ru-RU" sz="2000" strike="noStrike" u="none">
              <a:solidFill>
                <a:srgbClr val="000000"/>
              </a:solidFill>
              <a:uFillTx/>
              <a:latin typeface="Arial"/>
            </a:endParaRPr>
          </a:p>
          <a:p>
            <a:pPr marL="343080" indent="-343080">
              <a:lnSpc>
                <a:spcPct val="100000"/>
              </a:lnSpc>
              <a:spcBef>
                <a:spcPts val="499"/>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Calibri"/>
              </a:rPr>
              <a:t>Бүгінгі сабағымыздың тақырыбы: Б.Мұқай  «Өмірзая» романының замана көрінісі</a:t>
            </a:r>
            <a:endParaRPr b="0" lang="ru-RU" sz="2000" strike="noStrike" u="none">
              <a:solidFill>
                <a:srgbClr val="000000"/>
              </a:solidFill>
              <a:uFillTx/>
              <a:latin typeface="Arial"/>
            </a:endParaRPr>
          </a:p>
          <a:p>
            <a:pPr marL="343080" indent="-343080">
              <a:lnSpc>
                <a:spcPct val="100000"/>
              </a:lnSpc>
              <a:spcBef>
                <a:spcPts val="499"/>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Calibri"/>
              </a:rPr>
              <a:t>Бүгінгі сабақта: романның тарихи көркемдік құндылығын түсінесіздер.</a:t>
            </a:r>
            <a:endParaRPr b="0" lang="ru-RU" sz="2000" strike="noStrike" u="none">
              <a:solidFill>
                <a:srgbClr val="000000"/>
              </a:solidFill>
              <a:uFillTx/>
              <a:latin typeface="Arial"/>
            </a:endParaRPr>
          </a:p>
          <a:p>
            <a:pPr marL="343080" indent="-343080">
              <a:lnSpc>
                <a:spcPct val="100000"/>
              </a:lnSpc>
              <a:spcBef>
                <a:spcPts val="499"/>
              </a:spcBef>
              <a:buClr>
                <a:srgbClr val="cc9900"/>
              </a:buClr>
              <a:buSzPct val="65000"/>
              <a:buFont typeface="Wingdings" charset="2"/>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ffff"/>
                </a:solidFill>
                <a:uFillTx/>
                <a:latin typeface="Times New Roman"/>
                <a:ea typeface="Calibri"/>
              </a:rPr>
              <a:t>Сіздердің білетіндеріңіз: әлем әдебиетінің өкілі М. Фрагидің шығармашылығымен ортақ құндылықтардың үндестігін талдайсыздар.</a:t>
            </a:r>
            <a:endParaRPr b="0" lang="ru-RU" sz="2000" strike="noStrike" u="none">
              <a:solidFill>
                <a:srgbClr val="000000"/>
              </a:solidFill>
              <a:uFillTx/>
              <a:latin typeface="Arial"/>
            </a:endParaRPr>
          </a:p>
          <a:p>
            <a:pPr marL="343080" indent="-343080">
              <a:lnSpc>
                <a:spcPct val="90000"/>
              </a:lnSpc>
              <a:spcBef>
                <a:spcPts val="499"/>
              </a:spcBef>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Tree>
  </p:cSld>
  <p:transition>
    <p:wipe dir="r"/>
  </p:transition>
  <p:timing>
    <p:tnLst>
      <p:par>
        <p:cTn id="17" dur="indefinite" restart="never" nodeType="tmRoot">
          <p:childTnLst>
            <p:seq>
              <p:cTn id="18" dur="indefinite" nodeType="mainSeq">
                <p:childTnLst>
                  <p:par>
                    <p:cTn id="19" fill="hold">
                      <p:stCondLst>
                        <p:cond delay="indefinite"/>
                      </p:stCondLst>
                      <p:childTnLst>
                        <p:par>
                          <p:cTn id="20" fill="hold">
                            <p:stCondLst>
                              <p:cond delay="0"/>
                            </p:stCondLst>
                            <p:childTnLst>
                              <p:par>
                                <p:cTn id="21" nodeType="clickEffect" fill="hold" presetClass="entr" presetID="1">
                                  <p:stCondLst>
                                    <p:cond delay="0"/>
                                  </p:stCondLst>
                                  <p:childTnLst>
                                    <p:set>
                                      <p:cBhvr>
                                        <p:cTn id="22" dur="1" fill="hold">
                                          <p:stCondLst>
                                            <p:cond delay="0"/>
                                          </p:stCondLst>
                                        </p:cTn>
                                        <p:tgtEl>
                                          <p:spTgt spid="26">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nodeType="clickEffect" fill="hold" presetClass="entr" presetID="1">
                                  <p:stCondLst>
                                    <p:cond delay="0"/>
                                  </p:stCondLst>
                                  <p:childTnLst>
                                    <p:set>
                                      <p:cBhvr>
                                        <p:cTn id="26" dur="1" fill="hold">
                                          <p:stCondLst>
                                            <p:cond delay="0"/>
                                          </p:stCondLst>
                                        </p:cTn>
                                        <p:tgtEl>
                                          <p:spTgt spid="26">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nodeType="clickEffect" fill="hold" presetClass="entr" presetID="1">
                                  <p:stCondLst>
                                    <p:cond delay="0"/>
                                  </p:stCondLst>
                                  <p:childTnLst>
                                    <p:set>
                                      <p:cBhvr>
                                        <p:cTn id="30" dur="1" fill="hold">
                                          <p:stCondLst>
                                            <p:cond delay="0"/>
                                          </p:stCondLst>
                                        </p:cTn>
                                        <p:tgtEl>
                                          <p:spTgt spid="26">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nodeType="clickEffect" fill="hold" presetClass="entr" presetID="1">
                                  <p:stCondLst>
                                    <p:cond delay="0"/>
                                  </p:stCondLst>
                                  <p:childTnLst>
                                    <p:set>
                                      <p:cBhvr>
                                        <p:cTn id="34" dur="1" fill="hold">
                                          <p:stCondLst>
                                            <p:cond delay="0"/>
                                          </p:stCondLst>
                                        </p:cTn>
                                        <p:tgtEl>
                                          <p:spTgt spid="26">
                                            <p:txEl>
                                              <p:pRg st="3" end="3"/>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nodeType="clickEffect" fill="hold" presetClass="entr" presetID="1">
                                  <p:stCondLst>
                                    <p:cond delay="0"/>
                                  </p:stCondLst>
                                  <p:childTnLst>
                                    <p:set>
                                      <p:cBhvr>
                                        <p:cTn id="38" dur="1" fill="hold">
                                          <p:stCondLst>
                                            <p:cond delay="0"/>
                                          </p:stCondLst>
                                        </p:cTn>
                                        <p:tgtEl>
                                          <p:spTgt spid="26">
                                            <p:txEl>
                                              <p:pRg st="4" end="4"/>
                                            </p:txEl>
                                          </p:spTgt>
                                        </p:tgtEl>
                                        <p:attrNameLst>
                                          <p:attrName>style.visibility</p:attrName>
                                        </p:attrNameLst>
                                      </p:cBhvr>
                                      <p:to>
                                        <p:strVal val="visible"/>
                                      </p:to>
                                    </p:set>
                                  </p:childTnLst>
                                </p:cTn>
                              </p:par>
                            </p:childTnLst>
                          </p:cTn>
                        </p:par>
                      </p:childTnLst>
                    </p:cTn>
                  </p:par>
                  <p:par>
                    <p:cTn id="39" fill="hold">
                      <p:stCondLst>
                        <p:cond delay="indefinite"/>
                      </p:stCondLst>
                      <p:childTnLst>
                        <p:par>
                          <p:cTn id="40" fill="hold">
                            <p:stCondLst>
                              <p:cond delay="0"/>
                            </p:stCondLst>
                            <p:childTnLst>
                              <p:par>
                                <p:cTn id="41" nodeType="clickEffect" fill="hold" presetClass="entr" presetID="1">
                                  <p:stCondLst>
                                    <p:cond delay="0"/>
                                  </p:stCondLst>
                                  <p:childTnLst>
                                    <p:set>
                                      <p:cBhvr>
                                        <p:cTn id="42" dur="1" fill="hold">
                                          <p:stCondLst>
                                            <p:cond delay="0"/>
                                          </p:stCondLst>
                                        </p:cTn>
                                        <p:tgtEl>
                                          <p:spTgt spid="26">
                                            <p:txEl>
                                              <p:pRg st="5" end="5"/>
                                            </p:txEl>
                                          </p:spTgt>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4.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27" name="Скругленный прямоугольник 1"/>
          <p:cNvSpPr/>
          <p:nvPr/>
        </p:nvSpPr>
        <p:spPr>
          <a:xfrm>
            <a:off x="642960" y="500040"/>
            <a:ext cx="7929720" cy="642960"/>
          </a:xfrm>
          <a:prstGeom prst="roundRect">
            <a:avLst>
              <a:gd name="adj" fmla="val 16667"/>
            </a:avLst>
          </a:prstGeom>
          <a:solidFill>
            <a:srgbClr val="fff0c2"/>
          </a:solidFill>
          <a:ln w="9360">
            <a:solidFill>
              <a:srgbClr val="cc9800"/>
            </a:solidFill>
            <a:miter/>
          </a:ln>
          <a:effectLst>
            <a:outerShdw dist="23040" dir="5400000" blurRad="0" rotWithShape="0">
              <a:srgbClr val="000000">
                <a:alpha val="35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2000" strike="noStrike" u="none">
                <a:solidFill>
                  <a:srgbClr val="ffffff"/>
                </a:solidFill>
                <a:uFillTx/>
                <a:latin typeface="Times New Roman"/>
                <a:ea typeface="Times New Roman"/>
              </a:rPr>
              <a:t>Оқу мақсат(тар)ы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800" strike="noStrike" u="none">
                <a:solidFill>
                  <a:srgbClr val="000000"/>
                </a:solidFill>
                <a:uFillTx/>
                <a:latin typeface="Times New Roman"/>
                <a:ea typeface="Times New Roman"/>
              </a:rPr>
              <a:t>Оқу мақсаттары</a:t>
            </a:r>
            <a:endParaRPr b="0" lang="ru-RU" sz="2800" strike="noStrike" u="none">
              <a:solidFill>
                <a:srgbClr val="000000"/>
              </a:solidFill>
              <a:uFillTx/>
              <a:latin typeface="Arial"/>
            </a:endParaRPr>
          </a:p>
        </p:txBody>
      </p:sp>
      <p:sp>
        <p:nvSpPr>
          <p:cNvPr id="28" name="Скругленный прямоугольник 2"/>
          <p:cNvSpPr/>
          <p:nvPr/>
        </p:nvSpPr>
        <p:spPr>
          <a:xfrm>
            <a:off x="500040" y="1500120"/>
            <a:ext cx="8215200" cy="1928880"/>
          </a:xfrm>
          <a:prstGeom prst="roundRect">
            <a:avLst>
              <a:gd name="adj" fmla="val 16667"/>
            </a:avLst>
          </a:prstGeom>
          <a:solidFill>
            <a:srgbClr val="d3edce"/>
          </a:solidFill>
          <a:ln w="25560">
            <a:solidFill>
              <a:srgbClr val="000000"/>
            </a:solidFill>
            <a:miter/>
          </a:ln>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11.1.4.1 - көркем шығармалардан алған үзінділерді, қанатты сөздер, дәйексөздерді шығармашылық жұмыстарда  қолдану.</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Calibri"/>
              </a:rPr>
              <a:t>11.2.5.1 - әлем және қазақ әдебиетіндегі ортақ құндылықтардың үндестігін  талдау</a:t>
            </a:r>
            <a:endParaRPr b="0" lang="ru-RU" sz="2000" strike="noStrike" u="none">
              <a:solidFill>
                <a:srgbClr val="000000"/>
              </a:solidFill>
              <a:uFillTx/>
              <a:latin typeface="Arial"/>
            </a:endParaRPr>
          </a:p>
        </p:txBody>
      </p:sp>
      <p:sp>
        <p:nvSpPr>
          <p:cNvPr id="29" name="Скругленный прямоугольник 3"/>
          <p:cNvSpPr/>
          <p:nvPr/>
        </p:nvSpPr>
        <p:spPr>
          <a:xfrm>
            <a:off x="357120" y="3714840"/>
            <a:ext cx="8429760" cy="2928960"/>
          </a:xfrm>
          <a:prstGeom prst="roundRect">
            <a:avLst>
              <a:gd name="adj" fmla="val 16667"/>
            </a:avLst>
          </a:prstGeom>
          <a:solidFill>
            <a:srgbClr val="ffffff"/>
          </a:solidFill>
          <a:ln w="9360">
            <a:solidFill>
              <a:srgbClr val="327327"/>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ff0000"/>
                </a:solidFill>
                <a:uFillTx/>
                <a:latin typeface="Times New Roman"/>
                <a:ea typeface="Times New Roman"/>
              </a:rPr>
              <a:t>Сабақ мақсаттары</a:t>
            </a:r>
            <a:endParaRPr b="0" lang="ru-RU" sz="20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Оқушылардың барлығы мынаны орындай алады: </a:t>
            </a:r>
            <a:r>
              <a:rPr b="0" lang="kk-KZ" sz="1800" strike="noStrike" u="none">
                <a:solidFill>
                  <a:srgbClr val="000000"/>
                </a:solidFill>
                <a:uFillTx/>
                <a:latin typeface="Times New Roman"/>
                <a:ea typeface="Calibri"/>
              </a:rPr>
              <a:t>көркем шығармалардан алған үзінділерді, қанатты сөздер, дәйексөздерді шығармашылық жұмыстарда  қолданады. Әлем және қазақ әдебиетіндегі ортақ құндылықтардың үндестігін  талдайды.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Оқушылардың көбісі мынаны орындай алады:  </a:t>
            </a:r>
            <a:r>
              <a:rPr b="0" lang="kk-KZ" sz="1800" strike="noStrike" u="none">
                <a:solidFill>
                  <a:srgbClr val="000000"/>
                </a:solidFill>
                <a:uFillTx/>
                <a:latin typeface="Times New Roman"/>
                <a:ea typeface="Calibri"/>
              </a:rPr>
              <a:t>көркем шығармалардан алған үзінділерді, қанатты сөздер, дәйексөздерді шығармашылық жұмыстарда  қолданып, талқылайды, сипаттайды, зерттейді.</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Calibri"/>
              </a:rPr>
              <a:t>Оқушылардың кейбіреуі мынаны орындай алады</a:t>
            </a:r>
            <a:r>
              <a:rPr b="0" lang="kk-KZ" sz="1800" strike="noStrike" u="none">
                <a:solidFill>
                  <a:srgbClr val="000000"/>
                </a:solidFill>
                <a:uFillTx/>
                <a:latin typeface="Times New Roman"/>
                <a:ea typeface="Calibri"/>
              </a:rPr>
              <a:t>: Әлем және қазақ әдебиетіндегі ортақ құндылықтардың үндестігін  талдайды, ортақ қасиетін жазады</a:t>
            </a:r>
            <a:endParaRPr b="0" lang="ru-RU" sz="18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spTree>
  </p:cSld>
  <p:transition>
    <p:split dir="out" orient="vert"/>
  </p:transition>
</p:sld>
</file>

<file path=ppt/slides/slide5.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0" name="PlaceHolder 1"/>
          <p:cNvSpPr>
            <a:spLocks noGrp="1"/>
          </p:cNvSpPr>
          <p:nvPr>
            <p:ph type="title"/>
          </p:nvPr>
        </p:nvSpPr>
        <p:spPr>
          <a:xfrm>
            <a:off x="539640" y="476280"/>
            <a:ext cx="8229600" cy="774720"/>
          </a:xfrm>
          <a:prstGeom prst="rect">
            <a:avLst/>
          </a:prstGeom>
          <a:noFill/>
          <a:ln w="0">
            <a:noFill/>
          </a:ln>
        </p:spPr>
        <p:txBody>
          <a:bodyPr lIns="91440" rIns="91440" tIns="45720" bIns="45720" anchor="t">
            <a:noAutofit/>
          </a:bodyPr>
          <a:p>
            <a:pPr indent="0">
              <a:lnSpc>
                <a:spcPct val="100000"/>
              </a:lnSpc>
              <a:buNone/>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3600" strike="noStrike" u="none">
                <a:solidFill>
                  <a:srgbClr val="002060"/>
                </a:solidFill>
                <a:uFillTx/>
                <a:latin typeface="Times New Roman"/>
                <a:ea typeface="Times New Roman"/>
              </a:rPr>
              <a:t>Бағалау </a:t>
            </a:r>
            <a:r>
              <a:rPr b="1" lang="kk-KZ" sz="3600" strike="noStrike" u="none">
                <a:solidFill>
                  <a:srgbClr val="002060"/>
                </a:solidFill>
                <a:uFillTx/>
                <a:latin typeface="Times New Roman"/>
                <a:ea typeface="Times New Roman"/>
              </a:rPr>
              <a:t>критерийлері: </a:t>
            </a:r>
            <a:endParaRPr b="0" lang="ru-RU" sz="3600" strike="noStrike" u="none">
              <a:solidFill>
                <a:srgbClr val="006633"/>
              </a:solidFill>
              <a:uFillTx/>
              <a:latin typeface="Garamond"/>
            </a:endParaRPr>
          </a:p>
        </p:txBody>
      </p:sp>
      <p:sp>
        <p:nvSpPr>
          <p:cNvPr id="31" name="AutoShape 3"/>
          <p:cNvSpPr/>
          <p:nvPr/>
        </p:nvSpPr>
        <p:spPr>
          <a:xfrm>
            <a:off x="900000" y="1052640"/>
            <a:ext cx="7272360" cy="5113080"/>
          </a:xfrm>
          <a:prstGeom prst="horizontalScroll">
            <a:avLst>
              <a:gd name="adj" fmla="val 12500"/>
            </a:avLst>
          </a:prstGeom>
          <a:solidFill>
            <a:srgbClr val="ffff99"/>
          </a:solidFill>
          <a:ln w="9360">
            <a:solidFill>
              <a:srgbClr val="000000"/>
            </a:solidFill>
            <a:miter/>
          </a:ln>
        </p:spPr>
        <p:style>
          <a:lnRef idx="0"/>
          <a:fillRef idx="0"/>
          <a:effectRef idx="0"/>
          <a:fontRef idx="minor"/>
        </p:style>
        <p:txBody>
          <a:bodyPr wrap="none" lIns="90000" rIns="90000" tIns="46800" bIns="46800" anchor="ctr">
            <a:noAutofit/>
          </a:bodyPr>
          <a:p>
            <a:pPr marL="343080" indent="-343080">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     </a:t>
            </a:r>
            <a:r>
              <a:rPr b="0" lang="kk-KZ" sz="2400" strike="noStrike" u="none">
                <a:solidFill>
                  <a:srgbClr val="000000"/>
                </a:solidFill>
                <a:uFillTx/>
                <a:latin typeface="Times New Roman"/>
                <a:ea typeface="Calibri"/>
              </a:rPr>
              <a:t>Көркем шығармалардан алған үзінділерді, </a:t>
            </a:r>
            <a:endParaRPr b="0" lang="ru-RU" sz="2400" strike="noStrike" u="none">
              <a:solidFill>
                <a:srgbClr val="000000"/>
              </a:solidFill>
              <a:uFillTx/>
              <a:latin typeface="Arial"/>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қанатты сөздер, дәйексөздерді шығармашылық </a:t>
            </a:r>
            <a:endParaRPr b="0" lang="ru-RU" sz="2400" strike="noStrike" u="none">
              <a:solidFill>
                <a:srgbClr val="000000"/>
              </a:solidFill>
              <a:uFillTx/>
              <a:latin typeface="Arial"/>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жұмыстарда  қолданады;</a:t>
            </a:r>
            <a:endParaRPr b="0" lang="ru-RU" sz="2400" strike="noStrike" u="none">
              <a:solidFill>
                <a:srgbClr val="000000"/>
              </a:solidFill>
              <a:uFillTx/>
              <a:latin typeface="Arial"/>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әлем және қазақ әдебиетіндегі ортақ </a:t>
            </a:r>
            <a:endParaRPr b="0" lang="ru-RU" sz="2400" strike="noStrike" u="none">
              <a:solidFill>
                <a:srgbClr val="000000"/>
              </a:solidFill>
              <a:uFillTx/>
              <a:latin typeface="Arial"/>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Құндылықтардың </a:t>
            </a:r>
            <a:endParaRPr b="0" lang="ru-RU" sz="2400" strike="noStrike" u="none">
              <a:solidFill>
                <a:srgbClr val="000000"/>
              </a:solidFill>
              <a:uFillTx/>
              <a:latin typeface="Arial"/>
            </a:endParaRPr>
          </a:p>
          <a:p>
            <a:pPr marL="343080" indent="-343080">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400" strike="noStrike" u="none">
                <a:solidFill>
                  <a:srgbClr val="000000"/>
                </a:solidFill>
                <a:uFillTx/>
                <a:latin typeface="Times New Roman"/>
                <a:ea typeface="Calibri"/>
              </a:rPr>
              <a:t>үндестігін  талдайды.</a:t>
            </a:r>
            <a:r>
              <a:rPr b="0" lang="ru-RU" sz="2400" strike="noStrike" u="none">
                <a:solidFill>
                  <a:srgbClr val="000000"/>
                </a:solidFill>
                <a:uFillTx/>
                <a:latin typeface="Times New Roman"/>
                <a:ea typeface="Calibri"/>
              </a:rPr>
              <a:t> </a:t>
            </a:r>
            <a:endParaRPr b="0" lang="ru-RU" sz="2400" strike="noStrike" u="none">
              <a:solidFill>
                <a:srgbClr val="000000"/>
              </a:solidFill>
              <a:uFillTx/>
              <a:latin typeface="Arial"/>
            </a:endParaRPr>
          </a:p>
          <a:p>
            <a:pPr marL="343080" indent="-343080">
              <a:buClr>
                <a:srgbClr val="000000"/>
              </a:buClr>
              <a:buFont typeface="Arial"/>
              <a:buChar char="•"/>
              <a:tabLst>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marL="343080" indent="-343080">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200" strike="noStrike" u="none">
              <a:solidFill>
                <a:srgbClr val="000000"/>
              </a:solidFill>
              <a:uFillTx/>
              <a:latin typeface="Arial"/>
            </a:endParaRPr>
          </a:p>
          <a:p>
            <a:pPr marL="343080" indent="-343080">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200" strike="noStrike" u="none">
                <a:solidFill>
                  <a:srgbClr val="000000"/>
                </a:solidFill>
                <a:uFillTx/>
                <a:latin typeface="Arial"/>
              </a:rPr>
              <a:t>   </a:t>
            </a:r>
            <a:endParaRPr b="0" lang="ru-RU" sz="2200" strike="noStrike" u="none">
              <a:solidFill>
                <a:srgbClr val="000000"/>
              </a:solidFill>
              <a:uFillTx/>
              <a:latin typeface="Arial"/>
            </a:endParaRPr>
          </a:p>
        </p:txBody>
      </p:sp>
    </p:spTree>
  </p:cSld>
  <p:transition>
    <p:blinds dir="horz"/>
  </p:transition>
  <p:timing>
    <p:tnLst>
      <p:par>
        <p:cTn id="43" dur="indefinite" restart="never" nodeType="tmRoot">
          <p:childTnLst>
            <p:seq>
              <p:cTn id="44" dur="indefinite" nodeType="mainSeq">
                <p:childTnLst>
                  <p:par>
                    <p:cTn id="45" fill="hold">
                      <p:stCondLst>
                        <p:cond delay="0"/>
                      </p:stCondLst>
                      <p:childTnLst>
                        <p:par>
                          <p:cTn id="46" fill="hold">
                            <p:stCondLst>
                              <p:cond delay="0"/>
                            </p:stCondLst>
                            <p:childTnLst>
                              <p:par>
                                <p:cTn id="47" nodeType="afterEffect" fill="hold" presetClass="entr" presetID="1">
                                  <p:stCondLst>
                                    <p:cond delay="0"/>
                                  </p:stCondLst>
                                  <p:childTnLst>
                                    <p:set>
                                      <p:cBhvr>
                                        <p:cTn id="48" dur="1" fill="hold">
                                          <p:stCondLst>
                                            <p:cond delay="0"/>
                                          </p:stCondLst>
                                        </p:cTn>
                                        <p:tgtEl>
                                          <p:spTgt spid="30"/>
                                        </p:tgtEl>
                                        <p:attrNameLst>
                                          <p:attrName>style.visibility</p:attrName>
                                        </p:attrNameLst>
                                      </p:cBhvr>
                                      <p:to>
                                        <p:strVal val="visible"/>
                                      </p:to>
                                    </p:se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6.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32" name="Рисунок 48" descr=""/>
          <p:cNvPicPr/>
          <p:nvPr/>
        </p:nvPicPr>
        <p:blipFill>
          <a:blip r:embed="rId1"/>
          <a:stretch/>
        </p:blipFill>
        <p:spPr>
          <a:xfrm>
            <a:off x="488880" y="7978680"/>
            <a:ext cx="150840" cy="203400"/>
          </a:xfrm>
          <a:prstGeom prst="rect">
            <a:avLst/>
          </a:prstGeom>
          <a:ln w="0">
            <a:noFill/>
          </a:ln>
        </p:spPr>
      </p:pic>
      <p:sp>
        <p:nvSpPr>
          <p:cNvPr id="33" name="object 2"/>
          <p:cNvSpPr/>
          <p:nvPr/>
        </p:nvSpPr>
        <p:spPr>
          <a:xfrm>
            <a:off x="1440" y="0"/>
            <a:ext cx="9142560" cy="977760"/>
          </a:xfrm>
          <a:custGeom>
            <a:avLst/>
            <a:gdLst>
              <a:gd name="textAreaLeft" fmla="*/ 0 w 9142560"/>
              <a:gd name="textAreaRight" fmla="*/ 9142920 w 914256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Arial"/>
            </a:endParaRPr>
          </a:p>
        </p:txBody>
      </p:sp>
      <p:sp>
        <p:nvSpPr>
          <p:cNvPr id="34" name="Прямоугольник 73"/>
          <p:cNvSpPr/>
          <p:nvPr/>
        </p:nvSpPr>
        <p:spPr>
          <a:xfrm>
            <a:off x="3262320" y="1343160"/>
            <a:ext cx="1179360" cy="10083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Arial"/>
            </a:endParaRPr>
          </a:p>
        </p:txBody>
      </p:sp>
      <p:sp>
        <p:nvSpPr>
          <p:cNvPr id="35" name="Прямоугольник 74"/>
          <p:cNvSpPr/>
          <p:nvPr/>
        </p:nvSpPr>
        <p:spPr>
          <a:xfrm>
            <a:off x="4456080" y="1309680"/>
            <a:ext cx="117972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Arial"/>
            </a:endParaRPr>
          </a:p>
        </p:txBody>
      </p:sp>
      <p:cxnSp>
        <p:nvCxnSpPr>
          <p:cNvPr id="36" name="Google Shape;77;p1"/>
          <p:cNvCxnSpPr/>
          <p:nvPr/>
        </p:nvCxnSpPr>
        <p:spPr>
          <a:xfrm>
            <a:off x="159840" y="6621120"/>
            <a:ext cx="8797320" cy="26280"/>
          </a:xfrm>
          <a:prstGeom prst="straightConnector1">
            <a:avLst/>
          </a:prstGeom>
          <a:ln w="57240">
            <a:solidFill>
              <a:srgbClr val="33cccc"/>
            </a:solidFill>
            <a:miter/>
          </a:ln>
        </p:spPr>
      </p:cxnSp>
      <p:cxnSp>
        <p:nvCxnSpPr>
          <p:cNvPr id="37" name="Google Shape;78;p1"/>
          <p:cNvCxnSpPr/>
          <p:nvPr/>
        </p:nvCxnSpPr>
        <p:spPr>
          <a:xfrm>
            <a:off x="568440" y="6364080"/>
            <a:ext cx="8020800" cy="37080"/>
          </a:xfrm>
          <a:prstGeom prst="straightConnector1">
            <a:avLst/>
          </a:prstGeom>
          <a:ln w="38160">
            <a:solidFill>
              <a:srgbClr val="dec6a5"/>
            </a:solidFill>
            <a:miter/>
          </a:ln>
        </p:spPr>
      </p:cxnSp>
      <p:sp>
        <p:nvSpPr>
          <p:cNvPr id="38" name="Прямоугольник 8"/>
          <p:cNvSpPr/>
          <p:nvPr/>
        </p:nvSpPr>
        <p:spPr>
          <a:xfrm>
            <a:off x="565200" y="1305000"/>
            <a:ext cx="8023320" cy="506232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20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Әдебиет әлеміндегі рухани алмасулар — көркемдік дамудың, әдеби процестің өзіндік заңдылығы. Бүтіндей алғанда, Әдеби байланыстың әлем әдебиеті тарихында алатын орны зор. Ұлттық әдебиеттердің даму деңгейі сол кезеңдегі Әдеби байланыстың да бағыты мен көркемдік рөлін анықтайды. Оның түрлері мен жолдары көп және бұл процесте аударманың алатын орны өзгеше. Әдеби байланыс жалпы ұлттық әдеби процеске, онда жаңа көркемдік ағымдардың пайда болуына ықпал етеді. Ұлттық әдебиеттердің өзара қарым-қатынасының негізгі түрі ретіндегі Әдеби байланысқа әдебиеттану ғылымы 18 ғ-дың ақыры мен 19 ғ-дың басында назар аудара бастады. </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Times New Roman"/>
              </a:rPr>
              <a:t>   </a:t>
            </a:r>
            <a:r>
              <a:rPr b="0" lang="kk-KZ" sz="1800" strike="noStrike" u="none">
                <a:solidFill>
                  <a:srgbClr val="000000"/>
                </a:solidFill>
                <a:uFillTx/>
                <a:latin typeface="Times New Roman"/>
                <a:ea typeface="Times New Roman"/>
              </a:rPr>
              <a:t>Ұлттық әдебиетіміздің әлем әдебиетімен тығыз байланыста дамуына ірі халықаралық конференциялар мен қаламгерлердің достық қарым-қатынастары да ықпал етеді. Қай халықтың болсын өнер жағынан дамуында әдеби байланыстар сол ұлт әдебиетінің өркен жая өсуіне, халықтың рухани байлығын, арман-мүддесін, өмір тарихын басқа халықтардың даму тарихымен ұштастыруға дәнекер болады. Қазірде қазақ әдебиетінің басқа әдебиеттермен өзара байланыс жасау процесінің ерекшеліктері пайда болды. Бұл байланыстар жаңа мазмұн, жаңа түр, рең тауып, соны жолдар мен мүмкіндіктерге ұласты, әдебиетіміздің сыр-сипатын айқындай түсті.</a:t>
            </a:r>
            <a:endParaRPr b="0" lang="ru-RU" sz="1800" strike="noStrike" u="none">
              <a:solidFill>
                <a:srgbClr val="000000"/>
              </a:solidFill>
              <a:uFillTx/>
              <a:latin typeface="Arial"/>
            </a:endParaRPr>
          </a:p>
        </p:txBody>
      </p:sp>
    </p:spTree>
  </p:cSld>
  <p:transition>
    <p:cover dir="lu"/>
  </p:transition>
</p:sld>
</file>

<file path=ppt/slides/slide7.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sp>
        <p:nvSpPr>
          <p:cNvPr id="39" name="Равнобедренный треугольник 13"/>
          <p:cNvSpPr/>
          <p:nvPr/>
        </p:nvSpPr>
        <p:spPr>
          <a:xfrm>
            <a:off x="71280" y="0"/>
            <a:ext cx="2857680" cy="2357280"/>
          </a:xfrm>
          <a:prstGeom prst="triangle">
            <a:avLst>
              <a:gd name="adj" fmla="val 50000"/>
            </a:avLst>
          </a:prstGeom>
          <a:solidFill>
            <a:srgbClr val="e2caaa"/>
          </a:solidFill>
          <a:ln w="38160">
            <a:solidFill>
              <a:srgbClr val="ffffff"/>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600" strike="noStrike" u="none">
                <a:solidFill>
                  <a:srgbClr val="002060"/>
                </a:solidFill>
                <a:uFillTx/>
                <a:latin typeface="Times New Roman"/>
                <a:ea typeface="Times New Roman"/>
              </a:rPr>
              <a:t>«</a:t>
            </a:r>
            <a:r>
              <a:rPr b="1" lang="kk-KZ" sz="2000" strike="noStrike" u="none">
                <a:solidFill>
                  <a:srgbClr val="002060"/>
                </a:solidFill>
                <a:uFillTx/>
                <a:latin typeface="Times New Roman"/>
                <a:ea typeface="Times New Roman"/>
              </a:rPr>
              <a:t>Кубизм» әдісі</a:t>
            </a:r>
            <a:endParaRPr b="0" lang="ru-RU" sz="2000" strike="noStrike" u="none">
              <a:solidFill>
                <a:srgbClr val="000000"/>
              </a:solidFill>
              <a:uFillTx/>
              <a:latin typeface="Arial"/>
            </a:endParaRPr>
          </a:p>
        </p:txBody>
      </p:sp>
      <p:sp>
        <p:nvSpPr>
          <p:cNvPr id="40" name="Горизонтальный свиток 16"/>
          <p:cNvSpPr/>
          <p:nvPr/>
        </p:nvSpPr>
        <p:spPr>
          <a:xfrm>
            <a:off x="3000240" y="928800"/>
            <a:ext cx="5857920" cy="4429080"/>
          </a:xfrm>
          <a:prstGeom prst="horizontalScroll">
            <a:avLst>
              <a:gd name="adj" fmla="val 12500"/>
            </a:avLst>
          </a:prstGeom>
          <a:gradFill rotWithShape="0">
            <a:gsLst>
              <a:gs pos="0">
                <a:srgbClr val="ffda90"/>
              </a:gs>
              <a:gs pos="100000">
                <a:srgbClr val="fff4e0"/>
              </a:gs>
            </a:gsLst>
            <a:lin ang="16200000"/>
          </a:gradFill>
          <a:ln w="9360">
            <a:solidFill>
              <a:srgbClr val="cc98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2060"/>
                </a:solidFill>
                <a:uFillTx/>
                <a:latin typeface="Times New Roman"/>
                <a:ea typeface="Times New Roman"/>
              </a:rPr>
              <a:t>Суреттеңіз.</a:t>
            </a:r>
            <a:r>
              <a:rPr b="0" lang="kk-KZ" sz="1800" strike="noStrike" u="none">
                <a:solidFill>
                  <a:srgbClr val="002060"/>
                </a:solidFill>
                <a:uFillTx/>
                <a:latin typeface="Times New Roman"/>
                <a:ea typeface="Times New Roman"/>
              </a:rPr>
              <a:t> Аяған Қуатовтың тағдыры</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2060"/>
                </a:solidFill>
                <a:uFillTx/>
                <a:latin typeface="Times New Roman"/>
                <a:ea typeface="Times New Roman"/>
              </a:rPr>
              <a:t>Зерттеңіз</a:t>
            </a:r>
            <a:r>
              <a:rPr b="0" lang="kk-KZ" sz="1800" strike="noStrike" u="none">
                <a:solidFill>
                  <a:srgbClr val="002060"/>
                </a:solidFill>
                <a:uFillTx/>
                <a:latin typeface="Times New Roman"/>
                <a:ea typeface="Times New Roman"/>
              </a:rPr>
              <a:t>. Зобалаң заман шындығы қандай?</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2060"/>
                </a:solidFill>
                <a:uFillTx/>
                <a:latin typeface="Times New Roman"/>
                <a:ea typeface="Times New Roman"/>
              </a:rPr>
              <a:t>Байланыстырыңыз.</a:t>
            </a:r>
            <a:r>
              <a:rPr b="0" lang="kk-KZ" sz="1800" strike="noStrike" u="none">
                <a:solidFill>
                  <a:srgbClr val="002060"/>
                </a:solidFill>
                <a:uFillTx/>
                <a:latin typeface="Times New Roman"/>
                <a:ea typeface="Times New Roman"/>
              </a:rPr>
              <a:t> Отаршылық сананың жетегіндегі сөзде майда, істе аяусыз жандар.</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2060"/>
                </a:solidFill>
                <a:uFillTx/>
                <a:latin typeface="Times New Roman"/>
                <a:ea typeface="Times New Roman"/>
              </a:rPr>
              <a:t>Қолданыңыз. </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2060"/>
                </a:solidFill>
                <a:uFillTx/>
                <a:latin typeface="Times New Roman"/>
                <a:ea typeface="Times New Roman"/>
              </a:rPr>
              <a:t>а) Кейіпкер іс-әрекетіне қандай баға берер едіңіз?</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2060"/>
                </a:solidFill>
                <a:uFillTx/>
                <a:latin typeface="Times New Roman"/>
                <a:ea typeface="Times New Roman"/>
              </a:rPr>
              <a:t>ә) Кейіпкердің трагедиялық тағдырынан сол заманның шындығын байқауға бола ма?</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2060"/>
                </a:solidFill>
                <a:uFillTx/>
                <a:latin typeface="Times New Roman"/>
                <a:ea typeface="Times New Roman"/>
              </a:rPr>
              <a:t>Талқылаңыз</a:t>
            </a:r>
            <a:r>
              <a:rPr b="0" lang="kk-KZ" sz="1800" strike="noStrike" u="none">
                <a:solidFill>
                  <a:srgbClr val="002060"/>
                </a:solidFill>
                <a:uFillTx/>
                <a:latin typeface="Times New Roman"/>
                <a:ea typeface="Times New Roman"/>
              </a:rPr>
              <a:t>. «Өмірзая» романын оқу арқылы қандай ой түйдіңіз?</a:t>
            </a:r>
            <a:endParaRPr b="0" lang="ru-RU" sz="18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800" strike="noStrike" u="none">
                <a:solidFill>
                  <a:srgbClr val="002060"/>
                </a:solidFill>
                <a:uFillTx/>
                <a:latin typeface="Times New Roman"/>
                <a:ea typeface="Times New Roman"/>
              </a:rPr>
              <a:t>Салыстырыңыз.</a:t>
            </a:r>
            <a:r>
              <a:rPr b="0" lang="kk-KZ" sz="1800" strike="noStrike" u="none">
                <a:solidFill>
                  <a:srgbClr val="002060"/>
                </a:solidFill>
                <a:uFillTx/>
                <a:latin typeface="Times New Roman"/>
                <a:ea typeface="Times New Roman"/>
              </a:rPr>
              <a:t> Қазақ халқының өткен тарихы мен бүгінгі заманын салыстыр</a:t>
            </a:r>
            <a:endParaRPr b="0" lang="ru-RU" sz="1800" strike="noStrike" u="none">
              <a:solidFill>
                <a:srgbClr val="000000"/>
              </a:solidFill>
              <a:uFillTx/>
              <a:latin typeface="Arial"/>
            </a:endParaRPr>
          </a:p>
        </p:txBody>
      </p:sp>
      <p:grpSp>
        <p:nvGrpSpPr>
          <p:cNvPr id="41" name="Группа 8"/>
          <p:cNvGrpSpPr/>
          <p:nvPr/>
        </p:nvGrpSpPr>
        <p:grpSpPr>
          <a:xfrm>
            <a:off x="2857680" y="71280"/>
            <a:ext cx="5572080" cy="1357560"/>
            <a:chOff x="2857680" y="71280"/>
            <a:chExt cx="5572080" cy="1357560"/>
          </a:xfrm>
        </p:grpSpPr>
        <p:sp>
          <p:nvSpPr>
            <p:cNvPr id="42" name="Двойная стрелка влево/вправо 17"/>
            <p:cNvSpPr/>
            <p:nvPr/>
          </p:nvSpPr>
          <p:spPr>
            <a:xfrm>
              <a:off x="2857680" y="71280"/>
              <a:ext cx="5572080" cy="1003680"/>
            </a:xfrm>
            <a:prstGeom prst="leftRightArrow">
              <a:avLst>
                <a:gd name="adj1" fmla="val 50000"/>
                <a:gd name="adj2" fmla="val 60503"/>
              </a:avLst>
            </a:prstGeom>
            <a:gradFill rotWithShape="0">
              <a:gsLst>
                <a:gs pos="0">
                  <a:srgbClr val="ffda90"/>
                </a:gs>
                <a:gs pos="100000">
                  <a:srgbClr val="fff4e0"/>
                </a:gs>
              </a:gsLst>
              <a:lin ang="16200000"/>
            </a:gradFill>
            <a:ln w="9360">
              <a:solidFill>
                <a:srgbClr val="cc98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c00000"/>
                  </a:solidFill>
                  <a:uFillTx/>
                  <a:latin typeface="Times New Roman"/>
                  <a:ea typeface="Times New Roman"/>
                </a:rPr>
                <a:t>1-тапсырма</a:t>
              </a:r>
              <a:endParaRPr b="0" lang="ru-RU" sz="3200" strike="noStrike" u="none">
                <a:solidFill>
                  <a:srgbClr val="000000"/>
                </a:solidFill>
                <a:uFillTx/>
                <a:latin typeface="Arial"/>
              </a:endParaRPr>
            </a:p>
          </p:txBody>
        </p:sp>
        <p:sp>
          <p:nvSpPr>
            <p:cNvPr id="43" name="Стрелка вниз 19"/>
            <p:cNvSpPr/>
            <p:nvPr/>
          </p:nvSpPr>
          <p:spPr>
            <a:xfrm>
              <a:off x="5500800" y="838080"/>
              <a:ext cx="428400" cy="590760"/>
            </a:xfrm>
            <a:prstGeom prst="downArrow">
              <a:avLst>
                <a:gd name="adj1" fmla="val 50000"/>
                <a:gd name="adj2" fmla="val 41338"/>
              </a:avLst>
            </a:prstGeom>
            <a:gradFill rotWithShape="0">
              <a:gsLst>
                <a:gs pos="0">
                  <a:srgbClr val="ffda90"/>
                </a:gs>
                <a:gs pos="100000">
                  <a:srgbClr val="fff4e0"/>
                </a:gs>
              </a:gsLst>
              <a:lin ang="16200000"/>
            </a:gradFill>
            <a:ln w="9360">
              <a:solidFill>
                <a:srgbClr val="cc98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800" strike="noStrike" u="none">
                <a:solidFill>
                  <a:srgbClr val="000000"/>
                </a:solidFill>
                <a:uFillTx/>
                <a:latin typeface="Arial"/>
              </a:endParaRPr>
            </a:p>
          </p:txBody>
        </p:sp>
      </p:grpSp>
      <p:sp>
        <p:nvSpPr>
          <p:cNvPr id="44" name="Горизонтальный свиток 25"/>
          <p:cNvSpPr/>
          <p:nvPr/>
        </p:nvSpPr>
        <p:spPr>
          <a:xfrm>
            <a:off x="2571840" y="5000760"/>
            <a:ext cx="5960880" cy="1844640"/>
          </a:xfrm>
          <a:prstGeom prst="horizontalScroll">
            <a:avLst>
              <a:gd name="adj" fmla="val 12500"/>
            </a:avLst>
          </a:prstGeom>
          <a:gradFill rotWithShape="0">
            <a:gsLst>
              <a:gs pos="0">
                <a:srgbClr val="ffda90"/>
              </a:gs>
              <a:gs pos="100000">
                <a:srgbClr val="fff4e0"/>
              </a:gs>
            </a:gsLst>
            <a:lin ang="16200000"/>
          </a:gradFill>
          <a:ln w="9360">
            <a:solidFill>
              <a:srgbClr val="cc98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2060"/>
                </a:solidFill>
                <a:uFillTx/>
                <a:latin typeface="Times New Roman"/>
                <a:ea typeface="Times New Roman"/>
              </a:rPr>
              <a:t>Кейіпкердің тағдырын ашып жазады;</a:t>
            </a:r>
            <a:endParaRPr b="0" lang="ru-RU" sz="1400" strike="noStrike" u="none">
              <a:solidFill>
                <a:srgbClr val="000000"/>
              </a:solidFill>
              <a:uFillTx/>
              <a:latin typeface="Arial"/>
            </a:endParaRPr>
          </a:p>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2060"/>
                </a:solidFill>
                <a:uFillTx/>
                <a:latin typeface="Times New Roman"/>
                <a:ea typeface="Times New Roman"/>
              </a:rPr>
              <a:t>кейіпкерлердің ісіне баға береді;</a:t>
            </a:r>
            <a:endParaRPr b="0" lang="ru-RU" sz="1400" strike="noStrike" u="none">
              <a:solidFill>
                <a:srgbClr val="000000"/>
              </a:solidFill>
              <a:uFillTx/>
              <a:latin typeface="Arial"/>
            </a:endParaRPr>
          </a:p>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2060"/>
                </a:solidFill>
                <a:uFillTx/>
                <a:latin typeface="Times New Roman"/>
                <a:ea typeface="Times New Roman"/>
              </a:rPr>
              <a:t>кейіпкерлердің трагедиялық тағдырын сол заманның шындығымен салыстырады;</a:t>
            </a:r>
            <a:endParaRPr b="0" lang="ru-RU" sz="1400" strike="noStrike" u="none">
              <a:solidFill>
                <a:srgbClr val="000000"/>
              </a:solidFill>
              <a:uFillTx/>
              <a:latin typeface="Arial"/>
            </a:endParaRPr>
          </a:p>
          <a:p>
            <a:pPr algn="just">
              <a:lnSpc>
                <a:spcPct val="100000"/>
              </a:lnSpc>
              <a:buClr>
                <a:srgbClr val="002060"/>
              </a:buClr>
              <a:buFont typeface="Times New Roman"/>
              <a:buChar char="•"/>
              <a:tabLst>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2060"/>
                </a:solidFill>
                <a:uFillTx/>
                <a:latin typeface="Times New Roman"/>
                <a:ea typeface="Times New Roman"/>
              </a:rPr>
              <a:t> </a:t>
            </a:r>
            <a:r>
              <a:rPr b="0" lang="kk-KZ" sz="1400" strike="noStrike" u="none">
                <a:solidFill>
                  <a:srgbClr val="002060"/>
                </a:solidFill>
                <a:uFillTx/>
                <a:latin typeface="Times New Roman"/>
                <a:ea typeface="Times New Roman"/>
              </a:rPr>
              <a:t>шығарманы  оқу арқылы өз ойын айтады;</a:t>
            </a:r>
            <a:endParaRPr b="0" lang="ru-RU" sz="14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2060"/>
                </a:solidFill>
                <a:uFillTx/>
                <a:latin typeface="Times New Roman"/>
                <a:ea typeface="Times New Roman"/>
              </a:rPr>
              <a:t>қазақ халқының өткен тарихы мен бүгінгі заманды салыстырады</a:t>
            </a:r>
            <a:r>
              <a:rPr b="0" lang="kk-KZ" sz="1800" strike="noStrike" u="none">
                <a:solidFill>
                  <a:srgbClr val="002060"/>
                </a:solidFill>
                <a:uFillTx/>
                <a:latin typeface="Times New Roman"/>
                <a:ea typeface="Times New Roman"/>
              </a:rPr>
              <a:t>. </a:t>
            </a:r>
            <a:endParaRPr b="0" lang="ru-RU" sz="1800" strike="noStrike" u="none">
              <a:solidFill>
                <a:srgbClr val="000000"/>
              </a:solidFill>
              <a:uFillTx/>
              <a:latin typeface="Arial"/>
            </a:endParaRPr>
          </a:p>
        </p:txBody>
      </p:sp>
      <p:grpSp>
        <p:nvGrpSpPr>
          <p:cNvPr id="45" name="Группа 9"/>
          <p:cNvGrpSpPr/>
          <p:nvPr/>
        </p:nvGrpSpPr>
        <p:grpSpPr>
          <a:xfrm>
            <a:off x="71280" y="4500720"/>
            <a:ext cx="2786400" cy="2071440"/>
            <a:chOff x="71280" y="4500720"/>
            <a:chExt cx="2786400" cy="2071440"/>
          </a:xfrm>
        </p:grpSpPr>
        <p:sp>
          <p:nvSpPr>
            <p:cNvPr id="46" name="Двойная стрелка влево/вправо 22"/>
            <p:cNvSpPr/>
            <p:nvPr/>
          </p:nvSpPr>
          <p:spPr>
            <a:xfrm>
              <a:off x="71280" y="4500720"/>
              <a:ext cx="2786400" cy="1000080"/>
            </a:xfrm>
            <a:prstGeom prst="leftRightArrow">
              <a:avLst>
                <a:gd name="adj1" fmla="val 50000"/>
                <a:gd name="adj2" fmla="val 50009"/>
              </a:avLst>
            </a:prstGeom>
            <a:gradFill rotWithShape="0">
              <a:gsLst>
                <a:gs pos="0">
                  <a:srgbClr val="ffda90"/>
                </a:gs>
                <a:gs pos="100000">
                  <a:srgbClr val="fff4e0"/>
                </a:gs>
              </a:gsLst>
              <a:lin ang="16200000"/>
            </a:gradFill>
            <a:ln w="9360">
              <a:solidFill>
                <a:srgbClr val="cc9800"/>
              </a:solidFill>
              <a:miter/>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2000" strike="noStrike" u="none">
                  <a:solidFill>
                    <a:srgbClr val="002060"/>
                  </a:solidFill>
                  <a:uFillTx/>
                  <a:latin typeface="Times New Roman"/>
                  <a:ea typeface="Times New Roman"/>
                </a:rPr>
                <a:t>Дескриптор:</a:t>
              </a:r>
              <a:endParaRPr b="0" lang="ru-RU" sz="2000" strike="noStrike" u="none">
                <a:solidFill>
                  <a:srgbClr val="000000"/>
                </a:solidFill>
                <a:uFillTx/>
                <a:latin typeface="Arial"/>
              </a:endParaRPr>
            </a:p>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2000" strike="noStrike" u="none">
                <a:solidFill>
                  <a:srgbClr val="000000"/>
                </a:solidFill>
                <a:uFillTx/>
                <a:latin typeface="Arial"/>
              </a:endParaRPr>
            </a:p>
          </p:txBody>
        </p:sp>
        <p:sp>
          <p:nvSpPr>
            <p:cNvPr id="47" name="Стрелка углом вверх 26"/>
            <p:cNvSpPr/>
            <p:nvPr/>
          </p:nvSpPr>
          <p:spPr>
            <a:xfrm rot="5400000">
              <a:off x="1249920" y="5250240"/>
              <a:ext cx="1143000" cy="1500480"/>
            </a:xfrm>
            <a:custGeom>
              <a:avLst/>
              <a:gdLst/>
              <a:ahLst/>
              <a:rect l="l" t="t" r="r" b="b"/>
              <a:pathLst>
                <a:path w="1143013" h="1500176">
                  <a:moveTo>
                    <a:pt x="0" y="1214423"/>
                  </a:moveTo>
                  <a:lnTo>
                    <a:pt x="714383" y="1214423"/>
                  </a:lnTo>
                  <a:lnTo>
                    <a:pt x="714383" y="285753"/>
                  </a:lnTo>
                  <a:lnTo>
                    <a:pt x="571507" y="285753"/>
                  </a:lnTo>
                  <a:lnTo>
                    <a:pt x="857260" y="0"/>
                  </a:lnTo>
                  <a:lnTo>
                    <a:pt x="1143013" y="285753"/>
                  </a:lnTo>
                  <a:lnTo>
                    <a:pt x="1000136" y="285753"/>
                  </a:lnTo>
                  <a:lnTo>
                    <a:pt x="1000136" y="1500176"/>
                  </a:lnTo>
                  <a:lnTo>
                    <a:pt x="0" y="1500176"/>
                  </a:lnTo>
                  <a:lnTo>
                    <a:pt x="0" y="1214423"/>
                  </a:lnTo>
                  <a:close/>
                </a:path>
              </a:pathLst>
            </a:custGeom>
            <a:gradFill rotWithShape="0">
              <a:gsLst>
                <a:gs pos="0">
                  <a:srgbClr val="ffda90"/>
                </a:gs>
                <a:gs pos="100000">
                  <a:srgbClr val="fff4e0"/>
                </a:gs>
              </a:gsLst>
              <a:lin ang="10800000"/>
            </a:gradFill>
            <a:ln w="9360">
              <a:solidFill>
                <a:srgbClr val="cc9800"/>
              </a:solidFill>
              <a:round/>
            </a:ln>
            <a:effectLst>
              <a:outerShdw dist="20160" dir="5400000" blurRad="0" rotWithShape="0">
                <a:srgbClr val="000000">
                  <a:alpha val="38000"/>
                </a:srgbClr>
              </a:outerShdw>
            </a:effectLst>
          </p:spPr>
          <p:style>
            <a:lnRef idx="0"/>
            <a:fillRef idx="0"/>
            <a:effectRef idx="0"/>
            <a:fontRef idx="minor"/>
          </p:style>
          <p:txBody>
            <a:bodyPr lIns="90000" rIns="90000" tIns="46800" bIns="46800" anchor="ctr">
              <a:noAutofit/>
            </a:bodyPr>
            <a:p>
              <a:endParaRPr b="0" lang="ru-RU" sz="1800" strike="noStrike" u="none">
                <a:solidFill>
                  <a:srgbClr val="000000"/>
                </a:solidFill>
                <a:uFillTx/>
                <a:latin typeface="Arial"/>
              </a:endParaRPr>
            </a:p>
          </p:txBody>
        </p:sp>
      </p:grpSp>
    </p:spTree>
  </p:cSld>
  <p:transition>
    <p:cover dir="ru"/>
  </p:transition>
  <p:timing>
    <p:tnLst>
      <p:par>
        <p:cTn id="49" dur="indefinite" restart="never" nodeType="tmRoot">
          <p:childTnLst>
            <p:seq>
              <p:cTn id="50" dur="indefinite" nodeType="mainSeq">
                <p:childTnLst>
                  <p:par>
                    <p:cTn id="51" nodeType="clickEffect" fill="hold">
                      <p:stCondLst>
                        <p:cond delay="indefinite"/>
                      </p:stCondLst>
                      <p:childTnLst>
                        <p:par>
                          <p:cTn id="52" nodeType="withEffect" fill="hold">
                            <p:stCondLst>
                              <p:cond delay="0"/>
                            </p:stCondLst>
                            <p:childTnLst>
                              <p:par>
                                <p:cTn id="53" nodeType="clickEffect" fill="hold" presetClass="entr" presetID="53">
                                  <p:stCondLst>
                                    <p:cond delay="0"/>
                                  </p:stCondLst>
                                  <p:childTnLst>
                                    <p:set>
                                      <p:cBhvr>
                                        <p:cTn id="54" dur="1" fill="hold">
                                          <p:stCondLst>
                                            <p:cond delay="0"/>
                                          </p:stCondLst>
                                        </p:cTn>
                                        <p:tgtEl>
                                          <p:spTgt spid="41"/>
                                        </p:tgtEl>
                                        <p:attrNameLst>
                                          <p:attrName>style.visibility</p:attrName>
                                        </p:attrNameLst>
                                      </p:cBhvr>
                                      <p:to>
                                        <p:strVal val="visible"/>
                                      </p:to>
                                    </p:set>
                                    <p:anim calcmode="lin" valueType="num">
                                      <p:cBhvr additive="repl">
                                        <p:cTn id="55" dur="500" fill="hold"/>
                                        <p:tgtEl>
                                          <p:spTgt spid="41"/>
                                        </p:tgtEl>
                                        <p:attrNameLst>
                                          <p:attrName>ppt_w</p:attrName>
                                        </p:attrNameLst>
                                      </p:cBhvr>
                                      <p:tavLst>
                                        <p:tav tm="0">
                                          <p:val>
                                            <p:fltVal val="0"/>
                                          </p:val>
                                        </p:tav>
                                        <p:tav tm="100000">
                                          <p:val>
                                            <p:strVal val="#ppt_w"/>
                                          </p:val>
                                        </p:tav>
                                      </p:tavLst>
                                    </p:anim>
                                    <p:anim calcmode="lin" valueType="num">
                                      <p:cBhvr additive="repl">
                                        <p:cTn id="56" dur="500" fill="hold"/>
                                        <p:tgtEl>
                                          <p:spTgt spid="41"/>
                                        </p:tgtEl>
                                        <p:attrNameLst>
                                          <p:attrName>ppt_h</p:attrName>
                                        </p:attrNameLst>
                                      </p:cBhvr>
                                      <p:tavLst>
                                        <p:tav tm="0">
                                          <p:val>
                                            <p:fltVal val="0"/>
                                          </p:val>
                                        </p:tav>
                                        <p:tav tm="100000">
                                          <p:val>
                                            <p:strVal val="#ppt_h"/>
                                          </p:val>
                                        </p:tav>
                                      </p:tavLst>
                                    </p:anim>
                                    <p:animEffect filter="fade" transition="in">
                                      <p:cBhvr additive="repl">
                                        <p:cTn id="57" dur="500"/>
                                        <p:tgtEl>
                                          <p:spTgt spid="41"/>
                                        </p:tgtEl>
                                      </p:cBhvr>
                                    </p:animEffect>
                                  </p:childTnLst>
                                </p:cTn>
                              </p:par>
                            </p:childTnLst>
                          </p:cTn>
                        </p:par>
                      </p:childTnLst>
                    </p:cTn>
                  </p:par>
                  <p:par>
                    <p:cTn id="58" nodeType="clickEffect" fill="hold">
                      <p:stCondLst>
                        <p:cond delay="indefinite"/>
                      </p:stCondLst>
                      <p:childTnLst>
                        <p:par>
                          <p:cTn id="59" nodeType="withEffect" fill="hold">
                            <p:stCondLst>
                              <p:cond delay="0"/>
                            </p:stCondLst>
                            <p:childTnLst>
                              <p:par>
                                <p:cTn id="60" nodeType="clickEffect" fill="hold" presetClass="entr" presetID="53">
                                  <p:stCondLst>
                                    <p:cond delay="0"/>
                                  </p:stCondLst>
                                  <p:childTnLst>
                                    <p:set>
                                      <p:cBhvr>
                                        <p:cTn id="61" dur="1" fill="hold">
                                          <p:stCondLst>
                                            <p:cond delay="0"/>
                                          </p:stCondLst>
                                        </p:cTn>
                                        <p:tgtEl>
                                          <p:spTgt spid="40"/>
                                        </p:tgtEl>
                                        <p:attrNameLst>
                                          <p:attrName>style.visibility</p:attrName>
                                        </p:attrNameLst>
                                      </p:cBhvr>
                                      <p:to>
                                        <p:strVal val="visible"/>
                                      </p:to>
                                    </p:set>
                                    <p:anim calcmode="lin" valueType="num">
                                      <p:cBhvr additive="repl">
                                        <p:cTn id="62" dur="500" fill="hold"/>
                                        <p:tgtEl>
                                          <p:spTgt spid="40"/>
                                        </p:tgtEl>
                                        <p:attrNameLst>
                                          <p:attrName>ppt_w</p:attrName>
                                        </p:attrNameLst>
                                      </p:cBhvr>
                                      <p:tavLst>
                                        <p:tav tm="0">
                                          <p:val>
                                            <p:fltVal val="0"/>
                                          </p:val>
                                        </p:tav>
                                        <p:tav tm="100000">
                                          <p:val>
                                            <p:strVal val="#ppt_w"/>
                                          </p:val>
                                        </p:tav>
                                      </p:tavLst>
                                    </p:anim>
                                    <p:anim calcmode="lin" valueType="num">
                                      <p:cBhvr additive="repl">
                                        <p:cTn id="63" dur="500" fill="hold"/>
                                        <p:tgtEl>
                                          <p:spTgt spid="40"/>
                                        </p:tgtEl>
                                        <p:attrNameLst>
                                          <p:attrName>ppt_h</p:attrName>
                                        </p:attrNameLst>
                                      </p:cBhvr>
                                      <p:tavLst>
                                        <p:tav tm="0">
                                          <p:val>
                                            <p:fltVal val="0"/>
                                          </p:val>
                                        </p:tav>
                                        <p:tav tm="100000">
                                          <p:val>
                                            <p:strVal val="#ppt_h"/>
                                          </p:val>
                                        </p:tav>
                                      </p:tavLst>
                                    </p:anim>
                                    <p:animEffect filter="fade" transition="in">
                                      <p:cBhvr additive="repl">
                                        <p:cTn id="64" dur="500"/>
                                        <p:tgtEl>
                                          <p:spTgt spid="40"/>
                                        </p:tgtEl>
                                      </p:cBhvr>
                                    </p:animEffect>
                                  </p:childTnLst>
                                </p:cTn>
                              </p:par>
                            </p:childTnLst>
                          </p:cTn>
                        </p:par>
                      </p:childTnLst>
                    </p:cTn>
                  </p:par>
                  <p:par>
                    <p:cTn id="65" nodeType="clickEffect" fill="hold">
                      <p:stCondLst>
                        <p:cond delay="indefinite"/>
                      </p:stCondLst>
                      <p:childTnLst>
                        <p:par>
                          <p:cTn id="66" nodeType="withEffect" fill="hold">
                            <p:stCondLst>
                              <p:cond delay="0"/>
                            </p:stCondLst>
                            <p:childTnLst>
                              <p:par>
                                <p:cTn id="67" nodeType="clickEffect" fill="hold" presetClass="entr" presetID="53">
                                  <p:stCondLst>
                                    <p:cond delay="0"/>
                                  </p:stCondLst>
                                  <p:childTnLst>
                                    <p:set>
                                      <p:cBhvr>
                                        <p:cTn id="68" dur="1" fill="hold">
                                          <p:stCondLst>
                                            <p:cond delay="0"/>
                                          </p:stCondLst>
                                        </p:cTn>
                                        <p:tgtEl>
                                          <p:spTgt spid="45"/>
                                        </p:tgtEl>
                                        <p:attrNameLst>
                                          <p:attrName>style.visibility</p:attrName>
                                        </p:attrNameLst>
                                      </p:cBhvr>
                                      <p:to>
                                        <p:strVal val="visible"/>
                                      </p:to>
                                    </p:set>
                                    <p:anim calcmode="lin" valueType="num">
                                      <p:cBhvr additive="repl">
                                        <p:cTn id="69" dur="500" fill="hold"/>
                                        <p:tgtEl>
                                          <p:spTgt spid="45"/>
                                        </p:tgtEl>
                                        <p:attrNameLst>
                                          <p:attrName>ppt_w</p:attrName>
                                        </p:attrNameLst>
                                      </p:cBhvr>
                                      <p:tavLst>
                                        <p:tav tm="0">
                                          <p:val>
                                            <p:fltVal val="0"/>
                                          </p:val>
                                        </p:tav>
                                        <p:tav tm="100000">
                                          <p:val>
                                            <p:strVal val="#ppt_w"/>
                                          </p:val>
                                        </p:tav>
                                      </p:tavLst>
                                    </p:anim>
                                    <p:anim calcmode="lin" valueType="num">
                                      <p:cBhvr additive="repl">
                                        <p:cTn id="70" dur="500" fill="hold"/>
                                        <p:tgtEl>
                                          <p:spTgt spid="45"/>
                                        </p:tgtEl>
                                        <p:attrNameLst>
                                          <p:attrName>ppt_h</p:attrName>
                                        </p:attrNameLst>
                                      </p:cBhvr>
                                      <p:tavLst>
                                        <p:tav tm="0">
                                          <p:val>
                                            <p:fltVal val="0"/>
                                          </p:val>
                                        </p:tav>
                                        <p:tav tm="100000">
                                          <p:val>
                                            <p:strVal val="#ppt_h"/>
                                          </p:val>
                                        </p:tav>
                                      </p:tavLst>
                                    </p:anim>
                                    <p:animEffect filter="fade" transition="in">
                                      <p:cBhvr additive="repl">
                                        <p:cTn id="71" dur="500"/>
                                        <p:tgtEl>
                                          <p:spTgt spid="45"/>
                                        </p:tgtEl>
                                      </p:cBhvr>
                                    </p:animEffect>
                                  </p:childTnLst>
                                </p:cTn>
                              </p:par>
                            </p:childTnLst>
                          </p:cTn>
                        </p:par>
                      </p:childTnLst>
                    </p:cTn>
                  </p:par>
                  <p:par>
                    <p:cTn id="72" nodeType="clickEffect" fill="hold">
                      <p:stCondLst>
                        <p:cond delay="indefinite"/>
                      </p:stCondLst>
                      <p:childTnLst>
                        <p:par>
                          <p:cTn id="73" nodeType="withEffect" fill="hold">
                            <p:stCondLst>
                              <p:cond delay="0"/>
                            </p:stCondLst>
                            <p:childTnLst>
                              <p:par>
                                <p:cTn id="74" nodeType="clickEffect" fill="hold" presetClass="entr" presetID="53">
                                  <p:stCondLst>
                                    <p:cond delay="0"/>
                                  </p:stCondLst>
                                  <p:childTnLst>
                                    <p:set>
                                      <p:cBhvr>
                                        <p:cTn id="75" dur="1" fill="hold">
                                          <p:stCondLst>
                                            <p:cond delay="0"/>
                                          </p:stCondLst>
                                        </p:cTn>
                                        <p:tgtEl>
                                          <p:spTgt spid="44"/>
                                        </p:tgtEl>
                                        <p:attrNameLst>
                                          <p:attrName>style.visibility</p:attrName>
                                        </p:attrNameLst>
                                      </p:cBhvr>
                                      <p:to>
                                        <p:strVal val="visible"/>
                                      </p:to>
                                    </p:set>
                                    <p:anim calcmode="lin" valueType="num">
                                      <p:cBhvr additive="repl">
                                        <p:cTn id="76" dur="500" fill="hold"/>
                                        <p:tgtEl>
                                          <p:spTgt spid="44"/>
                                        </p:tgtEl>
                                        <p:attrNameLst>
                                          <p:attrName>ppt_w</p:attrName>
                                        </p:attrNameLst>
                                      </p:cBhvr>
                                      <p:tavLst>
                                        <p:tav tm="0">
                                          <p:val>
                                            <p:fltVal val="0"/>
                                          </p:val>
                                        </p:tav>
                                        <p:tav tm="100000">
                                          <p:val>
                                            <p:strVal val="#ppt_w"/>
                                          </p:val>
                                        </p:tav>
                                      </p:tavLst>
                                    </p:anim>
                                    <p:anim calcmode="lin" valueType="num">
                                      <p:cBhvr additive="repl">
                                        <p:cTn id="77" dur="500" fill="hold"/>
                                        <p:tgtEl>
                                          <p:spTgt spid="44"/>
                                        </p:tgtEl>
                                        <p:attrNameLst>
                                          <p:attrName>ppt_h</p:attrName>
                                        </p:attrNameLst>
                                      </p:cBhvr>
                                      <p:tavLst>
                                        <p:tav tm="0">
                                          <p:val>
                                            <p:fltVal val="0"/>
                                          </p:val>
                                        </p:tav>
                                        <p:tav tm="100000">
                                          <p:val>
                                            <p:strVal val="#ppt_h"/>
                                          </p:val>
                                        </p:tav>
                                      </p:tavLst>
                                    </p:anim>
                                    <p:animEffect filter="fade" transition="in">
                                      <p:cBhvr additive="repl">
                                        <p:cTn id="78" dur="500"/>
                                        <p:tgtEl>
                                          <p:spTgt spid="44"/>
                                        </p:tgtEl>
                                      </p:cBhvr>
                                    </p:animEffect>
                                  </p:childTnLst>
                                </p:cTn>
                              </p:par>
                            </p:childTnLst>
                          </p:cTn>
                        </p:par>
                      </p:childTnLst>
                    </p:cTn>
                  </p:par>
                </p:childTnLst>
              </p:cTn>
              <p:prevCondLst>
                <p:cond evt="onPrev">
                  <p:tgtEl>
                    <p:sldTgt/>
                  </p:tgtEl>
                </p:cond>
              </p:prevCondLst>
              <p:nextCondLst>
                <p:cond evt="onNext">
                  <p:tgtEl>
                    <p:sldTgt/>
                  </p:tgtEl>
                </p:cond>
              </p:nextCondLst>
            </p:seq>
          </p:childTnLst>
        </p:cTn>
      </p:par>
    </p:tnLst>
  </p:timing>
</p:sld>
</file>

<file path=ppt/slides/slide8.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48" name="Рисунок 48" descr=""/>
          <p:cNvPicPr/>
          <p:nvPr/>
        </p:nvPicPr>
        <p:blipFill>
          <a:blip r:embed="rId1"/>
          <a:stretch/>
        </p:blipFill>
        <p:spPr>
          <a:xfrm>
            <a:off x="488880" y="7978680"/>
            <a:ext cx="150840" cy="203400"/>
          </a:xfrm>
          <a:prstGeom prst="rect">
            <a:avLst/>
          </a:prstGeom>
          <a:ln w="0">
            <a:noFill/>
          </a:ln>
        </p:spPr>
      </p:pic>
      <p:sp>
        <p:nvSpPr>
          <p:cNvPr id="49" name="object 2"/>
          <p:cNvSpPr/>
          <p:nvPr/>
        </p:nvSpPr>
        <p:spPr>
          <a:xfrm>
            <a:off x="1440" y="-12600"/>
            <a:ext cx="9142560" cy="977760"/>
          </a:xfrm>
          <a:custGeom>
            <a:avLst/>
            <a:gdLst>
              <a:gd name="textAreaLeft" fmla="*/ 0 w 9142560"/>
              <a:gd name="textAreaRight" fmla="*/ 9142920 w 914256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Arial"/>
            </a:endParaRPr>
          </a:p>
        </p:txBody>
      </p:sp>
      <p:sp>
        <p:nvSpPr>
          <p:cNvPr id="50" name="Прямоугольник 73"/>
          <p:cNvSpPr/>
          <p:nvPr/>
        </p:nvSpPr>
        <p:spPr>
          <a:xfrm>
            <a:off x="3262320" y="1343160"/>
            <a:ext cx="1179360" cy="10083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Arial"/>
            </a:endParaRPr>
          </a:p>
        </p:txBody>
      </p:sp>
      <p:sp>
        <p:nvSpPr>
          <p:cNvPr id="51" name="Прямоугольник 74"/>
          <p:cNvSpPr/>
          <p:nvPr/>
        </p:nvSpPr>
        <p:spPr>
          <a:xfrm>
            <a:off x="4456080" y="1309680"/>
            <a:ext cx="117972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Arial"/>
            </a:endParaRPr>
          </a:p>
        </p:txBody>
      </p:sp>
      <p:cxnSp>
        <p:nvCxnSpPr>
          <p:cNvPr id="52" name="Google Shape;77;p1"/>
          <p:cNvCxnSpPr/>
          <p:nvPr/>
        </p:nvCxnSpPr>
        <p:spPr>
          <a:xfrm>
            <a:off x="159840" y="6621120"/>
            <a:ext cx="8797320" cy="26280"/>
          </a:xfrm>
          <a:prstGeom prst="straightConnector1">
            <a:avLst/>
          </a:prstGeom>
          <a:ln w="57240">
            <a:solidFill>
              <a:srgbClr val="33cccc"/>
            </a:solidFill>
            <a:miter/>
          </a:ln>
        </p:spPr>
      </p:cxnSp>
      <p:cxnSp>
        <p:nvCxnSpPr>
          <p:cNvPr id="53" name="Google Shape;78;p1"/>
          <p:cNvCxnSpPr/>
          <p:nvPr/>
        </p:nvCxnSpPr>
        <p:spPr>
          <a:xfrm>
            <a:off x="568440" y="6364080"/>
            <a:ext cx="8020800" cy="37080"/>
          </a:xfrm>
          <a:prstGeom prst="straightConnector1">
            <a:avLst/>
          </a:prstGeom>
          <a:ln w="57240">
            <a:solidFill>
              <a:srgbClr val="0070c0"/>
            </a:solidFill>
            <a:miter/>
          </a:ln>
        </p:spPr>
      </p:cxnSp>
      <p:sp>
        <p:nvSpPr>
          <p:cNvPr id="54" name="TextBox 8"/>
          <p:cNvSpPr/>
          <p:nvPr/>
        </p:nvSpPr>
        <p:spPr>
          <a:xfrm>
            <a:off x="849240" y="272880"/>
            <a:ext cx="7178760" cy="5817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200" strike="noStrike" u="none">
                <a:solidFill>
                  <a:srgbClr val="ffffff"/>
                </a:solidFill>
                <a:uFillTx/>
                <a:latin typeface="Times New Roman"/>
                <a:ea typeface="Times New Roman"/>
              </a:rPr>
              <a:t>Өзіңді тексер</a:t>
            </a:r>
            <a:endParaRPr b="0" lang="ru-RU" sz="3200" strike="noStrike" u="none">
              <a:solidFill>
                <a:srgbClr val="000000"/>
              </a:solidFill>
              <a:uFillTx/>
              <a:latin typeface="Arial"/>
            </a:endParaRPr>
          </a:p>
        </p:txBody>
      </p:sp>
      <p:sp>
        <p:nvSpPr>
          <p:cNvPr id="55" name="Rectangle 11"/>
          <p:cNvSpPr/>
          <p:nvPr/>
        </p:nvSpPr>
        <p:spPr>
          <a:xfrm>
            <a:off x="133200" y="1179000"/>
            <a:ext cx="8618760" cy="5217480"/>
          </a:xfrm>
          <a:prstGeom prst="rect">
            <a:avLst/>
          </a:prstGeom>
          <a:noFill/>
          <a:ln w="0">
            <a:noFill/>
          </a:ln>
        </p:spPr>
        <p:style>
          <a:lnRef idx="0"/>
          <a:fillRef idx="0"/>
          <a:effectRef idx="0"/>
          <a:fontRef idx="minor"/>
        </p:style>
        <p:txBody>
          <a:bodyPr lIns="90000" rIns="90000" tIns="46800" bIns="46800" anchor="ctr">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Суреттеңіз.</a:t>
            </a:r>
            <a:r>
              <a:rPr b="0" lang="kk-KZ" sz="1400" strike="noStrike" u="none">
                <a:solidFill>
                  <a:srgbClr val="000000"/>
                </a:solidFill>
                <a:uFillTx/>
                <a:latin typeface="Times New Roman"/>
                <a:ea typeface="Times New Roman"/>
              </a:rPr>
              <a:t> Кеңес заманының озбырлығы мен саясатына қарсылық білдірген Аяған тарихи шындық үшін күресіп, нәтижесінде жоғары жақтың бұйрығымен түрмеге де, жындыханаға да түседі, ақыр аяғында көз жұмды.</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Зерттеңіз</a:t>
            </a:r>
            <a:r>
              <a:rPr b="0" lang="kk-KZ" sz="1400" strike="noStrike" u="none">
                <a:solidFill>
                  <a:srgbClr val="000000"/>
                </a:solidFill>
                <a:uFillTx/>
                <a:latin typeface="Times New Roman"/>
                <a:ea typeface="Times New Roman"/>
              </a:rPr>
              <a:t>. Баққожа Мұқайдың «Өмірзая» романы – Кеңес заманының озбырлығын суреттеген  кітаптардың бірі. Бұл романда Кенесары туралы еңбек жазған Алдияр Ақпанұлы мен оның шәкірті Аяған Қуатовтың өмір өткелдеріндегі қым-қиғаш оқиғалар, арандатушылық әрекеттер, шындық үшін күрес жолындағы қиындықтары сөз болады. Бірақ кітаптың соңында шындықты дәлелдеймін деп арпалысқан, алысқан азаматтың барлығы өмірден озады. Өмірзая... Бірақ олардың ерліктері ел есінен шыққан жоқ.</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Байланыстырыңыз.</a:t>
            </a:r>
            <a:r>
              <a:rPr b="0" lang="kk-KZ" sz="1400" strike="noStrike" u="none">
                <a:solidFill>
                  <a:srgbClr val="000000"/>
                </a:solidFill>
                <a:uFillTx/>
                <a:latin typeface="Times New Roman"/>
                <a:ea typeface="Times New Roman"/>
              </a:rPr>
              <a:t> Бұл кезеңде коммунистік партия деп аталған бір ғана партия болды. Осы партия бүкіл жауапкершілікті, билікті өз қолына алып, халықты уысынан шығармай ұстады. Кеңес өкіметіне, партияның ұстанған саяси бағытына қарсы келген бірде – бір шығарма жарыққа шықпайтын, ал қарсы тұрған адам аяусыз жазаланып, құлдық сананың құрбанына айналып отырған.</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Қолданыңыз.</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а)</a:t>
            </a:r>
            <a:r>
              <a:rPr b="1" i="1"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 Мен үшін бұл кейіпкер заман қаһарманы болып саналады. Себебі кейіпкер өз заманының көз алдындағы тарихи маңызы зор, аса іргелі шындығын жазуы, қара сөзден өз заманының қайт­пас қайсар ұланы, қаһар­маны болғанын ерекше мақтан етемін.</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400" strike="noStrike" u="none">
                <a:solidFill>
                  <a:srgbClr val="000000"/>
                </a:solidFill>
                <a:uFillTx/>
                <a:latin typeface="Times New Roman"/>
                <a:ea typeface="Times New Roman"/>
              </a:rPr>
              <a:t> </a:t>
            </a:r>
            <a:r>
              <a:rPr b="0" lang="kk-KZ" sz="1400" strike="noStrike" u="none">
                <a:solidFill>
                  <a:srgbClr val="000000"/>
                </a:solidFill>
                <a:uFillTx/>
                <a:latin typeface="Times New Roman"/>
                <a:ea typeface="Times New Roman"/>
              </a:rPr>
              <a:t>ә) Кеңестік қоға­м­ның тоқырау дәуірінде ұлттық мұрамызды тарихи шындық тұрғысынан қорғауда бар күш-жігерін аямаған екі адамның ауыр тағдыры арқылы дәуір шындығын танытатындығын байқауға болады.</a:t>
            </a:r>
            <a:endParaRPr b="0" lang="ru-RU" sz="14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i="1" lang="kk-KZ" sz="1400" strike="noStrike" u="none">
                <a:solidFill>
                  <a:srgbClr val="000000"/>
                </a:solidFill>
                <a:uFillTx/>
                <a:latin typeface="Times New Roman"/>
                <a:ea typeface="Times New Roman"/>
              </a:rPr>
              <a:t>Талқылаңыз</a:t>
            </a:r>
            <a:r>
              <a:rPr b="0" lang="kk-KZ" sz="1400" strike="noStrike" u="none">
                <a:solidFill>
                  <a:srgbClr val="000000"/>
                </a:solidFill>
                <a:uFillTx/>
                <a:latin typeface="Times New Roman"/>
                <a:ea typeface="Times New Roman"/>
              </a:rPr>
              <a:t>. Шындықты бетке айтқан кейіпкерлер ұлттық мүдде жолында күрескендігі біз үшін ерекше әсер берді. Жүрегімізді тебіренткен асыл ердің руха қашанда көптің жүрегінде болары сөзсіз.</a:t>
            </a:r>
            <a:br>
              <a:rPr sz="1400"/>
            </a:br>
            <a:r>
              <a:rPr b="1" i="1" lang="kk-KZ" sz="1400" strike="noStrike" u="none">
                <a:solidFill>
                  <a:srgbClr val="000000"/>
                </a:solidFill>
                <a:uFillTx/>
                <a:latin typeface="Times New Roman"/>
                <a:ea typeface="Times New Roman"/>
              </a:rPr>
              <a:t>Салыстырыңыз.</a:t>
            </a:r>
            <a:r>
              <a:rPr b="0" lang="kk-KZ" sz="1400" strike="noStrike" u="none">
                <a:solidFill>
                  <a:srgbClr val="000000"/>
                </a:solidFill>
                <a:uFillTx/>
                <a:latin typeface="Times New Roman"/>
                <a:ea typeface="Times New Roman"/>
              </a:rPr>
              <a:t> «Өмірзая» романындағы Аяған бейнесі арқылы ХХ ғасырдағы қазақ халқының басынан өткен ұлттық трагедия суреткерлік шеберлікпен көрініс тапқан.Өз заманымызбен салыстыра келсек тәуелсіздік алған еліміз бай-қуатты өмір сүруде.</a:t>
            </a:r>
            <a:endParaRPr b="0" lang="ru-RU" sz="1400" strike="noStrike" u="none">
              <a:solidFill>
                <a:srgbClr val="000000"/>
              </a:solidFill>
              <a:uFillTx/>
              <a:latin typeface="Arial"/>
            </a:endParaRPr>
          </a:p>
          <a:p>
            <a:pPr algn="just">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endParaRPr b="0" lang="ru-RU" sz="1400" strike="noStrike" u="none">
              <a:solidFill>
                <a:srgbClr val="000000"/>
              </a:solidFill>
              <a:uFillTx/>
              <a:latin typeface="Arial"/>
            </a:endParaRPr>
          </a:p>
        </p:txBody>
      </p:sp>
    </p:spTree>
  </p:cSld>
  <p:transition>
    <p:blinds dir="vert"/>
  </p:transition>
</p:sld>
</file>

<file path=ppt/slides/slide9.xml><?xml version="1.0" encoding="utf-8"?>
<p:sld xmlns:a="http://schemas.openxmlformats.org/drawingml/2006/main" xmlns:p="http://schemas.openxmlformats.org/presentationml/2006/main" xmlns:r="http://schemas.openxmlformats.org/officeDocument/2006/relationships" xmlns:p14="http://schemas.microsoft.com/office/powerpoint/2010/main" xmlns:p15="http://schemas.microsoft.com/office/powerpoint/2012/main" xmlns:mc="http://schemas.openxmlformats.org/markup-compatibility/2006">
  <p:cSld>
    <p:spTree>
      <p:nvGrpSpPr>
        <p:cNvPr id="1" name=""/>
        <p:cNvGrpSpPr/>
        <p:nvPr/>
      </p:nvGrpSpPr>
      <p:grpSpPr>
        <a:xfrm>
          <a:off x="0" y="0"/>
          <a:ext cx="0" cy="0"/>
          <a:chOff x="0" y="0"/>
          <a:chExt cx="0" cy="0"/>
        </a:xfrm>
      </p:grpSpPr>
      <p:pic>
        <p:nvPicPr>
          <p:cNvPr id="56" name="Рисунок 48" descr=""/>
          <p:cNvPicPr/>
          <p:nvPr/>
        </p:nvPicPr>
        <p:blipFill>
          <a:blip r:embed="rId1"/>
          <a:stretch/>
        </p:blipFill>
        <p:spPr>
          <a:xfrm>
            <a:off x="488880" y="7978680"/>
            <a:ext cx="150840" cy="203400"/>
          </a:xfrm>
          <a:prstGeom prst="rect">
            <a:avLst/>
          </a:prstGeom>
          <a:ln w="0">
            <a:noFill/>
          </a:ln>
        </p:spPr>
      </p:pic>
      <p:sp>
        <p:nvSpPr>
          <p:cNvPr id="57" name="object 2"/>
          <p:cNvSpPr/>
          <p:nvPr/>
        </p:nvSpPr>
        <p:spPr>
          <a:xfrm>
            <a:off x="1440" y="0"/>
            <a:ext cx="9142560" cy="977760"/>
          </a:xfrm>
          <a:custGeom>
            <a:avLst/>
            <a:gdLst>
              <a:gd name="textAreaLeft" fmla="*/ 0 w 9142560"/>
              <a:gd name="textAreaRight" fmla="*/ 9142920 w 9142560"/>
              <a:gd name="textAreaTop" fmla="*/ 0 h 977760"/>
              <a:gd name="textAreaBottom" fmla="*/ 978120 h 977760"/>
            </a:gdLst>
            <a:ahLst/>
            <a:rect l="textAreaLeft" t="textAreaTop" r="textAreaRight" b="textAreaBottom"/>
            <a:pathLst>
              <a:path w="15238094" h="1221740">
                <a:moveTo>
                  <a:pt x="0" y="1221663"/>
                </a:moveTo>
                <a:lnTo>
                  <a:pt x="15237736" y="1221663"/>
                </a:lnTo>
                <a:lnTo>
                  <a:pt x="15237736" y="0"/>
                </a:lnTo>
                <a:lnTo>
                  <a:pt x="0" y="0"/>
                </a:lnTo>
                <a:lnTo>
                  <a:pt x="0" y="1221663"/>
                </a:lnTo>
                <a:close/>
              </a:path>
            </a:pathLst>
          </a:custGeom>
          <a:solidFill>
            <a:srgbClr val="2e77e2"/>
          </a:solidFill>
          <a:ln w="0">
            <a:noFill/>
          </a:ln>
        </p:spPr>
        <p:style>
          <a:lnRef idx="0"/>
          <a:fillRef idx="0"/>
          <a:effectRef idx="0"/>
          <a:fontRef idx="minor"/>
        </p:style>
        <p:txBody>
          <a:bodyPr lIns="0" rIns="0" tIns="0" bIns="0" anchor="t">
            <a:noAutofit/>
          </a:bodyPr>
          <a:p>
            <a:endParaRPr b="0" lang="ru-RU" sz="1800" strike="noStrike" u="none">
              <a:solidFill>
                <a:srgbClr val="000000"/>
              </a:solidFill>
              <a:uFillTx/>
              <a:latin typeface="Arial"/>
            </a:endParaRPr>
          </a:p>
        </p:txBody>
      </p:sp>
      <p:sp>
        <p:nvSpPr>
          <p:cNvPr id="58" name="Прямоугольник 73"/>
          <p:cNvSpPr/>
          <p:nvPr/>
        </p:nvSpPr>
        <p:spPr>
          <a:xfrm>
            <a:off x="3262320" y="1343160"/>
            <a:ext cx="1179360" cy="100836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37 </a:t>
            </a:r>
            <a:endParaRPr b="0" lang="ru-RU" sz="24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Частных детских</a:t>
            </a:r>
            <a:endParaRPr b="0" lang="ru-RU" sz="12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сада</a:t>
            </a:r>
            <a:endParaRPr b="0" lang="ru-RU" sz="1200" strike="noStrike" u="none">
              <a:solidFill>
                <a:srgbClr val="000000"/>
              </a:solidFill>
              <a:uFillTx/>
              <a:latin typeface="Arial"/>
            </a:endParaRPr>
          </a:p>
        </p:txBody>
      </p:sp>
      <p:sp>
        <p:nvSpPr>
          <p:cNvPr id="59" name="Прямоугольник 74"/>
          <p:cNvSpPr/>
          <p:nvPr/>
        </p:nvSpPr>
        <p:spPr>
          <a:xfrm>
            <a:off x="4456080" y="1309680"/>
            <a:ext cx="117972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2400" strike="noStrike" u="none">
                <a:solidFill>
                  <a:srgbClr val="ffffff"/>
                </a:solidFill>
                <a:uFillTx/>
                <a:latin typeface="Neo Sans Cyr"/>
              </a:rPr>
              <a:t>43</a:t>
            </a:r>
            <a:endParaRPr b="0" lang="ru-RU" sz="2400" strike="noStrike" u="none">
              <a:solidFill>
                <a:srgbClr val="000000"/>
              </a:solidFill>
              <a:uFillTx/>
              <a:latin typeface="Arial"/>
            </a:endParaRPr>
          </a:p>
          <a:p>
            <a:pPr algn="ctr">
              <a:lnSpc>
                <a:spcPct val="100000"/>
              </a:lnSpc>
              <a:tabLst>
                <a:tab algn="l" pos="0"/>
                <a:tab algn="l" pos="455760"/>
                <a:tab algn="l" pos="911160"/>
                <a:tab algn="l" pos="1366920"/>
                <a:tab algn="l" pos="1822320"/>
                <a:tab algn="l" pos="2278080"/>
                <a:tab algn="l" pos="2733840"/>
                <a:tab algn="l" pos="3189240"/>
                <a:tab algn="l" pos="3645000"/>
                <a:tab algn="l" pos="4100400"/>
                <a:tab algn="l" pos="4556160"/>
                <a:tab algn="l" pos="5011560"/>
                <a:tab algn="l" pos="5467320"/>
                <a:tab algn="l" pos="5923080"/>
                <a:tab algn="l" pos="6378480"/>
                <a:tab algn="l" pos="6834240"/>
                <a:tab algn="l" pos="7289640"/>
                <a:tab algn="l" pos="7745400"/>
                <a:tab algn="l" pos="8201160"/>
                <a:tab algn="l" pos="8656560"/>
                <a:tab algn="l" pos="9112320"/>
              </a:tabLst>
            </a:pPr>
            <a:r>
              <a:rPr b="0" lang="ru-RU" sz="1200" strike="noStrike" u="none">
                <a:solidFill>
                  <a:srgbClr val="ffffff"/>
                </a:solidFill>
                <a:uFillTx/>
                <a:latin typeface="Neo Sans Cyr"/>
              </a:rPr>
              <a:t>Мини-центра</a:t>
            </a:r>
            <a:endParaRPr b="0" lang="ru-RU" sz="1200" strike="noStrike" u="none">
              <a:solidFill>
                <a:srgbClr val="000000"/>
              </a:solidFill>
              <a:uFillTx/>
              <a:latin typeface="Arial"/>
            </a:endParaRPr>
          </a:p>
        </p:txBody>
      </p:sp>
      <p:cxnSp>
        <p:nvCxnSpPr>
          <p:cNvPr id="60" name="Google Shape;77;p1"/>
          <p:cNvCxnSpPr/>
          <p:nvPr/>
        </p:nvCxnSpPr>
        <p:spPr>
          <a:xfrm>
            <a:off x="159840" y="6621120"/>
            <a:ext cx="8797320" cy="26280"/>
          </a:xfrm>
          <a:prstGeom prst="straightConnector1">
            <a:avLst/>
          </a:prstGeom>
          <a:ln w="57240">
            <a:solidFill>
              <a:srgbClr val="33cccc"/>
            </a:solidFill>
            <a:miter/>
          </a:ln>
        </p:spPr>
      </p:cxnSp>
      <p:cxnSp>
        <p:nvCxnSpPr>
          <p:cNvPr id="61" name="Google Shape;78;p1"/>
          <p:cNvCxnSpPr/>
          <p:nvPr/>
        </p:nvCxnSpPr>
        <p:spPr>
          <a:xfrm>
            <a:off x="568440" y="3716280"/>
            <a:ext cx="8020800" cy="37440"/>
          </a:xfrm>
          <a:prstGeom prst="straightConnector1">
            <a:avLst/>
          </a:prstGeom>
          <a:ln w="57240">
            <a:solidFill>
              <a:srgbClr val="dec6a5"/>
            </a:solidFill>
            <a:miter/>
          </a:ln>
        </p:spPr>
      </p:cxnSp>
      <p:sp>
        <p:nvSpPr>
          <p:cNvPr id="62" name="TextBox 1"/>
          <p:cNvSpPr/>
          <p:nvPr/>
        </p:nvSpPr>
        <p:spPr>
          <a:xfrm>
            <a:off x="922320" y="320760"/>
            <a:ext cx="7321680" cy="642600"/>
          </a:xfrm>
          <a:prstGeom prst="rect">
            <a:avLst/>
          </a:prstGeom>
          <a:noFill/>
          <a:ln w="0">
            <a:noFill/>
          </a:ln>
        </p:spPr>
        <p:style>
          <a:lnRef idx="0"/>
          <a:fillRef idx="0"/>
          <a:effectRef idx="0"/>
          <a:fontRef idx="minor"/>
        </p:style>
        <p:txBody>
          <a:bodyPr lIns="90000" rIns="90000" tIns="46800" bIns="46800" anchor="t">
            <a:spAutoFit/>
          </a:bodyPr>
          <a:p>
            <a:pPr algn="ct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3600" strike="noStrike" u="none">
                <a:solidFill>
                  <a:srgbClr val="ffffff"/>
                </a:solidFill>
                <a:uFillTx/>
                <a:latin typeface="Times New Roman"/>
                <a:ea typeface="Times New Roman"/>
              </a:rPr>
              <a:t>2-тапсырма </a:t>
            </a:r>
            <a:endParaRPr b="0" lang="ru-RU" sz="3600" strike="noStrike" u="none">
              <a:solidFill>
                <a:srgbClr val="000000"/>
              </a:solidFill>
              <a:uFillTx/>
              <a:latin typeface="Arial"/>
            </a:endParaRPr>
          </a:p>
        </p:txBody>
      </p:sp>
      <p:pic>
        <p:nvPicPr>
          <p:cNvPr id="63" name="Picture 2" descr="C:\Users\asus\Desktop\Фраги.jpg"/>
          <p:cNvPicPr/>
          <p:nvPr/>
        </p:nvPicPr>
        <p:blipFill>
          <a:blip r:embed="rId2"/>
          <a:stretch/>
        </p:blipFill>
        <p:spPr>
          <a:xfrm>
            <a:off x="674640" y="1231920"/>
            <a:ext cx="2430360" cy="2833560"/>
          </a:xfrm>
          <a:prstGeom prst="rect">
            <a:avLst/>
          </a:prstGeom>
          <a:ln w="0">
            <a:noFill/>
          </a:ln>
        </p:spPr>
      </p:pic>
      <p:sp>
        <p:nvSpPr>
          <p:cNvPr id="64" name="Прямоугольник 1"/>
          <p:cNvSpPr/>
          <p:nvPr/>
        </p:nvSpPr>
        <p:spPr>
          <a:xfrm>
            <a:off x="3995640" y="1633680"/>
            <a:ext cx="4592880" cy="2014200"/>
          </a:xfrm>
          <a:prstGeom prst="rect">
            <a:avLst/>
          </a:prstGeom>
          <a:noFill/>
          <a:ln w="0">
            <a:noFill/>
          </a:ln>
        </p:spPr>
        <p:style>
          <a:lnRef idx="0"/>
          <a:fillRef idx="0"/>
          <a:effectRef idx="0"/>
          <a:fontRef idx="minor"/>
        </p:style>
        <p:txBody>
          <a:bodyPr lIns="90000" rIns="90000" tIns="46800" bIns="46800" anchor="t">
            <a:spAutoFit/>
          </a:bodyPr>
          <a:p>
            <a:pPr algn="just">
              <a:lnSpc>
                <a:spcPct val="100000"/>
              </a:lnSpc>
              <a:buClr>
                <a:srgbClr val="000000"/>
              </a:buClr>
              <a:buSzPct val="65000"/>
              <a:buFont typeface="Times New Roman"/>
              <a:buChar char="•"/>
              <a:tabLst>
                <a:tab algn="l" pos="134316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Суретте бейнеленген тұлға туралы не білесіңдер?</a:t>
            </a:r>
            <a:endParaRPr b="0" lang="ru-RU" sz="1800" strike="noStrike" u="none">
              <a:solidFill>
                <a:srgbClr val="000000"/>
              </a:solidFill>
              <a:uFillTx/>
              <a:latin typeface="Arial"/>
            </a:endParaRPr>
          </a:p>
          <a:p>
            <a:pPr algn="just">
              <a:lnSpc>
                <a:spcPct val="100000"/>
              </a:lnSpc>
              <a:buClr>
                <a:srgbClr val="000000"/>
              </a:buClr>
              <a:buSzPct val="65000"/>
              <a:buFont typeface="Times New Roman"/>
              <a:buChar char="•"/>
              <a:tabLst>
                <a:tab algn="l" pos="134316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Бұл суреттің бүгінгі сабаққа қатысы бар ма?</a:t>
            </a:r>
            <a:endParaRPr b="0" lang="ru-RU" sz="1800" strike="noStrike" u="none">
              <a:solidFill>
                <a:srgbClr val="000000"/>
              </a:solidFill>
              <a:uFillTx/>
              <a:latin typeface="Arial"/>
            </a:endParaRPr>
          </a:p>
          <a:p>
            <a:pPr algn="just">
              <a:lnSpc>
                <a:spcPct val="100000"/>
              </a:lnSpc>
              <a:tabLst>
                <a:tab algn="l" pos="0"/>
                <a:tab algn="l" pos="134316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 </a:t>
            </a:r>
            <a:r>
              <a:rPr b="0" lang="kk-KZ" sz="1800" strike="noStrike" u="none">
                <a:solidFill>
                  <a:srgbClr val="000000"/>
                </a:solidFill>
                <a:uFillTx/>
                <a:latin typeface="Times New Roman"/>
                <a:ea typeface="Calibri"/>
              </a:rPr>
              <a:t>Баққожа Мұқай  мен Түркімен ақыны Мақтымқұлы Фраги шығармашылығын  төмендегі кестеге салыстырып, ортақ құндылықтарының үндестігін жазыңыздар.</a:t>
            </a:r>
            <a:endParaRPr b="0" lang="ru-RU" sz="1800" strike="noStrike" u="none">
              <a:solidFill>
                <a:srgbClr val="000000"/>
              </a:solidFill>
              <a:uFillTx/>
              <a:latin typeface="Arial"/>
            </a:endParaRPr>
          </a:p>
        </p:txBody>
      </p:sp>
      <p:graphicFrame>
        <p:nvGraphicFramePr>
          <p:cNvPr id="65" name=""/>
          <p:cNvGraphicFramePr/>
          <p:nvPr/>
        </p:nvGraphicFramePr>
        <p:xfrm>
          <a:off x="3852720" y="4076640"/>
          <a:ext cx="4535640" cy="2448000"/>
        </p:xfrm>
        <a:graphic>
          <a:graphicData uri="http://schemas.openxmlformats.org/drawingml/2006/table">
            <a:tbl>
              <a:tblPr/>
              <a:tblGrid>
                <a:gridCol w="1484280"/>
                <a:gridCol w="1517760"/>
                <a:gridCol w="1533600"/>
              </a:tblGrid>
              <a:tr h="577800">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Шығарма тақырыбы</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cc9900"/>
                    </a:solidFill>
                  </a:tcPr>
                </a:tc>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Ерекшелігі</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cc9900"/>
                    </a:solidFill>
                  </a:tcPr>
                </a:tc>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Үндестігі</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ru-RU"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18720">
                      <a:solidFill>
                        <a:srgbClr val="ffffff"/>
                      </a:solidFill>
                      <a:prstDash val="solid"/>
                    </a:lnB>
                    <a:solidFill>
                      <a:srgbClr val="cc9900"/>
                    </a:solidFill>
                  </a:tcPr>
                </a:tc>
              </a:tr>
              <a:tr h="1128960">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«Өмірзая» романы</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cc9900"/>
                    </a:solidFill>
                  </a:tcPr>
                </a:tc>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ecdecb"/>
                    </a:solidFill>
                  </a:tcPr>
                </a:tc>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2060"/>
                          </a:solidFill>
                          <a:uFillTx/>
                          <a:latin typeface="Arial"/>
                        </a:rPr>
                        <a:t> </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2060"/>
                          </a:solidFill>
                          <a:uFillTx/>
                          <a:latin typeface="Arial"/>
                        </a:rPr>
                        <a:t> </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18720">
                      <a:solidFill>
                        <a:srgbClr val="ffffff"/>
                      </a:solidFill>
                      <a:prstDash val="solid"/>
                    </a:lnT>
                    <a:lnB w="5760">
                      <a:solidFill>
                        <a:srgbClr val="ffffff"/>
                      </a:solidFill>
                      <a:prstDash val="solid"/>
                    </a:lnB>
                    <a:solidFill>
                      <a:srgbClr val="ecdecb"/>
                    </a:solidFill>
                  </a:tcPr>
                </a:tc>
              </a:tr>
              <a:tr h="741240">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«Түркімен тағдыры» өлеңі</a:t>
                      </a:r>
                      <a:endParaRPr b="0" lang="ru-RU" sz="1100" strike="noStrike" u="none">
                        <a:solidFill>
                          <a:srgbClr val="000000"/>
                        </a:solidFill>
                        <a:uFillTx/>
                        <a:latin typeface="Arial"/>
                      </a:endParaRPr>
                    </a:p>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cc9900"/>
                    </a:solidFill>
                  </a:tcPr>
                </a:tc>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6efe7"/>
                    </a:solidFill>
                  </a:tcPr>
                </a:tc>
                <a:tc>
                  <a:txBody>
                    <a:bodyPr lIns="68400" rIns="68400" tIns="0" bIns="0" anchor="t">
                      <a:noAutofit/>
                    </a:bodyPr>
                    <a:p>
                      <a:pPr algn="ctr">
                        <a:lnSpc>
                          <a:spcPct val="115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100" strike="noStrike" u="none">
                          <a:solidFill>
                            <a:srgbClr val="002060"/>
                          </a:solidFill>
                          <a:uFillTx/>
                          <a:latin typeface="Arial"/>
                        </a:rPr>
                        <a:t> </a:t>
                      </a:r>
                      <a:endParaRPr b="0" lang="ru-RU" sz="1100" strike="noStrike" u="none">
                        <a:solidFill>
                          <a:srgbClr val="000000"/>
                        </a:solidFill>
                        <a:uFillTx/>
                        <a:latin typeface="Arial"/>
                      </a:endParaRPr>
                    </a:p>
                  </a:txBody>
                  <a:tcPr anchor="t" marL="68400" marR="68400">
                    <a:lnL w="5760">
                      <a:solidFill>
                        <a:srgbClr val="ffffff"/>
                      </a:solidFill>
                      <a:prstDash val="solid"/>
                    </a:lnL>
                    <a:lnR w="5760">
                      <a:solidFill>
                        <a:srgbClr val="ffffff"/>
                      </a:solidFill>
                      <a:prstDash val="solid"/>
                    </a:lnR>
                    <a:lnT w="5760">
                      <a:solidFill>
                        <a:srgbClr val="ffffff"/>
                      </a:solidFill>
                      <a:prstDash val="solid"/>
                    </a:lnT>
                    <a:lnB w="5760">
                      <a:solidFill>
                        <a:srgbClr val="ffffff"/>
                      </a:solidFill>
                      <a:prstDash val="solid"/>
                    </a:lnB>
                    <a:solidFill>
                      <a:srgbClr val="f6efe7"/>
                    </a:solidFill>
                  </a:tcPr>
                </a:tc>
              </a:tr>
            </a:tbl>
          </a:graphicData>
        </a:graphic>
      </p:graphicFrame>
      <p:sp>
        <p:nvSpPr>
          <p:cNvPr id="66" name="Прямоугольник 3"/>
          <p:cNvSpPr/>
          <p:nvPr/>
        </p:nvSpPr>
        <p:spPr>
          <a:xfrm>
            <a:off x="488880" y="4167360"/>
            <a:ext cx="1635120" cy="3682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1" lang="kk-KZ" sz="1800" strike="noStrike" u="none">
                <a:solidFill>
                  <a:srgbClr val="000000"/>
                </a:solidFill>
                <a:uFillTx/>
                <a:latin typeface="Times New Roman"/>
                <a:ea typeface="Times New Roman"/>
              </a:rPr>
              <a:t>Дескриптор:</a:t>
            </a:r>
            <a:endParaRPr b="0" lang="ru-RU" sz="1800" strike="noStrike" u="none">
              <a:solidFill>
                <a:srgbClr val="000000"/>
              </a:solidFill>
              <a:uFillTx/>
              <a:latin typeface="Arial"/>
            </a:endParaRPr>
          </a:p>
        </p:txBody>
      </p:sp>
      <p:sp>
        <p:nvSpPr>
          <p:cNvPr id="67" name="Прямоугольник 4"/>
          <p:cNvSpPr/>
          <p:nvPr/>
        </p:nvSpPr>
        <p:spPr>
          <a:xfrm>
            <a:off x="488880" y="4797360"/>
            <a:ext cx="3003480" cy="1739880"/>
          </a:xfrm>
          <a:prstGeom prst="rect">
            <a:avLst/>
          </a:prstGeom>
          <a:noFill/>
          <a:ln w="0">
            <a:noFill/>
          </a:ln>
        </p:spPr>
        <p:style>
          <a:lnRef idx="0"/>
          <a:fillRef idx="0"/>
          <a:effectRef idx="0"/>
          <a:fontRef idx="minor"/>
        </p:style>
        <p:txBody>
          <a:bodyPr lIns="90000" rIns="90000" tIns="46800" bIns="46800" anchor="t">
            <a:spAutoFit/>
          </a:bodyPr>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Екі қаламгердің шығармаларының ерекшелігін салыстырады;</a:t>
            </a:r>
            <a:endParaRPr b="0" lang="ru-RU" sz="1800" strike="noStrike" u="none">
              <a:solidFill>
                <a:srgbClr val="000000"/>
              </a:solidFill>
              <a:uFillTx/>
              <a:latin typeface="Arial"/>
            </a:endParaRPr>
          </a:p>
          <a:p>
            <a:pPr>
              <a:lnSpc>
                <a:spcPct val="100000"/>
              </a:lnSpc>
              <a:tabLst>
                <a:tab algn="l" pos="0"/>
                <a:tab algn="l" pos="914400"/>
                <a:tab algn="l" pos="1828800"/>
                <a:tab algn="l" pos="2743200"/>
                <a:tab algn="l" pos="3657600"/>
                <a:tab algn="l" pos="4572000"/>
                <a:tab algn="l" pos="5486400"/>
                <a:tab algn="l" pos="6400800"/>
                <a:tab algn="l" pos="7315200"/>
                <a:tab algn="l" pos="8229600"/>
                <a:tab algn="l" pos="9144000"/>
                <a:tab algn="l" pos="10058400"/>
              </a:tabLst>
            </a:pPr>
            <a:r>
              <a:rPr b="0" lang="kk-KZ" sz="1800" strike="noStrike" u="none">
                <a:solidFill>
                  <a:srgbClr val="000000"/>
                </a:solidFill>
                <a:uFillTx/>
                <a:latin typeface="Times New Roman"/>
                <a:ea typeface="Calibri"/>
              </a:rPr>
              <a:t>Екі қаламгердің шығармаларының үндестігін анықтайды</a:t>
            </a:r>
            <a:r>
              <a:rPr b="1" lang="kk-KZ" sz="1800" strike="noStrike" u="none">
                <a:solidFill>
                  <a:srgbClr val="000000"/>
                </a:solidFill>
                <a:uFillTx/>
                <a:latin typeface="Times New Roman"/>
                <a:ea typeface="Calibri"/>
              </a:rPr>
              <a:t>.</a:t>
            </a:r>
            <a:endParaRPr b="0" lang="ru-RU" sz="1800" strike="noStrike" u="none">
              <a:solidFill>
                <a:srgbClr val="000000"/>
              </a:solidFill>
              <a:uFillTx/>
              <a:latin typeface="Arial"/>
            </a:endParaRPr>
          </a:p>
        </p:txBody>
      </p:sp>
    </p:spTree>
  </p:cSld>
  <p:transition>
    <p:pull dir="r"/>
  </p:transition>
</p:sld>
</file>

<file path=ppt/theme/theme1.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ppt/theme/theme2.xml><?xml version="1.0" encoding="utf-8"?>
<a:theme xmlns:a="http://schemas.openxmlformats.org/drawingml/2006/main" xmlns:r="http://schemas.openxmlformats.org/officeDocument/2006/relationships" name="Office">
  <a:themeElements>
    <a:clrScheme name="LibreOffice">
      <a:dk1>
        <a:srgbClr val="000000"/>
      </a:dk1>
      <a:lt1>
        <a:srgbClr val="ffffff"/>
      </a:lt1>
      <a:dk2>
        <a:srgbClr val="000000"/>
      </a:dk2>
      <a:lt2>
        <a:srgbClr val="ffffff"/>
      </a:lt2>
      <a:accent1>
        <a:srgbClr val="18a303"/>
      </a:accent1>
      <a:accent2>
        <a:srgbClr val="0369a3"/>
      </a:accent2>
      <a:accent3>
        <a:srgbClr val="a33e03"/>
      </a:accent3>
      <a:accent4>
        <a:srgbClr val="8e03a3"/>
      </a:accent4>
      <a:accent5>
        <a:srgbClr val="c99c00"/>
      </a:accent5>
      <a:accent6>
        <a:srgbClr val="c9211e"/>
      </a:accent6>
      <a:hlink>
        <a:srgbClr val="0000ee"/>
      </a:hlink>
      <a:folHlink>
        <a:srgbClr val="551a8b"/>
      </a:folHlink>
    </a:clrScheme>
    <a:fontScheme name="Office">
      <a:majorFont>
        <a:latin typeface="Arial" pitchFamily="0" charset="1"/>
        <a:ea typeface="DejaVu Sans" pitchFamily="0" charset="1"/>
        <a:cs typeface="DejaVu Sans" pitchFamily="0" charset="1"/>
      </a:majorFont>
      <a:minorFont>
        <a:latin typeface="Arial" pitchFamily="0" charset="1"/>
        <a:ea typeface="DejaVu Sans" pitchFamily="0" charset="1"/>
        <a:cs typeface="DejaVu Sans" pitchFamily="0" charset="1"/>
      </a:minorFont>
    </a:fontScheme>
    <a:fmtScheme>
      <a:fillStyleLst>
        <a:solidFill>
          <a:schemeClr val="phClr"/>
        </a:solidFill>
        <a:solidFill>
          <a:schemeClr val="phClr"/>
        </a:solidFill>
        <a:solidFill>
          <a:schemeClr val="phClr"/>
        </a:solidFill>
      </a:fillStyleLst>
      <a:lnStyleLst>
        <a:ln w="6350" cap="flat" cmpd="sng" algn="ctr">
          <a:prstDash val="solid"/>
          <a:miter/>
        </a:ln>
        <a:ln w="6350" cap="flat" cmpd="sng" algn="ctr">
          <a:prstDash val="solid"/>
          <a:miter/>
        </a:ln>
        <a:ln w="6350" cap="flat" cmpd="sng" algn="ctr">
          <a:prstDash val="solid"/>
          <a:miter/>
        </a:ln>
      </a:lnStyleLst>
      <a:effectStyleLst>
        <a:effectStyle>
          <a:effectLst/>
        </a:effectStyle>
        <a:effectStyle>
          <a:effectLst/>
        </a:effectStyle>
        <a:effectStyle>
          <a:effectLst/>
        </a:effectStyle>
      </a:effectStyleLst>
      <a:bgFillStyleLst>
        <a:solidFill>
          <a:schemeClr val="phClr"/>
        </a:solidFill>
        <a:solidFill>
          <a:schemeClr val="phClr"/>
        </a:solidFill>
        <a:solidFill>
          <a:schemeClr val="phClr"/>
        </a:solidFill>
      </a:bgFillStyleLst>
    </a:fmtScheme>
  </a:themeElements>
</a:theme>
</file>

<file path=docProps/app.xml><?xml version="1.0" encoding="utf-8"?>
<Properties xmlns="http://schemas.openxmlformats.org/officeDocument/2006/extended-properties" xmlns:vt="http://schemas.openxmlformats.org/officeDocument/2006/docPropsVTypes">
  <Template/>
  <TotalTime>1265</TotalTime>
  <Application>LibreOffice/24.8.2.1$MacOSX_AARCH64 LibreOffice_project/0f794b6e29741098670a3b95d60478a65d05ef13</Application>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erms:created xsi:type="dcterms:W3CDTF">2012-11-01T19:57:32Z</dcterms:created>
  <dc:creator>User</dc:creator>
  <dc:description/>
  <dc:language>ru-RU</dc:language>
  <cp:lastModifiedBy>Huawei</cp:lastModifiedBy>
  <dcterms:modified xsi:type="dcterms:W3CDTF">2024-10-30T17:06:06Z</dcterms:modified>
  <cp:revision>110</cp:revision>
  <dc:subject/>
  <dc:title>Слайд 1</dc:title>
</cp:coreProperties>
</file>

<file path=docProps/custom.xml><?xml version="1.0" encoding="utf-8"?>
<Properties xmlns="http://schemas.openxmlformats.org/officeDocument/2006/custom-properties" xmlns:vt="http://schemas.openxmlformats.org/officeDocument/2006/docPropsVTypes">
  <property fmtid="{D5CDD505-2E9C-101B-9397-08002B2CF9AE}" pid="2" name="Version">
    <vt:r8>7</vt:r8>
  </property>
</Properties>
</file>