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4"/>
  </p:sldMasterIdLst>
  <p:sldIdLst>
    <p:sldId id="256" r:id="rId5"/>
    <p:sldId id="258" r:id="rId6"/>
    <p:sldId id="259" r:id="rId7"/>
    <p:sldId id="260" r:id="rId8"/>
    <p:sldId id="276" r:id="rId9"/>
    <p:sldId id="272" r:id="rId10"/>
    <p:sldId id="274" r:id="rId11"/>
    <p:sldId id="273" r:id="rId12"/>
    <p:sldId id="277" r:id="rId13"/>
    <p:sldId id="275" r:id="rId14"/>
    <p:sldId id="278" r:id="rId15"/>
    <p:sldId id="26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DE8BF17E-18B6-42A7-AE2C-AC7C5C40DC73}" type="datetimeFigureOut">
              <a:rPr lang="ru-RU" smtClean="0"/>
              <a:t>16.04.2021</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B201397-58D9-4480-B09B-FF84486C6CBF}" type="slidenum">
              <a:rPr lang="ru-RU" smtClean="0"/>
              <a:t>‹#›</a:t>
            </a:fld>
            <a:endParaRPr lang="ru-RU"/>
          </a:p>
        </p:txBody>
      </p:sp>
    </p:spTree>
    <p:extLst>
      <p:ext uri="{BB962C8B-B14F-4D97-AF65-F5344CB8AC3E}">
        <p14:creationId xmlns:p14="http://schemas.microsoft.com/office/powerpoint/2010/main" val="2690946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E8BF17E-18B6-42A7-AE2C-AC7C5C40DC73}" type="datetimeFigureOut">
              <a:rPr lang="ru-RU" smtClean="0"/>
              <a:t>16.04.2021</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B201397-58D9-4480-B09B-FF84486C6CBF}" type="slidenum">
              <a:rPr lang="ru-RU" smtClean="0"/>
              <a:t>‹#›</a:t>
            </a:fld>
            <a:endParaRPr lang="ru-RU"/>
          </a:p>
        </p:txBody>
      </p:sp>
    </p:spTree>
    <p:extLst>
      <p:ext uri="{BB962C8B-B14F-4D97-AF65-F5344CB8AC3E}">
        <p14:creationId xmlns:p14="http://schemas.microsoft.com/office/powerpoint/2010/main" val="2765793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E8BF17E-18B6-42A7-AE2C-AC7C5C40DC73}" type="datetimeFigureOut">
              <a:rPr lang="ru-RU" smtClean="0"/>
              <a:t>16.04.2021</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B201397-58D9-4480-B09B-FF84486C6CBF}"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26890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DE8BF17E-18B6-42A7-AE2C-AC7C5C40DC73}" type="datetimeFigureOut">
              <a:rPr lang="ru-RU" smtClean="0"/>
              <a:t>16.04.2021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B201397-58D9-4480-B09B-FF84486C6CBF}" type="slidenum">
              <a:rPr lang="ru-RU" smtClean="0"/>
              <a:t>‹#›</a:t>
            </a:fld>
            <a:endParaRPr lang="ru-RU"/>
          </a:p>
        </p:txBody>
      </p:sp>
    </p:spTree>
    <p:extLst>
      <p:ext uri="{BB962C8B-B14F-4D97-AF65-F5344CB8AC3E}">
        <p14:creationId xmlns:p14="http://schemas.microsoft.com/office/powerpoint/2010/main" val="2981772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DE8BF17E-18B6-42A7-AE2C-AC7C5C40DC73}" type="datetimeFigureOut">
              <a:rPr lang="ru-RU" smtClean="0"/>
              <a:t>16.04.2021</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B201397-58D9-4480-B09B-FF84486C6CBF}"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98110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DE8BF17E-18B6-42A7-AE2C-AC7C5C40DC73}" type="datetimeFigureOut">
              <a:rPr lang="ru-RU" smtClean="0"/>
              <a:t>16.04.2021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B201397-58D9-4480-B09B-FF84486C6CBF}" type="slidenum">
              <a:rPr lang="ru-RU" smtClean="0"/>
              <a:t>‹#›</a:t>
            </a:fld>
            <a:endParaRPr lang="ru-RU"/>
          </a:p>
        </p:txBody>
      </p:sp>
    </p:spTree>
    <p:extLst>
      <p:ext uri="{BB962C8B-B14F-4D97-AF65-F5344CB8AC3E}">
        <p14:creationId xmlns:p14="http://schemas.microsoft.com/office/powerpoint/2010/main" val="137280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E8BF17E-18B6-42A7-AE2C-AC7C5C40DC73}" type="datetimeFigureOut">
              <a:rPr lang="ru-RU" smtClean="0"/>
              <a:t>16.04.2021</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B201397-58D9-4480-B09B-FF84486C6CBF}" type="slidenum">
              <a:rPr lang="ru-RU" smtClean="0"/>
              <a:t>‹#›</a:t>
            </a:fld>
            <a:endParaRPr lang="ru-RU"/>
          </a:p>
        </p:txBody>
      </p:sp>
    </p:spTree>
    <p:extLst>
      <p:ext uri="{BB962C8B-B14F-4D97-AF65-F5344CB8AC3E}">
        <p14:creationId xmlns:p14="http://schemas.microsoft.com/office/powerpoint/2010/main" val="1936424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E8BF17E-18B6-42A7-AE2C-AC7C5C40DC73}" type="datetimeFigureOut">
              <a:rPr lang="ru-RU" smtClean="0"/>
              <a:t>16.04.2021</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B201397-58D9-4480-B09B-FF84486C6CBF}" type="slidenum">
              <a:rPr lang="ru-RU" smtClean="0"/>
              <a:t>‹#›</a:t>
            </a:fld>
            <a:endParaRPr lang="ru-RU"/>
          </a:p>
        </p:txBody>
      </p:sp>
    </p:spTree>
    <p:extLst>
      <p:ext uri="{BB962C8B-B14F-4D97-AF65-F5344CB8AC3E}">
        <p14:creationId xmlns:p14="http://schemas.microsoft.com/office/powerpoint/2010/main" val="3427977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E8BF17E-18B6-42A7-AE2C-AC7C5C40DC73}" type="datetimeFigureOut">
              <a:rPr lang="ru-RU" smtClean="0"/>
              <a:t>16.04.2021</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B201397-58D9-4480-B09B-FF84486C6CBF}" type="slidenum">
              <a:rPr lang="ru-RU" smtClean="0"/>
              <a:t>‹#›</a:t>
            </a:fld>
            <a:endParaRPr lang="ru-RU"/>
          </a:p>
        </p:txBody>
      </p:sp>
    </p:spTree>
    <p:extLst>
      <p:ext uri="{BB962C8B-B14F-4D97-AF65-F5344CB8AC3E}">
        <p14:creationId xmlns:p14="http://schemas.microsoft.com/office/powerpoint/2010/main" val="1369915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E8BF17E-18B6-42A7-AE2C-AC7C5C40DC73}" type="datetimeFigureOut">
              <a:rPr lang="ru-RU" smtClean="0"/>
              <a:t>16.04.2021</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B201397-58D9-4480-B09B-FF84486C6CBF}" type="slidenum">
              <a:rPr lang="ru-RU" smtClean="0"/>
              <a:t>‹#›</a:t>
            </a:fld>
            <a:endParaRPr lang="ru-RU"/>
          </a:p>
        </p:txBody>
      </p:sp>
    </p:spTree>
    <p:extLst>
      <p:ext uri="{BB962C8B-B14F-4D97-AF65-F5344CB8AC3E}">
        <p14:creationId xmlns:p14="http://schemas.microsoft.com/office/powerpoint/2010/main" val="2844076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DE8BF17E-18B6-42A7-AE2C-AC7C5C40DC73}" type="datetimeFigureOut">
              <a:rPr lang="ru-RU" smtClean="0"/>
              <a:t>16.04.2021</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B201397-58D9-4480-B09B-FF84486C6CBF}" type="slidenum">
              <a:rPr lang="ru-RU" smtClean="0"/>
              <a:t>‹#›</a:t>
            </a:fld>
            <a:endParaRPr lang="ru-RU"/>
          </a:p>
        </p:txBody>
      </p:sp>
    </p:spTree>
    <p:extLst>
      <p:ext uri="{BB962C8B-B14F-4D97-AF65-F5344CB8AC3E}">
        <p14:creationId xmlns:p14="http://schemas.microsoft.com/office/powerpoint/2010/main" val="2213157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DE8BF17E-18B6-42A7-AE2C-AC7C5C40DC73}" type="datetimeFigureOut">
              <a:rPr lang="ru-RU" smtClean="0"/>
              <a:t>16.04.2021</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B201397-58D9-4480-B09B-FF84486C6CBF}" type="slidenum">
              <a:rPr lang="ru-RU" smtClean="0"/>
              <a:t>‹#›</a:t>
            </a:fld>
            <a:endParaRPr lang="ru-RU"/>
          </a:p>
        </p:txBody>
      </p:sp>
    </p:spTree>
    <p:extLst>
      <p:ext uri="{BB962C8B-B14F-4D97-AF65-F5344CB8AC3E}">
        <p14:creationId xmlns:p14="http://schemas.microsoft.com/office/powerpoint/2010/main" val="1157775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DE8BF17E-18B6-42A7-AE2C-AC7C5C40DC73}" type="datetimeFigureOut">
              <a:rPr lang="ru-RU" smtClean="0"/>
              <a:t>16.04.2021</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B201397-58D9-4480-B09B-FF84486C6CBF}" type="slidenum">
              <a:rPr lang="ru-RU" smtClean="0"/>
              <a:t>‹#›</a:t>
            </a:fld>
            <a:endParaRPr lang="ru-RU"/>
          </a:p>
        </p:txBody>
      </p:sp>
    </p:spTree>
    <p:extLst>
      <p:ext uri="{BB962C8B-B14F-4D97-AF65-F5344CB8AC3E}">
        <p14:creationId xmlns:p14="http://schemas.microsoft.com/office/powerpoint/2010/main" val="305068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8BF17E-18B6-42A7-AE2C-AC7C5C40DC73}" type="datetimeFigureOut">
              <a:rPr lang="ru-RU" smtClean="0"/>
              <a:t>16.04.2021</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B201397-58D9-4480-B09B-FF84486C6CBF}" type="slidenum">
              <a:rPr lang="ru-RU" smtClean="0"/>
              <a:t>‹#›</a:t>
            </a:fld>
            <a:endParaRPr lang="ru-RU"/>
          </a:p>
        </p:txBody>
      </p:sp>
    </p:spTree>
    <p:extLst>
      <p:ext uri="{BB962C8B-B14F-4D97-AF65-F5344CB8AC3E}">
        <p14:creationId xmlns:p14="http://schemas.microsoft.com/office/powerpoint/2010/main" val="2552461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E8BF17E-18B6-42A7-AE2C-AC7C5C40DC73}" type="datetimeFigureOut">
              <a:rPr lang="ru-RU" smtClean="0"/>
              <a:t>16.04.2021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B201397-58D9-4480-B09B-FF84486C6CBF}" type="slidenum">
              <a:rPr lang="ru-RU" smtClean="0"/>
              <a:t>‹#›</a:t>
            </a:fld>
            <a:endParaRPr lang="ru-RU"/>
          </a:p>
        </p:txBody>
      </p:sp>
    </p:spTree>
    <p:extLst>
      <p:ext uri="{BB962C8B-B14F-4D97-AF65-F5344CB8AC3E}">
        <p14:creationId xmlns:p14="http://schemas.microsoft.com/office/powerpoint/2010/main" val="3233637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E8BF17E-18B6-42A7-AE2C-AC7C5C40DC73}" type="datetimeFigureOut">
              <a:rPr lang="ru-RU" smtClean="0"/>
              <a:t>16.04.2021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B201397-58D9-4480-B09B-FF84486C6CBF}" type="slidenum">
              <a:rPr lang="ru-RU" smtClean="0"/>
              <a:t>‹#›</a:t>
            </a:fld>
            <a:endParaRPr lang="ru-RU"/>
          </a:p>
        </p:txBody>
      </p:sp>
    </p:spTree>
    <p:extLst>
      <p:ext uri="{BB962C8B-B14F-4D97-AF65-F5344CB8AC3E}">
        <p14:creationId xmlns:p14="http://schemas.microsoft.com/office/powerpoint/2010/main" val="378208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DE8BF17E-18B6-42A7-AE2C-AC7C5C40DC73}" type="datetimeFigureOut">
              <a:rPr lang="ru-RU" smtClean="0"/>
              <a:t>16.04.2021</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B201397-58D9-4480-B09B-FF84486C6CBF}" type="slidenum">
              <a:rPr lang="ru-RU" smtClean="0"/>
              <a:t>‹#›</a:t>
            </a:fld>
            <a:endParaRPr lang="ru-RU"/>
          </a:p>
        </p:txBody>
      </p:sp>
    </p:spTree>
    <p:extLst>
      <p:ext uri="{BB962C8B-B14F-4D97-AF65-F5344CB8AC3E}">
        <p14:creationId xmlns:p14="http://schemas.microsoft.com/office/powerpoint/2010/main" val="211256982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62000" y="568036"/>
            <a:ext cx="10604501" cy="3449782"/>
          </a:xfrm>
        </p:spPr>
        <p:txBody>
          <a:bodyPr>
            <a:noAutofit/>
          </a:bodyPr>
          <a:lstStyle/>
          <a:p>
            <a:r>
              <a:rPr lang="kk-KZ" sz="4000" b="1" i="1" dirty="0">
                <a:solidFill>
                  <a:srgbClr val="C00000"/>
                </a:solidFill>
                <a:latin typeface="Times New Roman" panose="02020603050405020304" pitchFamily="18" charset="0"/>
                <a:cs typeface="Times New Roman" panose="02020603050405020304" pitchFamily="18" charset="0"/>
              </a:rPr>
              <a:t>Бөлім тақырыбы:</a:t>
            </a:r>
            <a:br>
              <a:rPr lang="kk-KZ" sz="4000" b="1" i="1" dirty="0">
                <a:solidFill>
                  <a:srgbClr val="FFFF00"/>
                </a:solidFill>
                <a:latin typeface="Times New Roman" panose="02020603050405020304" pitchFamily="18" charset="0"/>
                <a:cs typeface="Times New Roman" panose="02020603050405020304" pitchFamily="18" charset="0"/>
              </a:rPr>
            </a:br>
            <a:r>
              <a:rPr lang="kk-KZ" sz="4800" dirty="0">
                <a:effectLst/>
                <a:latin typeface="Times New Roman" panose="02020603050405020304" pitchFamily="18" charset="0"/>
                <a:ea typeface="Malgun Gothic" panose="020B0503020000020004" pitchFamily="34" charset="-127"/>
              </a:rPr>
              <a:t>Еңбек нарығы және сұраныс. Шешендік сөздер</a:t>
            </a:r>
            <a:br>
              <a:rPr lang="kk-KZ" sz="4800" b="1" dirty="0">
                <a:effectLst/>
                <a:latin typeface="Times New Roman" panose="02020603050405020304" pitchFamily="18" charset="0"/>
                <a:ea typeface="Malgun Gothic" panose="020B0503020000020004" pitchFamily="34" charset="-127"/>
              </a:rPr>
            </a:br>
            <a:r>
              <a:rPr lang="kk-KZ" sz="4000" b="1" i="1" dirty="0">
                <a:solidFill>
                  <a:srgbClr val="C00000"/>
                </a:solidFill>
                <a:latin typeface="Times New Roman" panose="02020603050405020304" pitchFamily="18" charset="0"/>
                <a:cs typeface="Times New Roman" panose="02020603050405020304" pitchFamily="18" charset="0"/>
              </a:rPr>
              <a:t>Сабақтың тақырыбы:                                                   </a:t>
            </a:r>
            <a:br>
              <a:rPr lang="kk-KZ" sz="4000" b="1" i="1" dirty="0">
                <a:solidFill>
                  <a:srgbClr val="C00000"/>
                </a:solidFill>
                <a:latin typeface="Times New Roman" panose="02020603050405020304" pitchFamily="18" charset="0"/>
                <a:cs typeface="Times New Roman" panose="02020603050405020304" pitchFamily="18" charset="0"/>
              </a:rPr>
            </a:br>
            <a:r>
              <a:rPr lang="kk-KZ" sz="4000" b="1" i="1" dirty="0">
                <a:solidFill>
                  <a:srgbClr val="C00000"/>
                </a:solidFill>
                <a:latin typeface="Times New Roman" panose="02020603050405020304" pitchFamily="18" charset="0"/>
                <a:cs typeface="Times New Roman" panose="02020603050405020304" pitchFamily="18" charset="0"/>
              </a:rPr>
              <a:t>                                    </a:t>
            </a:r>
            <a:r>
              <a:rPr lang="ru-RU" sz="4800" dirty="0" err="1">
                <a:effectLst/>
                <a:latin typeface="Times New Roman" panose="02020603050405020304" pitchFamily="18" charset="0"/>
                <a:ea typeface="Malgun Gothic" panose="020B0503020000020004" pitchFamily="34" charset="-127"/>
              </a:rPr>
              <a:t>Қорытынды</a:t>
            </a:r>
            <a:endParaRPr lang="ru-RU" sz="4800" b="1" dirty="0">
              <a:solidFill>
                <a:srgbClr val="FFFF00"/>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1917680" y="24867"/>
            <a:ext cx="274320" cy="126515"/>
          </a:xfrm>
        </p:spPr>
        <p:txBody>
          <a:bodyPr>
            <a:normAutofit fontScale="25000" lnSpcReduction="20000"/>
          </a:bodyPr>
          <a:lstStyle/>
          <a:p>
            <a:endParaRPr lang="ru-RU" dirty="0"/>
          </a:p>
        </p:txBody>
      </p:sp>
      <p:sp>
        <p:nvSpPr>
          <p:cNvPr id="4" name="TextBox 3">
            <a:extLst>
              <a:ext uri="{FF2B5EF4-FFF2-40B4-BE49-F238E27FC236}">
                <a16:creationId xmlns:a16="http://schemas.microsoft.com/office/drawing/2014/main" id="{DA63D263-58B2-48C5-9756-A6FB1D36D6D2}"/>
              </a:ext>
            </a:extLst>
          </p:cNvPr>
          <p:cNvSpPr txBox="1"/>
          <p:nvPr/>
        </p:nvSpPr>
        <p:spPr>
          <a:xfrm>
            <a:off x="9371446" y="5078393"/>
            <a:ext cx="2299854" cy="954107"/>
          </a:xfrm>
          <a:prstGeom prst="rect">
            <a:avLst/>
          </a:prstGeom>
          <a:noFill/>
        </p:spPr>
        <p:txBody>
          <a:bodyPr wrap="square" rtlCol="0">
            <a:spAutoFit/>
          </a:bodyPr>
          <a:lstStyle/>
          <a:p>
            <a:r>
              <a:rPr lang="kk-KZ" sz="2800" dirty="0">
                <a:solidFill>
                  <a:srgbClr val="C00000"/>
                </a:solidFill>
                <a:latin typeface="Times New Roman" panose="02020603050405020304" pitchFamily="18" charset="0"/>
                <a:cs typeface="Times New Roman" panose="02020603050405020304" pitchFamily="18" charset="0"/>
              </a:rPr>
              <a:t>Қазақ тілі</a:t>
            </a:r>
          </a:p>
          <a:p>
            <a:r>
              <a:rPr lang="kk-KZ" sz="2800" dirty="0">
                <a:solidFill>
                  <a:srgbClr val="C00000"/>
                </a:solidFill>
                <a:latin typeface="Times New Roman" panose="02020603050405020304" pitchFamily="18" charset="0"/>
                <a:cs typeface="Times New Roman" panose="02020603050405020304" pitchFamily="18" charset="0"/>
              </a:rPr>
              <a:t>11-сынып</a:t>
            </a:r>
            <a:endParaRPr lang="ru-RU" sz="2800" dirty="0">
              <a:solidFill>
                <a:srgbClr val="C00000"/>
              </a:solidFill>
              <a:latin typeface="Times New Roman" panose="02020603050405020304" pitchFamily="18" charset="0"/>
              <a:cs typeface="Times New Roman" panose="02020603050405020304" pitchFamily="18" charset="0"/>
            </a:endParaRPr>
          </a:p>
        </p:txBody>
      </p:sp>
      <p:pic>
        <p:nvPicPr>
          <p:cNvPr id="7" name="Звук 6">
            <a:hlinkClick r:id="" action="ppaction://media"/>
            <a:extLst>
              <a:ext uri="{FF2B5EF4-FFF2-40B4-BE49-F238E27FC236}">
                <a16:creationId xmlns:a16="http://schemas.microsoft.com/office/drawing/2014/main" id="{01F71FCD-0430-423A-BD7B-51E8589C4B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30821011"/>
      </p:ext>
    </p:extLst>
  </p:cSld>
  <p:clrMapOvr>
    <a:masterClrMapping/>
  </p:clrMapOvr>
  <mc:AlternateContent xmlns:mc="http://schemas.openxmlformats.org/markup-compatibility/2006">
    <mc:Choice xmlns:p14="http://schemas.microsoft.com/office/powerpoint/2010/main" Requires="p14">
      <p:transition spd="slow" p14:dur="3400" advTm="25694">
        <p14:reveal/>
      </p:transition>
    </mc:Choice>
    <mc:Fallback>
      <p:transition spd="slow" advTm="256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A3E962A-1F26-4941-B13A-D570A753A2C2}"/>
              </a:ext>
            </a:extLst>
          </p:cNvPr>
          <p:cNvSpPr>
            <a:spLocks noGrp="1"/>
          </p:cNvSpPr>
          <p:nvPr>
            <p:ph idx="1"/>
          </p:nvPr>
        </p:nvSpPr>
        <p:spPr>
          <a:xfrm>
            <a:off x="1925782" y="706582"/>
            <a:ext cx="9578830" cy="5204640"/>
          </a:xfrm>
        </p:spPr>
        <p:txBody>
          <a:bodyPr>
            <a:normAutofit/>
          </a:bodyPr>
          <a:lstStyle/>
          <a:p>
            <a:pPr marL="0" indent="0">
              <a:buNone/>
            </a:pPr>
            <a:r>
              <a:rPr lang="kk-KZ" sz="2800" b="1"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3-тапсырма: </a:t>
            </a:r>
            <a:endParaRPr lang="ru-RU" sz="2800" b="1" dirty="0">
              <a:solidFill>
                <a:srgbClr val="000000"/>
              </a:solidFill>
              <a:latin typeface="Calibri" panose="020F0502020204030204" pitchFamily="34" charset="0"/>
              <a:ea typeface="Malgun Gothic" panose="020B0503020000020004" pitchFamily="34" charset="-127"/>
              <a:cs typeface="Times New Roman" panose="02020603050405020304" pitchFamily="18" charset="0"/>
            </a:endParaRPr>
          </a:p>
          <a:p>
            <a:pPr marL="0" indent="0">
              <a:buNone/>
            </a:pPr>
            <a:r>
              <a:rPr lang="kk-KZ" sz="3200" dirty="0">
                <a:latin typeface="Times New Roman" panose="02020603050405020304" pitchFamily="18" charset="0"/>
                <a:ea typeface="Malgun Gothic" panose="020B0503020000020004" pitchFamily="34" charset="-127"/>
                <a:cs typeface="Times New Roman" panose="02020603050405020304" pitchFamily="18" charset="0"/>
              </a:rPr>
              <a:t>   </a:t>
            </a:r>
            <a:r>
              <a:rPr lang="kk-KZ" sz="3200" dirty="0">
                <a:effectLst/>
                <a:latin typeface="Times New Roman" panose="02020603050405020304" pitchFamily="18" charset="0"/>
                <a:ea typeface="Malgun Gothic" panose="020B0503020000020004" pitchFamily="34" charset="-127"/>
                <a:cs typeface="Times New Roman" panose="02020603050405020304" pitchFamily="18" charset="0"/>
              </a:rPr>
              <a:t>Қазыбек би айтқан ҚИЫН тақырыбын жалғастырып көр. </a:t>
            </a:r>
            <a:endParaRPr lang="ru-RU" sz="3200" dirty="0">
              <a:effectLst/>
              <a:latin typeface="Times New Roman" panose="02020603050405020304" pitchFamily="18" charset="0"/>
              <a:ea typeface="Malgun Gothic" panose="020B0503020000020004" pitchFamily="34" charset="-127"/>
              <a:cs typeface="Times New Roman" panose="02020603050405020304" pitchFamily="18" charset="0"/>
            </a:endParaRPr>
          </a:p>
          <a:p>
            <a:pPr marL="0" indent="0">
              <a:buNone/>
            </a:pPr>
            <a:endParaRPr lang="ru-RU" sz="2800" dirty="0">
              <a:effectLst/>
              <a:latin typeface="Calibri" panose="020F0502020204030204" pitchFamily="34" charset="0"/>
              <a:ea typeface="Malgun Gothic" panose="020B0503020000020004" pitchFamily="34" charset="-127"/>
              <a:cs typeface="Times New Roman" panose="02020603050405020304" pitchFamily="18" charset="0"/>
            </a:endParaRPr>
          </a:p>
          <a:p>
            <a:pPr marL="0" indent="0">
              <a:buNone/>
            </a:pPr>
            <a:r>
              <a:rPr lang="kk-KZ" sz="2800" b="1" dirty="0">
                <a:effectLst/>
                <a:latin typeface="Times New Roman" panose="02020603050405020304" pitchFamily="18" charset="0"/>
                <a:ea typeface="Malgun Gothic" panose="020B0503020000020004" pitchFamily="34" charset="-127"/>
                <a:cs typeface="Times New Roman" panose="02020603050405020304" pitchFamily="18" charset="0"/>
              </a:rPr>
              <a:t>Дескриптор</a:t>
            </a:r>
            <a:r>
              <a:rPr lang="kk-KZ" sz="2800" dirty="0">
                <a:effectLst/>
                <a:latin typeface="Times New Roman" panose="02020603050405020304" pitchFamily="18" charset="0"/>
                <a:ea typeface="Malgun Gothic" panose="020B0503020000020004" pitchFamily="34" charset="-127"/>
                <a:cs typeface="Times New Roman" panose="02020603050405020304" pitchFamily="18" charset="0"/>
              </a:rPr>
              <a:t>:</a:t>
            </a:r>
          </a:p>
          <a:p>
            <a:pPr marL="0" indent="0">
              <a:buNone/>
            </a:pPr>
            <a:r>
              <a:rPr lang="kk-KZ" sz="2800" dirty="0">
                <a:latin typeface="Times New Roman" panose="02020603050405020304" pitchFamily="18" charset="0"/>
                <a:ea typeface="Malgun Gothic" panose="020B0503020000020004" pitchFamily="34" charset="-127"/>
                <a:cs typeface="Times New Roman" panose="02020603050405020304" pitchFamily="18" charset="0"/>
              </a:rPr>
              <a:t>1. Ақын өлеңін 1 шумақпен жалғастырып жазады.</a:t>
            </a:r>
            <a:endParaRPr lang="ru-RU" sz="2800" dirty="0">
              <a:latin typeface="Calibri" panose="020F0502020204030204" pitchFamily="34" charset="0"/>
              <a:ea typeface="Malgun Gothic" panose="020B0503020000020004" pitchFamily="34" charset="-127"/>
              <a:cs typeface="Times New Roman" panose="02020603050405020304" pitchFamily="18" charset="0"/>
            </a:endParaRPr>
          </a:p>
          <a:p>
            <a:pPr marL="0" indent="0">
              <a:buNone/>
            </a:pPr>
            <a:endParaRPr lang="ru-RU" sz="2800" dirty="0">
              <a:effectLst/>
              <a:latin typeface="Calibri" panose="020F0502020204030204" pitchFamily="34" charset="0"/>
              <a:ea typeface="Malgun Gothic" panose="020B0503020000020004" pitchFamily="34" charset="-127"/>
              <a:cs typeface="Times New Roman" panose="02020603050405020304" pitchFamily="18" charset="0"/>
            </a:endParaRPr>
          </a:p>
          <a:p>
            <a:pPr marL="0" indent="0">
              <a:buNone/>
            </a:pPr>
            <a:endParaRPr lang="ru-RU" dirty="0"/>
          </a:p>
        </p:txBody>
      </p:sp>
      <p:pic>
        <p:nvPicPr>
          <p:cNvPr id="4" name="Звук 3">
            <a:hlinkClick r:id="" action="ppaction://media"/>
            <a:extLst>
              <a:ext uri="{FF2B5EF4-FFF2-40B4-BE49-F238E27FC236}">
                <a16:creationId xmlns:a16="http://schemas.microsoft.com/office/drawing/2014/main" id="{381367A5-CD25-405A-816F-0090E3968E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00215257"/>
      </p:ext>
    </p:extLst>
  </p:cSld>
  <p:clrMapOvr>
    <a:masterClrMapping/>
  </p:clrMapOvr>
  <mc:AlternateContent xmlns:mc="http://schemas.openxmlformats.org/markup-compatibility/2006">
    <mc:Choice xmlns:p14="http://schemas.microsoft.com/office/powerpoint/2010/main" Requires="p14">
      <p:transition spd="slow" p14:dur="2000" advTm="105863"/>
    </mc:Choice>
    <mc:Fallback>
      <p:transition spd="slow" advTm="105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C81300-3066-4961-A8FB-BCB1360A4827}"/>
              </a:ext>
            </a:extLst>
          </p:cNvPr>
          <p:cNvSpPr>
            <a:spLocks noGrp="1"/>
          </p:cNvSpPr>
          <p:nvPr>
            <p:ph type="title"/>
          </p:nvPr>
        </p:nvSpPr>
        <p:spPr/>
        <p:txBody>
          <a:bodyPr/>
          <a:lstStyle/>
          <a:p>
            <a:r>
              <a:rPr lang="kk-KZ" b="1" dirty="0">
                <a:latin typeface="Times New Roman" panose="02020603050405020304" pitchFamily="18" charset="0"/>
                <a:ea typeface="Malgun Gothic" panose="020B0503020000020004" pitchFamily="34" charset="-127"/>
                <a:cs typeface="Times New Roman" panose="02020603050405020304" pitchFamily="18" charset="0"/>
              </a:rPr>
              <a:t>Өзіңді тексер!</a:t>
            </a:r>
            <a:br>
              <a:rPr lang="ru-RU" dirty="0">
                <a:latin typeface="Calibri" panose="020F0502020204030204" pitchFamily="34" charset="0"/>
                <a:ea typeface="Malgun Gothic" panose="020B0503020000020004" pitchFamily="34" charset="-127"/>
                <a:cs typeface="Times New Roman" panose="02020603050405020304" pitchFamily="18" charset="0"/>
              </a:rPr>
            </a:br>
            <a:endParaRPr lang="ru-RU" dirty="0"/>
          </a:p>
        </p:txBody>
      </p:sp>
      <p:sp>
        <p:nvSpPr>
          <p:cNvPr id="3" name="Объект 2">
            <a:extLst>
              <a:ext uri="{FF2B5EF4-FFF2-40B4-BE49-F238E27FC236}">
                <a16:creationId xmlns:a16="http://schemas.microsoft.com/office/drawing/2014/main" id="{93DFCE1C-3648-47A6-9DEF-24455D9768FA}"/>
              </a:ext>
            </a:extLst>
          </p:cNvPr>
          <p:cNvSpPr>
            <a:spLocks noGrp="1"/>
          </p:cNvSpPr>
          <p:nvPr>
            <p:ph idx="1"/>
          </p:nvPr>
        </p:nvSpPr>
        <p:spPr>
          <a:xfrm>
            <a:off x="1551709" y="1905000"/>
            <a:ext cx="9952903" cy="4006222"/>
          </a:xfrm>
        </p:spPr>
        <p:txBody>
          <a:bodyPr/>
          <a:lstStyle/>
          <a:p>
            <a:r>
              <a:rPr lang="kk-KZ" sz="3200" dirty="0">
                <a:effectLst/>
                <a:latin typeface="Times New Roman" panose="02020603050405020304" pitchFamily="18" charset="0"/>
                <a:ea typeface="Malgun Gothic" panose="020B0503020000020004" pitchFamily="34" charset="-127"/>
                <a:cs typeface="Times New Roman" panose="02020603050405020304" pitchFamily="18" charset="0"/>
              </a:rPr>
              <a:t>Ренжіскен доспен тіл табу қиын,</a:t>
            </a:r>
            <a:endParaRPr lang="ru-RU" sz="3200" dirty="0">
              <a:effectLst/>
              <a:latin typeface="Calibri" panose="020F0502020204030204" pitchFamily="34" charset="0"/>
              <a:ea typeface="Malgun Gothic" panose="020B0503020000020004" pitchFamily="34" charset="-127"/>
              <a:cs typeface="Times New Roman" panose="02020603050405020304" pitchFamily="18" charset="0"/>
            </a:endParaRPr>
          </a:p>
          <a:p>
            <a:r>
              <a:rPr lang="kk-KZ" sz="3200" dirty="0">
                <a:effectLst/>
                <a:latin typeface="Times New Roman" panose="02020603050405020304" pitchFamily="18" charset="0"/>
                <a:ea typeface="Malgun Gothic" panose="020B0503020000020004" pitchFamily="34" charset="-127"/>
                <a:cs typeface="Times New Roman" panose="02020603050405020304" pitchFamily="18" charset="0"/>
              </a:rPr>
              <a:t>Сөйлесе алмасаң сол қиын.</a:t>
            </a:r>
            <a:endParaRPr lang="ru-RU" sz="3200" dirty="0">
              <a:effectLst/>
              <a:latin typeface="Calibri" panose="020F0502020204030204" pitchFamily="34" charset="0"/>
              <a:ea typeface="Malgun Gothic" panose="020B0503020000020004" pitchFamily="34" charset="-127"/>
              <a:cs typeface="Times New Roman" panose="02020603050405020304" pitchFamily="18" charset="0"/>
            </a:endParaRPr>
          </a:p>
          <a:p>
            <a:r>
              <a:rPr lang="kk-KZ" sz="3200" dirty="0">
                <a:effectLst/>
                <a:latin typeface="Times New Roman" panose="02020603050405020304" pitchFamily="18" charset="0"/>
                <a:ea typeface="Malgun Gothic" panose="020B0503020000020004" pitchFamily="34" charset="-127"/>
                <a:cs typeface="Times New Roman" panose="02020603050405020304" pitchFamily="18" charset="0"/>
              </a:rPr>
              <a:t>Бейбіт күнде мектебіме,</a:t>
            </a:r>
            <a:endParaRPr lang="ru-RU" sz="3200" dirty="0">
              <a:effectLst/>
              <a:latin typeface="Calibri" panose="020F0502020204030204" pitchFamily="34" charset="0"/>
              <a:ea typeface="Malgun Gothic" panose="020B0503020000020004" pitchFamily="34" charset="-127"/>
              <a:cs typeface="Times New Roman" panose="02020603050405020304" pitchFamily="18" charset="0"/>
            </a:endParaRPr>
          </a:p>
          <a:p>
            <a:r>
              <a:rPr lang="kk-KZ" sz="3200" dirty="0">
                <a:effectLst/>
                <a:latin typeface="Times New Roman" panose="02020603050405020304" pitchFamily="18" charset="0"/>
                <a:ea typeface="Malgun Gothic" panose="020B0503020000020004" pitchFamily="34" charset="-127"/>
                <a:cs typeface="Times New Roman" panose="02020603050405020304" pitchFamily="18" charset="0"/>
              </a:rPr>
              <a:t>Жете алмағаным ең қиын. </a:t>
            </a:r>
            <a:endParaRPr lang="ru-RU" sz="3200" dirty="0">
              <a:effectLst/>
              <a:latin typeface="Calibri" panose="020F0502020204030204" pitchFamily="34" charset="0"/>
              <a:ea typeface="Malgun Gothic" panose="020B0503020000020004" pitchFamily="34" charset="-127"/>
              <a:cs typeface="Times New Roman" panose="02020603050405020304" pitchFamily="18" charset="0"/>
            </a:endParaRPr>
          </a:p>
          <a:p>
            <a:endParaRPr lang="ru-RU" dirty="0"/>
          </a:p>
        </p:txBody>
      </p:sp>
      <p:pic>
        <p:nvPicPr>
          <p:cNvPr id="5" name="Звук 4">
            <a:hlinkClick r:id="" action="ppaction://media"/>
            <a:extLst>
              <a:ext uri="{FF2B5EF4-FFF2-40B4-BE49-F238E27FC236}">
                <a16:creationId xmlns:a16="http://schemas.microsoft.com/office/drawing/2014/main" id="{0C700692-EF32-49A2-A968-EC226B3AE9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60956071"/>
      </p:ext>
    </p:extLst>
  </p:cSld>
  <p:clrMapOvr>
    <a:masterClrMapping/>
  </p:clrMapOvr>
  <mc:AlternateContent xmlns:mc="http://schemas.openxmlformats.org/markup-compatibility/2006">
    <mc:Choice xmlns:p14="http://schemas.microsoft.com/office/powerpoint/2010/main" Requires="p14">
      <p:transition spd="slow" p14:dur="2000" advTm="85286"/>
    </mc:Choice>
    <mc:Fallback>
      <p:transition spd="slow" advTm="85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b="1" dirty="0">
                <a:latin typeface="Times New Roman" panose="02020603050405020304" pitchFamily="18" charset="0"/>
                <a:cs typeface="Times New Roman" panose="02020603050405020304" pitchFamily="18" charset="0"/>
              </a:rPr>
              <a:t>Қ</a:t>
            </a:r>
            <a:r>
              <a:rPr lang="ru-RU" b="1" dirty="0" err="1">
                <a:latin typeface="Times New Roman" panose="02020603050405020304" pitchFamily="18" charset="0"/>
                <a:cs typeface="Times New Roman" panose="02020603050405020304" pitchFamily="18" charset="0"/>
              </a:rPr>
              <a:t>орытынды</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638300" y="2079939"/>
            <a:ext cx="8915400" cy="3777622"/>
          </a:xfrm>
        </p:spPr>
        <p:txBody>
          <a:bodyPr>
            <a:normAutofit/>
          </a:bodyPr>
          <a:lstStyle/>
          <a:p>
            <a:pPr marL="342900" lvl="0" indent="-342900">
              <a:buFont typeface="Times New Roman" panose="02020603050405020304" pitchFamily="18" charset="0"/>
              <a:buChar char="-"/>
            </a:pPr>
            <a:r>
              <a:rPr lang="kk-KZ" sz="4000" dirty="0">
                <a:effectLst/>
                <a:latin typeface="Times New Roman" panose="02020603050405020304" pitchFamily="18" charset="0"/>
                <a:ea typeface="Malgun Gothic" panose="020B0503020000020004" pitchFamily="34" charset="-127"/>
                <a:cs typeface="Times New Roman" panose="02020603050405020304" pitchFamily="18" charset="0"/>
              </a:rPr>
              <a:t>Оқылым стратегияларын ажыраттың.</a:t>
            </a:r>
            <a:endParaRPr lang="ru-RU" sz="4000" dirty="0">
              <a:effectLst/>
              <a:latin typeface="Times New Roman" panose="02020603050405020304" pitchFamily="18" charset="0"/>
              <a:ea typeface="Malgun Gothic" panose="020B0503020000020004" pitchFamily="34" charset="-127"/>
              <a:cs typeface="Times New Roman" panose="02020603050405020304" pitchFamily="18" charset="0"/>
            </a:endParaRPr>
          </a:p>
          <a:p>
            <a:pPr marL="342900" lvl="0" indent="-342900">
              <a:buFont typeface="Times New Roman" panose="02020603050405020304" pitchFamily="18" charset="0"/>
              <a:buChar char="-"/>
            </a:pPr>
            <a:r>
              <a:rPr lang="kk-KZ" sz="4000" dirty="0">
                <a:effectLst/>
                <a:latin typeface="Times New Roman" panose="02020603050405020304" pitchFamily="18" charset="0"/>
                <a:ea typeface="Malgun Gothic" panose="020B0503020000020004" pitchFamily="34" charset="-127"/>
                <a:cs typeface="Times New Roman" panose="02020603050405020304" pitchFamily="18" charset="0"/>
              </a:rPr>
              <a:t>белгілі бір мақсат үшін стратегияларды қолдандың.</a:t>
            </a:r>
            <a:endParaRPr lang="ru-RU" sz="4000" dirty="0">
              <a:effectLst/>
              <a:latin typeface="Times New Roman" panose="02020603050405020304" pitchFamily="18" charset="0"/>
              <a:ea typeface="Malgun Gothic" panose="020B0503020000020004" pitchFamily="34" charset="-127"/>
              <a:cs typeface="Times New Roman" panose="02020603050405020304" pitchFamily="18" charset="0"/>
            </a:endParaRPr>
          </a:p>
          <a:p>
            <a:pPr marL="342900" lvl="0" indent="-342900">
              <a:buFont typeface="Times New Roman" panose="02020603050405020304" pitchFamily="18" charset="0"/>
              <a:buChar char="-"/>
            </a:pPr>
            <a:r>
              <a:rPr lang="kk-KZ" sz="4000" dirty="0">
                <a:effectLst/>
                <a:latin typeface="Times New Roman" panose="02020603050405020304" pitchFamily="18" charset="0"/>
                <a:ea typeface="Malgun Gothic" panose="020B0503020000020004" pitchFamily="34" charset="-127"/>
                <a:cs typeface="Times New Roman" panose="02020603050405020304" pitchFamily="18" charset="0"/>
              </a:rPr>
              <a:t>Стратегияларды жүйелі қолдандың.</a:t>
            </a:r>
            <a:endParaRPr lang="ru-RU" sz="4000" dirty="0">
              <a:effectLst/>
              <a:latin typeface="Times New Roman" panose="02020603050405020304" pitchFamily="18" charset="0"/>
              <a:ea typeface="Malgun Gothic" panose="020B0503020000020004" pitchFamily="34" charset="-127"/>
              <a:cs typeface="Times New Roman" panose="02020603050405020304" pitchFamily="18" charset="0"/>
            </a:endParaRPr>
          </a:p>
        </p:txBody>
      </p:sp>
      <p:pic>
        <p:nvPicPr>
          <p:cNvPr id="5" name="Звук 4">
            <a:hlinkClick r:id="" action="ppaction://media"/>
            <a:extLst>
              <a:ext uri="{FF2B5EF4-FFF2-40B4-BE49-F238E27FC236}">
                <a16:creationId xmlns:a16="http://schemas.microsoft.com/office/drawing/2014/main" id="{2743784B-91BC-4549-9FB8-B0B5F2EEAF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39311567"/>
      </p:ext>
    </p:extLst>
  </p:cSld>
  <p:clrMapOvr>
    <a:masterClrMapping/>
  </p:clrMapOvr>
  <mc:AlternateContent xmlns:mc="http://schemas.openxmlformats.org/markup-compatibility/2006">
    <mc:Choice xmlns:p14="http://schemas.microsoft.com/office/powerpoint/2010/main" Requires="p14">
      <p:transition spd="slow" p14:dur="2000" advTm="111074"/>
    </mc:Choice>
    <mc:Fallback>
      <p:transition spd="slow" advTm="111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882315" y="215900"/>
            <a:ext cx="10788985" cy="6362162"/>
          </a:xfrm>
        </p:spPr>
        <p:txBody>
          <a:bodyPr>
            <a:normAutofit/>
          </a:bodyPr>
          <a:lstStyle/>
          <a:p>
            <a:pPr marL="342900" lvl="0" indent="-342900">
              <a:buFont typeface="Wingdings" panose="05000000000000000000" pitchFamily="2" charset="2"/>
              <a:buChar char=""/>
            </a:pPr>
            <a:r>
              <a:rPr lang="kk-KZ" sz="3200" b="1" dirty="0">
                <a:solidFill>
                  <a:srgbClr val="C00000"/>
                </a:solidFill>
                <a:latin typeface="Times New Roman" panose="02020603050405020304" pitchFamily="18" charset="0"/>
                <a:cs typeface="Times New Roman" panose="02020603050405020304" pitchFamily="18" charset="0"/>
              </a:rPr>
              <a:t>       Оқу мақсаты:</a:t>
            </a:r>
            <a:br>
              <a:rPr lang="kk-KZ" sz="3200" b="1" dirty="0">
                <a:solidFill>
                  <a:schemeClr val="bg1"/>
                </a:solidFill>
                <a:latin typeface="Times New Roman" panose="02020603050405020304" pitchFamily="18" charset="0"/>
                <a:cs typeface="Times New Roman" panose="02020603050405020304" pitchFamily="18" charset="0"/>
              </a:rPr>
            </a:br>
            <a:r>
              <a:rPr lang="kk-KZ" sz="3200" b="1" dirty="0">
                <a:solidFill>
                  <a:schemeClr val="bg1"/>
                </a:solidFill>
                <a:latin typeface="Times New Roman" panose="02020603050405020304" pitchFamily="18" charset="0"/>
                <a:cs typeface="Times New Roman" panose="02020603050405020304" pitchFamily="18" charset="0"/>
              </a:rPr>
              <a:t>      </a:t>
            </a:r>
            <a:r>
              <a:rPr lang="kk-KZ" sz="3200" dirty="0">
                <a:effectLst/>
                <a:latin typeface="Times New Roman" panose="02020603050405020304" pitchFamily="18" charset="0"/>
                <a:ea typeface="Malgun Gothic" panose="020B0503020000020004" pitchFamily="34" charset="-127"/>
              </a:rPr>
              <a:t>11.2.6.1 белгілі бір мақсат үшін оқылым стратегияларын жүйелі қолдана білу</a:t>
            </a:r>
            <a:br>
              <a:rPr lang="kk-KZ" sz="3200" dirty="0">
                <a:solidFill>
                  <a:schemeClr val="bg1"/>
                </a:solidFill>
                <a:latin typeface="Times New Roman" panose="02020603050405020304" pitchFamily="18" charset="0"/>
                <a:cs typeface="Times New Roman" panose="02020603050405020304" pitchFamily="18" charset="0"/>
              </a:rPr>
            </a:br>
            <a:r>
              <a:rPr lang="kk-KZ" sz="3200" dirty="0">
                <a:solidFill>
                  <a:schemeClr val="bg1"/>
                </a:solidFill>
                <a:latin typeface="Times New Roman" panose="02020603050405020304" pitchFamily="18" charset="0"/>
                <a:cs typeface="Times New Roman" panose="02020603050405020304" pitchFamily="18" charset="0"/>
              </a:rPr>
              <a:t>      </a:t>
            </a:r>
            <a:br>
              <a:rPr lang="kk-KZ" sz="3200" dirty="0">
                <a:solidFill>
                  <a:schemeClr val="bg1"/>
                </a:solidFill>
                <a:latin typeface="Times New Roman" panose="02020603050405020304" pitchFamily="18" charset="0"/>
                <a:cs typeface="Times New Roman" panose="02020603050405020304" pitchFamily="18" charset="0"/>
              </a:rPr>
            </a:br>
            <a:r>
              <a:rPr lang="kk-KZ" sz="3200" b="1" dirty="0">
                <a:solidFill>
                  <a:srgbClr val="002060"/>
                </a:solidFill>
                <a:latin typeface="Times New Roman" panose="02020603050405020304" pitchFamily="18" charset="0"/>
                <a:cs typeface="Times New Roman" panose="02020603050405020304" pitchFamily="18" charset="0"/>
              </a:rPr>
              <a:t>Сабақ мақсаты:</a:t>
            </a:r>
            <a:br>
              <a:rPr lang="kk-KZ" sz="3200" b="1" dirty="0">
                <a:solidFill>
                  <a:srgbClr val="002060"/>
                </a:solidFill>
                <a:latin typeface="Times New Roman" panose="02020603050405020304" pitchFamily="18" charset="0"/>
                <a:cs typeface="Times New Roman" panose="02020603050405020304" pitchFamily="18" charset="0"/>
              </a:rPr>
            </a:br>
            <a:r>
              <a:rPr lang="kk-KZ" sz="3200" b="1" dirty="0">
                <a:solidFill>
                  <a:srgbClr val="002060"/>
                </a:solidFill>
                <a:latin typeface="Times New Roman" panose="02020603050405020304" pitchFamily="18" charset="0"/>
                <a:cs typeface="Times New Roman" panose="02020603050405020304" pitchFamily="18" charset="0"/>
              </a:rPr>
              <a:t>- </a:t>
            </a:r>
            <a:r>
              <a:rPr lang="kk-KZ" dirty="0">
                <a:effectLst/>
                <a:latin typeface="Times New Roman" panose="02020603050405020304" pitchFamily="18" charset="0"/>
                <a:ea typeface="Malgun Gothic" panose="020B0503020000020004" pitchFamily="34" charset="-127"/>
                <a:cs typeface="Times New Roman" panose="02020603050405020304" pitchFamily="18" charset="0"/>
              </a:rPr>
              <a:t>Оқылым стратегияларын біледі.</a:t>
            </a:r>
            <a:br>
              <a:rPr lang="ru-RU" dirty="0">
                <a:effectLst/>
                <a:latin typeface="Times New Roman" panose="02020603050405020304" pitchFamily="18" charset="0"/>
                <a:ea typeface="Malgun Gothic" panose="020B0503020000020004" pitchFamily="34" charset="-127"/>
                <a:cs typeface="Times New Roman" panose="02020603050405020304" pitchFamily="18" charset="0"/>
              </a:rPr>
            </a:br>
            <a:r>
              <a:rPr lang="ru-RU"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kk-KZ" dirty="0">
                <a:effectLst/>
                <a:latin typeface="Times New Roman" panose="02020603050405020304" pitchFamily="18" charset="0"/>
                <a:ea typeface="Malgun Gothic" panose="020B0503020000020004" pitchFamily="34" charset="-127"/>
                <a:cs typeface="Times New Roman" panose="02020603050405020304" pitchFamily="18" charset="0"/>
              </a:rPr>
              <a:t>Оқылым стратегияларының мақсатын түсінеді. </a:t>
            </a:r>
            <a:br>
              <a:rPr lang="ru-RU">
                <a:effectLst/>
                <a:latin typeface="Times New Roman" panose="02020603050405020304" pitchFamily="18" charset="0"/>
                <a:ea typeface="Malgun Gothic" panose="020B0503020000020004" pitchFamily="34" charset="-127"/>
                <a:cs typeface="Times New Roman" panose="02020603050405020304" pitchFamily="18" charset="0"/>
              </a:rPr>
            </a:br>
            <a:r>
              <a:rPr lang="ru-RU">
                <a:effectLst/>
                <a:latin typeface="Times New Roman" panose="02020603050405020304" pitchFamily="18" charset="0"/>
                <a:ea typeface="Malgun Gothic" panose="020B0503020000020004" pitchFamily="34" charset="-127"/>
                <a:cs typeface="Times New Roman" panose="02020603050405020304" pitchFamily="18" charset="0"/>
              </a:rPr>
              <a:t>- </a:t>
            </a:r>
            <a:r>
              <a:rPr lang="kk-KZ">
                <a:effectLst/>
                <a:latin typeface="Times New Roman" panose="02020603050405020304" pitchFamily="18" charset="0"/>
                <a:ea typeface="Malgun Gothic" panose="020B0503020000020004" pitchFamily="34" charset="-127"/>
                <a:cs typeface="Times New Roman" panose="02020603050405020304" pitchFamily="18" charset="0"/>
              </a:rPr>
              <a:t>Стратегиялармен </a:t>
            </a:r>
            <a:r>
              <a:rPr lang="kk-KZ" dirty="0">
                <a:effectLst/>
                <a:latin typeface="Times New Roman" panose="02020603050405020304" pitchFamily="18" charset="0"/>
                <a:ea typeface="Malgun Gothic" panose="020B0503020000020004" pitchFamily="34" charset="-127"/>
                <a:cs typeface="Times New Roman" panose="02020603050405020304" pitchFamily="18" charset="0"/>
              </a:rPr>
              <a:t>жүйелі жұмыс істей алады.</a:t>
            </a:r>
            <a:endParaRPr lang="ru-RU" dirty="0">
              <a:solidFill>
                <a:srgbClr val="002060"/>
              </a:solidFill>
              <a:latin typeface="Times New Roman" panose="02020603050405020304" pitchFamily="18" charset="0"/>
              <a:cs typeface="Times New Roman" panose="02020603050405020304" pitchFamily="18" charset="0"/>
            </a:endParaRPr>
          </a:p>
        </p:txBody>
      </p:sp>
      <p:pic>
        <p:nvPicPr>
          <p:cNvPr id="3" name="Звук 2">
            <a:hlinkClick r:id="" action="ppaction://media"/>
            <a:extLst>
              <a:ext uri="{FF2B5EF4-FFF2-40B4-BE49-F238E27FC236}">
                <a16:creationId xmlns:a16="http://schemas.microsoft.com/office/drawing/2014/main" id="{74321758-EBAD-4CA1-8C28-25084769F5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73565416"/>
      </p:ext>
    </p:extLst>
  </p:cSld>
  <p:clrMapOvr>
    <a:masterClrMapping/>
  </p:clrMapOvr>
  <mc:AlternateContent xmlns:mc="http://schemas.openxmlformats.org/markup-compatibility/2006">
    <mc:Choice xmlns:p14="http://schemas.microsoft.com/office/powerpoint/2010/main" Requires="p14">
      <p:transition spd="slow" p14:dur="2000" advTm="30013">
        <p14:ferris dir="l"/>
      </p:transition>
    </mc:Choice>
    <mc:Fallback>
      <p:transition spd="slow" advTm="300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kk-KZ" dirty="0">
                <a:solidFill>
                  <a:srgbClr val="C00000"/>
                </a:solidFill>
                <a:latin typeface="Times New Roman" panose="02020603050405020304" pitchFamily="18" charset="0"/>
                <a:cs typeface="Times New Roman" panose="02020603050405020304" pitchFamily="18" charset="0"/>
              </a:rPr>
              <a:t>Бағалау критерийлері:</a:t>
            </a:r>
            <a:endParaRPr lang="ru-RU" dirty="0">
              <a:solidFill>
                <a:srgbClr val="C00000"/>
              </a:solidFill>
              <a:latin typeface="Times New Roman" panose="02020603050405020304" pitchFamily="18" charset="0"/>
              <a:cs typeface="Times New Roman" panose="02020603050405020304" pitchFamily="18" charset="0"/>
            </a:endParaRPr>
          </a:p>
        </p:txBody>
      </p:sp>
      <p:sp>
        <p:nvSpPr>
          <p:cNvPr id="6" name="Объект 5"/>
          <p:cNvSpPr>
            <a:spLocks noGrp="1"/>
          </p:cNvSpPr>
          <p:nvPr>
            <p:ph idx="1"/>
          </p:nvPr>
        </p:nvSpPr>
        <p:spPr>
          <a:xfrm>
            <a:off x="1154954" y="2603499"/>
            <a:ext cx="9817845" cy="3728027"/>
          </a:xfrm>
        </p:spPr>
        <p:txBody>
          <a:bodyPr>
            <a:normAutofit/>
          </a:bodyPr>
          <a:lstStyle/>
          <a:p>
            <a:pPr marL="342900" lvl="0" indent="-342900">
              <a:buFont typeface="Times New Roman" panose="02020603050405020304" pitchFamily="18" charset="0"/>
              <a:buChar char="-"/>
            </a:pPr>
            <a:r>
              <a:rPr lang="kk-KZ" sz="3600" dirty="0">
                <a:effectLst/>
                <a:latin typeface="Times New Roman" panose="02020603050405020304" pitchFamily="18" charset="0"/>
                <a:ea typeface="Malgun Gothic" panose="020B0503020000020004" pitchFamily="34" charset="-127"/>
                <a:cs typeface="Times New Roman" panose="02020603050405020304" pitchFamily="18" charset="0"/>
              </a:rPr>
              <a:t>Оқылым стратегияларын ажыратады.</a:t>
            </a:r>
            <a:endParaRPr lang="ru-RU" sz="3600" dirty="0">
              <a:effectLst/>
              <a:latin typeface="Times New Roman" panose="02020603050405020304" pitchFamily="18" charset="0"/>
              <a:ea typeface="Malgun Gothic" panose="020B0503020000020004" pitchFamily="34" charset="-127"/>
              <a:cs typeface="Times New Roman" panose="02020603050405020304" pitchFamily="18" charset="0"/>
            </a:endParaRPr>
          </a:p>
          <a:p>
            <a:pPr marL="342900" lvl="0" indent="-342900">
              <a:buFont typeface="Times New Roman" panose="02020603050405020304" pitchFamily="18" charset="0"/>
              <a:buChar char="-"/>
            </a:pPr>
            <a:r>
              <a:rPr lang="kk-KZ" sz="3600" dirty="0">
                <a:effectLst/>
                <a:latin typeface="Times New Roman" panose="02020603050405020304" pitchFamily="18" charset="0"/>
                <a:ea typeface="Malgun Gothic" panose="020B0503020000020004" pitchFamily="34" charset="-127"/>
                <a:cs typeface="Times New Roman" panose="02020603050405020304" pitchFamily="18" charset="0"/>
              </a:rPr>
              <a:t>белгілі бір мақсат үшін стратегияларды қолданады.</a:t>
            </a:r>
            <a:endParaRPr lang="ru-RU" sz="3600" dirty="0">
              <a:effectLst/>
              <a:latin typeface="Times New Roman" panose="02020603050405020304" pitchFamily="18" charset="0"/>
              <a:ea typeface="Malgun Gothic" panose="020B0503020000020004" pitchFamily="34" charset="-127"/>
              <a:cs typeface="Times New Roman" panose="02020603050405020304" pitchFamily="18" charset="0"/>
            </a:endParaRPr>
          </a:p>
          <a:p>
            <a:r>
              <a:rPr lang="kk-KZ" sz="3600" dirty="0">
                <a:effectLst/>
                <a:latin typeface="Times New Roman" panose="02020603050405020304" pitchFamily="18" charset="0"/>
                <a:ea typeface="Malgun Gothic" panose="020B0503020000020004" pitchFamily="34" charset="-127"/>
                <a:cs typeface="Times New Roman" panose="02020603050405020304" pitchFamily="18" charset="0"/>
              </a:rPr>
              <a:t>Стратегияларды жүйелі қолданады.</a:t>
            </a:r>
            <a:endParaRPr lang="ru-RU" sz="3600" dirty="0">
              <a:latin typeface="Times New Roman" panose="02020603050405020304" pitchFamily="18" charset="0"/>
              <a:cs typeface="Times New Roman" panose="02020603050405020304" pitchFamily="18" charset="0"/>
            </a:endParaRPr>
          </a:p>
        </p:txBody>
      </p:sp>
      <p:pic>
        <p:nvPicPr>
          <p:cNvPr id="4" name="Звук 3">
            <a:hlinkClick r:id="" action="ppaction://media"/>
            <a:extLst>
              <a:ext uri="{FF2B5EF4-FFF2-40B4-BE49-F238E27FC236}">
                <a16:creationId xmlns:a16="http://schemas.microsoft.com/office/drawing/2014/main" id="{95891D8B-2935-4552-B93E-E849C351A7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18216258"/>
      </p:ext>
    </p:extLst>
  </p:cSld>
  <p:clrMapOvr>
    <a:masterClrMapping/>
  </p:clrMapOvr>
  <mc:AlternateContent xmlns:mc="http://schemas.openxmlformats.org/markup-compatibility/2006">
    <mc:Choice xmlns:p14="http://schemas.microsoft.com/office/powerpoint/2010/main" Requires="p14">
      <p:transition spd="slow" p14:dur="800" advTm="20702">
        <p14:flythrough/>
      </p:transition>
    </mc:Choice>
    <mc:Fallback>
      <p:transition spd="slow" advTm="207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kk-KZ" b="1" u="sng" dirty="0">
                <a:solidFill>
                  <a:srgbClr val="C00000"/>
                </a:solidFill>
                <a:latin typeface="Times New Roman" panose="02020603050405020304" pitchFamily="18" charset="0"/>
                <a:cs typeface="Times New Roman" panose="02020603050405020304" pitchFamily="18" charset="0"/>
              </a:rPr>
              <a:t>1-тапсырма. Миға шабуыл</a:t>
            </a:r>
            <a:endParaRPr lang="ru-RU" b="1" u="sng" dirty="0">
              <a:solidFill>
                <a:srgbClr val="C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944710" y="3181081"/>
            <a:ext cx="4468969" cy="695459"/>
          </a:xfrm>
          <a:prstGeom prst="rect">
            <a:avLst/>
          </a:prstGeom>
          <a:noFill/>
        </p:spPr>
        <p:txBody>
          <a:bodyPr wrap="square" rtlCol="0">
            <a:spAutoFit/>
          </a:bodyPr>
          <a:lstStyle/>
          <a:p>
            <a:endParaRPr lang="ru-RU" dirty="0"/>
          </a:p>
        </p:txBody>
      </p:sp>
      <p:sp>
        <p:nvSpPr>
          <p:cNvPr id="9" name="TextBox 8">
            <a:extLst>
              <a:ext uri="{FF2B5EF4-FFF2-40B4-BE49-F238E27FC236}">
                <a16:creationId xmlns:a16="http://schemas.microsoft.com/office/drawing/2014/main" id="{46E17FE4-4C5A-4E60-9301-2BDD4634BEC4}"/>
              </a:ext>
            </a:extLst>
          </p:cNvPr>
          <p:cNvSpPr txBox="1"/>
          <p:nvPr/>
        </p:nvSpPr>
        <p:spPr>
          <a:xfrm>
            <a:off x="1304059" y="1688971"/>
            <a:ext cx="9440141" cy="4524315"/>
          </a:xfrm>
          <a:prstGeom prst="rect">
            <a:avLst/>
          </a:prstGeom>
          <a:noFill/>
        </p:spPr>
        <p:txBody>
          <a:bodyPr wrap="square">
            <a:spAutoFit/>
          </a:bodyPr>
          <a:lstStyle/>
          <a:p>
            <a:r>
              <a:rPr lang="kk-KZ" sz="3600" dirty="0">
                <a:effectLst/>
                <a:latin typeface="Times New Roman" panose="02020603050405020304" pitchFamily="18" charset="0"/>
                <a:ea typeface="Malgun Gothic" panose="020B0503020000020004" pitchFamily="34" charset="-127"/>
                <a:cs typeface="Times New Roman" panose="02020603050405020304" pitchFamily="18" charset="0"/>
              </a:rPr>
              <a:t>Оқылым тапсырмасын орында. Қазыбек би айтқан туыстық атауларды жинақта және тағы қандай туыстық атауларды білесің? Қазбек би атамаған қандай туыстық атаулар бар?</a:t>
            </a:r>
            <a:endParaRPr lang="ru-RU" sz="3600" dirty="0">
              <a:effectLst/>
              <a:latin typeface="Calibri" panose="020F0502020204030204" pitchFamily="34" charset="0"/>
              <a:ea typeface="Malgun Gothic" panose="020B0503020000020004" pitchFamily="34" charset="-127"/>
              <a:cs typeface="Times New Roman" panose="02020603050405020304" pitchFamily="18" charset="0"/>
            </a:endParaRPr>
          </a:p>
          <a:p>
            <a:r>
              <a:rPr lang="kk-KZ" sz="3600" dirty="0">
                <a:effectLst/>
                <a:latin typeface="Times New Roman" panose="02020603050405020304" pitchFamily="18" charset="0"/>
                <a:ea typeface="Malgun Gothic" panose="020B0503020000020004" pitchFamily="34" charset="-127"/>
                <a:cs typeface="Times New Roman" panose="02020603050405020304" pitchFamily="18" charset="0"/>
              </a:rPr>
              <a:t> </a:t>
            </a:r>
            <a:endParaRPr lang="ru-RU" sz="3600" dirty="0">
              <a:effectLst/>
              <a:latin typeface="Calibri" panose="020F0502020204030204" pitchFamily="34" charset="0"/>
              <a:ea typeface="Malgun Gothic" panose="020B0503020000020004" pitchFamily="34" charset="-127"/>
              <a:cs typeface="Times New Roman" panose="02020603050405020304" pitchFamily="18" charset="0"/>
            </a:endParaRPr>
          </a:p>
          <a:p>
            <a:r>
              <a:rPr lang="kk-KZ"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«Кім жақын, не қымбат, не қиын?»</a:t>
            </a:r>
            <a:r>
              <a:rPr lang="kk-KZ"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деген сұраққа Қазыбек би аса тапқырлықпен былай жауап берген екен:</a:t>
            </a:r>
            <a:endParaRPr lang="ru-RU" sz="36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13" name="Rectangle 3">
            <a:extLst>
              <a:ext uri="{FF2B5EF4-FFF2-40B4-BE49-F238E27FC236}">
                <a16:creationId xmlns:a16="http://schemas.microsoft.com/office/drawing/2014/main" id="{1321D185-6C9E-4392-93DE-2D8E997FAD70}"/>
              </a:ext>
            </a:extLst>
          </p:cNvPr>
          <p:cNvSpPr>
            <a:spLocks noChangeArrowheads="1"/>
          </p:cNvSpPr>
          <p:nvPr/>
        </p:nvSpPr>
        <p:spPr bwMode="auto">
          <a:xfrm>
            <a:off x="-1288042" y="3289378"/>
            <a:ext cx="19441414" cy="25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5" name="Звук 4">
            <a:hlinkClick r:id="" action="ppaction://media"/>
            <a:extLst>
              <a:ext uri="{FF2B5EF4-FFF2-40B4-BE49-F238E27FC236}">
                <a16:creationId xmlns:a16="http://schemas.microsoft.com/office/drawing/2014/main" id="{5D193CCC-7006-4AF4-8322-60226A2669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62586228"/>
      </p:ext>
    </p:extLst>
  </p:cSld>
  <p:clrMapOvr>
    <a:masterClrMapping/>
  </p:clrMapOvr>
  <mc:AlternateContent xmlns:mc="http://schemas.openxmlformats.org/markup-compatibility/2006">
    <mc:Choice xmlns:p14="http://schemas.microsoft.com/office/powerpoint/2010/main" Requires="p14">
      <p:transition spd="slow" p14:dur="1600" advTm="48216">
        <p14:prism isContent="1" isInverted="1"/>
      </p:transition>
    </mc:Choice>
    <mc:Fallback>
      <p:transition spd="slow" advTm="482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21CACA-572E-4720-85B6-256CF0D0418C}"/>
              </a:ext>
            </a:extLst>
          </p:cNvPr>
          <p:cNvSpPr>
            <a:spLocks noGrp="1"/>
          </p:cNvSpPr>
          <p:nvPr>
            <p:ph type="title"/>
          </p:nvPr>
        </p:nvSpPr>
        <p:spPr>
          <a:xfrm>
            <a:off x="1607127" y="624110"/>
            <a:ext cx="9897485" cy="6330872"/>
          </a:xfrm>
        </p:spPr>
        <p:txBody>
          <a:bodyPr>
            <a:noAutofit/>
          </a:bodyPr>
          <a:lstStyle/>
          <a:p>
            <a:pPr marL="1143000" indent="457200"/>
            <a:r>
              <a:rPr lang="kk-KZ"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Тату болса, ағайын жақын,</a:t>
            </a:r>
            <a:br>
              <a:rPr lang="ru-RU" sz="1600" dirty="0">
                <a:effectLst/>
                <a:latin typeface="Times New Roman" panose="02020603050405020304" pitchFamily="18" charset="0"/>
                <a:ea typeface="Malgun Gothic" panose="020B0503020000020004" pitchFamily="34" charset="-127"/>
                <a:cs typeface="Times New Roman" panose="02020603050405020304" pitchFamily="18" charset="0"/>
              </a:rPr>
            </a:br>
            <a:r>
              <a:rPr lang="kk-KZ"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Ақылшы болса, апайың жақын.</a:t>
            </a:r>
            <a:br>
              <a:rPr lang="ru-RU" sz="1600" dirty="0">
                <a:effectLst/>
                <a:latin typeface="Times New Roman" panose="02020603050405020304" pitchFamily="18" charset="0"/>
                <a:ea typeface="Malgun Gothic" panose="020B0503020000020004" pitchFamily="34" charset="-127"/>
                <a:cs typeface="Times New Roman" panose="02020603050405020304" pitchFamily="18" charset="0"/>
              </a:rPr>
            </a:br>
            <a:r>
              <a:rPr lang="kk-KZ"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Бауырмал болса, інің жақын,</a:t>
            </a:r>
            <a:br>
              <a:rPr lang="ru-RU" sz="1600" dirty="0">
                <a:effectLst/>
                <a:latin typeface="Times New Roman" panose="02020603050405020304" pitchFamily="18" charset="0"/>
                <a:ea typeface="Malgun Gothic" panose="020B0503020000020004" pitchFamily="34" charset="-127"/>
                <a:cs typeface="Times New Roman" panose="02020603050405020304" pitchFamily="18" charset="0"/>
              </a:rPr>
            </a:br>
            <a:r>
              <a:rPr lang="kk-KZ"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Алдыңа тартқан адал асын –</a:t>
            </a:r>
            <a:br>
              <a:rPr lang="ru-RU" sz="1600" dirty="0">
                <a:effectLst/>
                <a:latin typeface="Times New Roman" panose="02020603050405020304" pitchFamily="18" charset="0"/>
                <a:ea typeface="Malgun Gothic" panose="020B0503020000020004" pitchFamily="34" charset="-127"/>
                <a:cs typeface="Times New Roman" panose="02020603050405020304" pitchFamily="18" charset="0"/>
              </a:rPr>
            </a:br>
            <a:r>
              <a:rPr lang="kk-KZ"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Қимас жақын қарындасың.</a:t>
            </a:r>
            <a:br>
              <a:rPr lang="ru-RU" sz="1600" dirty="0">
                <a:effectLst/>
                <a:latin typeface="Times New Roman" panose="02020603050405020304" pitchFamily="18" charset="0"/>
                <a:ea typeface="Malgun Gothic" panose="020B0503020000020004" pitchFamily="34" charset="-127"/>
                <a:cs typeface="Times New Roman" panose="02020603050405020304" pitchFamily="18" charset="0"/>
              </a:rPr>
            </a:br>
            <a:r>
              <a:rPr lang="kk-KZ"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Сыбайлас болса, нағашың жақын,</a:t>
            </a:r>
            <a:br>
              <a:rPr lang="ru-RU" sz="1600" dirty="0">
                <a:effectLst/>
                <a:latin typeface="Times New Roman" panose="02020603050405020304" pitchFamily="18" charset="0"/>
                <a:ea typeface="Malgun Gothic" panose="020B0503020000020004" pitchFamily="34" charset="-127"/>
                <a:cs typeface="Times New Roman" panose="02020603050405020304" pitchFamily="18" charset="0"/>
              </a:rPr>
            </a:br>
            <a:r>
              <a:rPr lang="kk-KZ"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Адал болса, досың жақын.</a:t>
            </a:r>
            <a:br>
              <a:rPr lang="ru-RU" sz="1600" dirty="0">
                <a:effectLst/>
                <a:latin typeface="Times New Roman" panose="02020603050405020304" pitchFamily="18" charset="0"/>
                <a:ea typeface="Malgun Gothic" panose="020B0503020000020004" pitchFamily="34" charset="-127"/>
                <a:cs typeface="Times New Roman" panose="02020603050405020304" pitchFamily="18" charset="0"/>
              </a:rPr>
            </a:br>
            <a:r>
              <a:rPr lang="kk-KZ"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Жан серігің жас кезіңнен</a:t>
            </a:r>
            <a:br>
              <a:rPr lang="ru-RU" sz="1600" dirty="0">
                <a:effectLst/>
                <a:latin typeface="Times New Roman" panose="02020603050405020304" pitchFamily="18" charset="0"/>
                <a:ea typeface="Malgun Gothic" panose="020B0503020000020004" pitchFamily="34" charset="-127"/>
                <a:cs typeface="Times New Roman" panose="02020603050405020304" pitchFamily="18" charset="0"/>
              </a:rPr>
            </a:br>
            <a:r>
              <a:rPr lang="kk-KZ"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Бәрінен де әйелің жақын.</a:t>
            </a:r>
            <a:br>
              <a:rPr lang="ru-RU" sz="1600" dirty="0">
                <a:effectLst/>
                <a:latin typeface="Times New Roman" panose="02020603050405020304" pitchFamily="18" charset="0"/>
                <a:ea typeface="Malgun Gothic" panose="020B0503020000020004" pitchFamily="34" charset="-127"/>
                <a:cs typeface="Times New Roman" panose="02020603050405020304" pitchFamily="18" charset="0"/>
              </a:rPr>
            </a:br>
            <a:r>
              <a:rPr lang="kk-KZ"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Алтын ұяң – Отан қымбат,</a:t>
            </a:r>
            <a:br>
              <a:rPr lang="ru-RU" sz="1600" dirty="0">
                <a:effectLst/>
                <a:latin typeface="Times New Roman" panose="02020603050405020304" pitchFamily="18" charset="0"/>
                <a:ea typeface="Malgun Gothic" panose="020B0503020000020004" pitchFamily="34" charset="-127"/>
                <a:cs typeface="Times New Roman" panose="02020603050405020304" pitchFamily="18" charset="0"/>
              </a:rPr>
            </a:br>
            <a:r>
              <a:rPr lang="kk-KZ"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Құт-берекең – атаң қымбат.</a:t>
            </a:r>
            <a:br>
              <a:rPr lang="ru-RU" sz="1600" dirty="0">
                <a:effectLst/>
                <a:latin typeface="Times New Roman" panose="02020603050405020304" pitchFamily="18" charset="0"/>
                <a:ea typeface="Malgun Gothic" panose="020B0503020000020004" pitchFamily="34" charset="-127"/>
                <a:cs typeface="Times New Roman" panose="02020603050405020304" pitchFamily="18" charset="0"/>
              </a:rPr>
            </a:br>
            <a:r>
              <a:rPr lang="kk-KZ"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Аймалайтын анаң қымбат,</a:t>
            </a:r>
            <a:br>
              <a:rPr lang="ru-RU" sz="1600" dirty="0">
                <a:effectLst/>
                <a:latin typeface="Times New Roman" panose="02020603050405020304" pitchFamily="18" charset="0"/>
                <a:ea typeface="Malgun Gothic" panose="020B0503020000020004" pitchFamily="34" charset="-127"/>
                <a:cs typeface="Times New Roman" panose="02020603050405020304" pitchFamily="18" charset="0"/>
              </a:rPr>
            </a:br>
            <a:r>
              <a:rPr lang="kk-KZ"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Асқар тауың – әкең қымбат.</a:t>
            </a:r>
            <a:br>
              <a:rPr lang="ru-RU" sz="1600" dirty="0">
                <a:effectLst/>
                <a:latin typeface="Times New Roman" panose="02020603050405020304" pitchFamily="18" charset="0"/>
                <a:ea typeface="Malgun Gothic" panose="020B0503020000020004" pitchFamily="34" charset="-127"/>
                <a:cs typeface="Times New Roman" panose="02020603050405020304" pitchFamily="18" charset="0"/>
              </a:rPr>
            </a:br>
            <a:r>
              <a:rPr lang="kk-KZ"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Мейірімді апаң қымбат,</a:t>
            </a:r>
            <a:br>
              <a:rPr lang="ru-RU" sz="1600" dirty="0">
                <a:effectLst/>
                <a:latin typeface="Times New Roman" panose="02020603050405020304" pitchFamily="18" charset="0"/>
                <a:ea typeface="Malgun Gothic" panose="020B0503020000020004" pitchFamily="34" charset="-127"/>
                <a:cs typeface="Times New Roman" panose="02020603050405020304" pitchFamily="18" charset="0"/>
              </a:rPr>
            </a:br>
            <a:r>
              <a:rPr lang="kk-KZ"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Туып-өскен елің қымбат.</a:t>
            </a:r>
            <a:br>
              <a:rPr lang="ru-RU" sz="1600" dirty="0">
                <a:effectLst/>
                <a:latin typeface="Times New Roman" panose="02020603050405020304" pitchFamily="18" charset="0"/>
                <a:ea typeface="Malgun Gothic" panose="020B0503020000020004" pitchFamily="34" charset="-127"/>
                <a:cs typeface="Times New Roman" panose="02020603050405020304" pitchFamily="18" charset="0"/>
              </a:rPr>
            </a:br>
            <a:r>
              <a:rPr lang="kk-KZ"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Ұят пенен ар қымбат,</a:t>
            </a:r>
            <a:br>
              <a:rPr lang="ru-RU" sz="1600" dirty="0">
                <a:effectLst/>
                <a:latin typeface="Times New Roman" panose="02020603050405020304" pitchFamily="18" charset="0"/>
                <a:ea typeface="Malgun Gothic" panose="020B0503020000020004" pitchFamily="34" charset="-127"/>
                <a:cs typeface="Times New Roman" panose="02020603050405020304" pitchFamily="18" charset="0"/>
              </a:rPr>
            </a:br>
            <a:r>
              <a:rPr lang="kk-KZ"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Өзің сүйген жар қымбат.</a:t>
            </a:r>
            <a:br>
              <a:rPr lang="ru-RU" sz="1600" dirty="0">
                <a:effectLst/>
                <a:latin typeface="Times New Roman" panose="02020603050405020304" pitchFamily="18" charset="0"/>
                <a:ea typeface="Malgun Gothic" panose="020B0503020000020004" pitchFamily="34" charset="-127"/>
                <a:cs typeface="Times New Roman" panose="02020603050405020304" pitchFamily="18" charset="0"/>
              </a:rPr>
            </a:br>
            <a:r>
              <a:rPr lang="kk-KZ"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Арадан шыққан жау қиын,</a:t>
            </a:r>
            <a:br>
              <a:rPr lang="ru-RU" sz="1600" dirty="0">
                <a:effectLst/>
                <a:latin typeface="Times New Roman" panose="02020603050405020304" pitchFamily="18" charset="0"/>
                <a:ea typeface="Malgun Gothic" panose="020B0503020000020004" pitchFamily="34" charset="-127"/>
                <a:cs typeface="Times New Roman" panose="02020603050405020304" pitchFamily="18" charset="0"/>
              </a:rPr>
            </a:br>
            <a:r>
              <a:rPr lang="kk-KZ"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Таусылмайтын дау қиын.</a:t>
            </a:r>
            <a:br>
              <a:rPr lang="ru-RU" sz="1600" dirty="0">
                <a:effectLst/>
                <a:latin typeface="Times New Roman" panose="02020603050405020304" pitchFamily="18" charset="0"/>
                <a:ea typeface="Malgun Gothic" panose="020B0503020000020004" pitchFamily="34" charset="-127"/>
                <a:cs typeface="Times New Roman" panose="02020603050405020304" pitchFamily="18" charset="0"/>
              </a:rPr>
            </a:br>
            <a:r>
              <a:rPr lang="kk-KZ"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Шанышқылаған сөз қиын,</a:t>
            </a:r>
            <a:br>
              <a:rPr lang="ru-RU" sz="1600" dirty="0">
                <a:effectLst/>
                <a:latin typeface="Times New Roman" panose="02020603050405020304" pitchFamily="18" charset="0"/>
                <a:ea typeface="Malgun Gothic" panose="020B0503020000020004" pitchFamily="34" charset="-127"/>
                <a:cs typeface="Times New Roman" panose="02020603050405020304" pitchFamily="18" charset="0"/>
              </a:rPr>
            </a:br>
            <a:r>
              <a:rPr lang="kk-KZ"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Жазылмаса дерт қиын,</a:t>
            </a:r>
            <a:br>
              <a:rPr lang="ru-RU" sz="1600" dirty="0">
                <a:effectLst/>
                <a:latin typeface="Times New Roman" panose="02020603050405020304" pitchFamily="18" charset="0"/>
                <a:ea typeface="Malgun Gothic" panose="020B0503020000020004" pitchFamily="34" charset="-127"/>
                <a:cs typeface="Times New Roman" panose="02020603050405020304" pitchFamily="18" charset="0"/>
              </a:rPr>
            </a:br>
            <a:r>
              <a:rPr lang="kk-KZ"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Іске аспаған серт қиын,</a:t>
            </a:r>
            <a:br>
              <a:rPr lang="ru-RU" sz="1600" dirty="0">
                <a:effectLst/>
                <a:latin typeface="Times New Roman" panose="02020603050405020304" pitchFamily="18" charset="0"/>
                <a:ea typeface="Malgun Gothic" panose="020B0503020000020004" pitchFamily="34" charset="-127"/>
                <a:cs typeface="Times New Roman" panose="02020603050405020304" pitchFamily="18" charset="0"/>
              </a:rPr>
            </a:br>
            <a:r>
              <a:rPr lang="kk-KZ"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Ақылыңнан адасып,</a:t>
            </a:r>
            <a:br>
              <a:rPr lang="ru-RU" sz="1600" dirty="0">
                <a:effectLst/>
                <a:latin typeface="Times New Roman" panose="02020603050405020304" pitchFamily="18" charset="0"/>
                <a:ea typeface="Malgun Gothic" panose="020B0503020000020004" pitchFamily="34" charset="-127"/>
                <a:cs typeface="Times New Roman" panose="02020603050405020304" pitchFamily="18" charset="0"/>
              </a:rPr>
            </a:br>
            <a:r>
              <a:rPr lang="kk-KZ"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Өзің түскен өрт қиын!</a:t>
            </a:r>
            <a:br>
              <a:rPr lang="ru-RU" sz="1600" dirty="0">
                <a:effectLst/>
                <a:latin typeface="Times New Roman" panose="02020603050405020304" pitchFamily="18" charset="0"/>
                <a:ea typeface="Malgun Gothic" panose="020B0503020000020004" pitchFamily="34" charset="-127"/>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pic>
        <p:nvPicPr>
          <p:cNvPr id="5" name="Звук 4">
            <a:hlinkClick r:id="" action="ppaction://media"/>
            <a:extLst>
              <a:ext uri="{FF2B5EF4-FFF2-40B4-BE49-F238E27FC236}">
                <a16:creationId xmlns:a16="http://schemas.microsoft.com/office/drawing/2014/main" id="{3FEED39B-E852-4645-9E91-37DC58F316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217180"/>
      </p:ext>
    </p:extLst>
  </p:cSld>
  <p:clrMapOvr>
    <a:masterClrMapping/>
  </p:clrMapOvr>
  <mc:AlternateContent xmlns:mc="http://schemas.openxmlformats.org/markup-compatibility/2006">
    <mc:Choice xmlns:p14="http://schemas.microsoft.com/office/powerpoint/2010/main" Requires="p14">
      <p:transition spd="slow" p14:dur="2000" advTm="105441"/>
    </mc:Choice>
    <mc:Fallback>
      <p:transition spd="slow" advTm="105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2E27D5-41EB-4EE0-889B-74CF75F186B5}"/>
              </a:ext>
            </a:extLst>
          </p:cNvPr>
          <p:cNvSpPr>
            <a:spLocks noGrp="1"/>
          </p:cNvSpPr>
          <p:nvPr>
            <p:ph type="title"/>
          </p:nvPr>
        </p:nvSpPr>
        <p:spPr>
          <a:xfrm>
            <a:off x="1265021" y="1212272"/>
            <a:ext cx="10188430" cy="4163291"/>
          </a:xfrm>
        </p:spPr>
        <p:txBody>
          <a:bodyPr>
            <a:noAutofit/>
          </a:bodyPr>
          <a:lstStyle/>
          <a:p>
            <a:r>
              <a:rPr lang="kk-KZ" sz="3200" b="1" dirty="0">
                <a:effectLst/>
                <a:latin typeface="Times New Roman" panose="02020603050405020304" pitchFamily="18" charset="0"/>
                <a:ea typeface="Malgun Gothic" panose="020B0503020000020004" pitchFamily="34" charset="-127"/>
                <a:cs typeface="Times New Roman" panose="02020603050405020304" pitchFamily="18" charset="0"/>
              </a:rPr>
              <a:t>Дескриптор.</a:t>
            </a:r>
            <a:br>
              <a:rPr lang="kk-KZ" sz="3200" b="1" dirty="0">
                <a:effectLst/>
                <a:latin typeface="Times New Roman" panose="02020603050405020304" pitchFamily="18" charset="0"/>
                <a:ea typeface="Malgun Gothic" panose="020B0503020000020004" pitchFamily="34" charset="-127"/>
                <a:cs typeface="Times New Roman" panose="02020603050405020304" pitchFamily="18" charset="0"/>
              </a:rPr>
            </a:br>
            <a:br>
              <a:rPr lang="ru-RU" sz="3200" dirty="0">
                <a:effectLst/>
                <a:latin typeface="Calibri" panose="020F0502020204030204" pitchFamily="34" charset="0"/>
                <a:ea typeface="Malgun Gothic" panose="020B0503020000020004" pitchFamily="34" charset="-127"/>
                <a:cs typeface="Times New Roman" panose="02020603050405020304" pitchFamily="18" charset="0"/>
              </a:rPr>
            </a:br>
            <a:r>
              <a:rPr lang="kk-KZ" sz="1800" b="1" dirty="0">
                <a:latin typeface="Times New Roman" panose="02020603050405020304" pitchFamily="18" charset="0"/>
                <a:ea typeface="Malgun Gothic" panose="020B0503020000020004" pitchFamily="34" charset="-127"/>
                <a:cs typeface="Times New Roman" panose="02020603050405020304" pitchFamily="18" charset="0"/>
              </a:rPr>
              <a:t>1.</a:t>
            </a:r>
            <a:r>
              <a:rPr lang="kk-KZ" sz="3200" dirty="0">
                <a:effectLst/>
                <a:latin typeface="Times New Roman" panose="02020603050405020304" pitchFamily="18" charset="0"/>
                <a:ea typeface="Malgun Gothic" panose="020B0503020000020004" pitchFamily="34" charset="-127"/>
                <a:cs typeface="Times New Roman" panose="02020603050405020304" pitchFamily="18" charset="0"/>
              </a:rPr>
              <a:t>Өлеңдегі туыстық атауларды дәптерге жазады.</a:t>
            </a:r>
            <a:br>
              <a:rPr lang="ru-RU" sz="3200" dirty="0">
                <a:effectLst/>
                <a:latin typeface="Calibri" panose="020F0502020204030204" pitchFamily="34" charset="0"/>
                <a:ea typeface="Malgun Gothic" panose="020B0503020000020004" pitchFamily="34" charset="-127"/>
                <a:cs typeface="Times New Roman" panose="02020603050405020304" pitchFamily="18" charset="0"/>
              </a:rPr>
            </a:br>
            <a:r>
              <a:rPr lang="kk-KZ" sz="3200" dirty="0">
                <a:effectLst/>
                <a:latin typeface="Times New Roman" panose="02020603050405020304" pitchFamily="18" charset="0"/>
                <a:ea typeface="Malgun Gothic" panose="020B0503020000020004" pitchFamily="34" charset="-127"/>
                <a:cs typeface="Times New Roman" panose="02020603050405020304" pitchFamily="18" charset="0"/>
              </a:rPr>
              <a:t>2. Аталмаған туыстық атауларды жалғастырып жазады.</a:t>
            </a:r>
            <a:br>
              <a:rPr lang="ru-RU" sz="3200" dirty="0">
                <a:effectLst/>
                <a:latin typeface="Calibri" panose="020F0502020204030204" pitchFamily="34" charset="0"/>
                <a:ea typeface="Malgun Gothic" panose="020B0503020000020004" pitchFamily="34" charset="-127"/>
                <a:cs typeface="Times New Roman" panose="02020603050405020304" pitchFamily="18" charset="0"/>
              </a:rPr>
            </a:br>
            <a:br>
              <a:rPr lang="ru-RU" sz="3200" dirty="0">
                <a:effectLst/>
                <a:latin typeface="Calibri" panose="020F0502020204030204" pitchFamily="34" charset="0"/>
                <a:ea typeface="Malgun Gothic" panose="020B0503020000020004" pitchFamily="34" charset="-127"/>
                <a:cs typeface="Times New Roman" panose="02020603050405020304" pitchFamily="18" charset="0"/>
              </a:rPr>
            </a:br>
            <a:r>
              <a:rPr lang="kk-KZ" sz="3200" dirty="0">
                <a:effectLst/>
                <a:latin typeface="Times New Roman" panose="02020603050405020304" pitchFamily="18" charset="0"/>
                <a:ea typeface="Malgun Gothic" panose="020B0503020000020004" pitchFamily="34" charset="-127"/>
                <a:cs typeface="Times New Roman" panose="02020603050405020304" pitchFamily="18" charset="0"/>
              </a:rPr>
              <a:t> </a:t>
            </a:r>
            <a:br>
              <a:rPr lang="ru-RU" sz="3200" dirty="0">
                <a:effectLst/>
                <a:latin typeface="Calibri" panose="020F0502020204030204" pitchFamily="34" charset="0"/>
                <a:ea typeface="Malgun Gothic" panose="020B0503020000020004" pitchFamily="34" charset="-127"/>
                <a:cs typeface="Times New Roman" panose="02020603050405020304" pitchFamily="18" charset="0"/>
              </a:rPr>
            </a:br>
            <a:endParaRPr lang="ru-RU" sz="3200" dirty="0"/>
          </a:p>
        </p:txBody>
      </p:sp>
      <p:pic>
        <p:nvPicPr>
          <p:cNvPr id="4" name="Звук 3">
            <a:hlinkClick r:id="" action="ppaction://media"/>
            <a:extLst>
              <a:ext uri="{FF2B5EF4-FFF2-40B4-BE49-F238E27FC236}">
                <a16:creationId xmlns:a16="http://schemas.microsoft.com/office/drawing/2014/main" id="{E38B5318-5F91-450E-BE16-945816F87C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00849536"/>
      </p:ext>
    </p:extLst>
  </p:cSld>
  <p:clrMapOvr>
    <a:masterClrMapping/>
  </p:clrMapOvr>
  <mc:AlternateContent xmlns:mc="http://schemas.openxmlformats.org/markup-compatibility/2006">
    <mc:Choice xmlns:p14="http://schemas.microsoft.com/office/powerpoint/2010/main" Requires="p14">
      <p:transition spd="slow" p14:dur="2000" advTm="35838"/>
    </mc:Choice>
    <mc:Fallback>
      <p:transition spd="slow" advTm="35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6CEB29-1444-4508-A961-12BA29CD6DA9}"/>
              </a:ext>
            </a:extLst>
          </p:cNvPr>
          <p:cNvSpPr>
            <a:spLocks noGrp="1"/>
          </p:cNvSpPr>
          <p:nvPr>
            <p:ph type="title"/>
          </p:nvPr>
        </p:nvSpPr>
        <p:spPr/>
        <p:txBody>
          <a:bodyPr/>
          <a:lstStyle/>
          <a:p>
            <a:r>
              <a:rPr lang="kk-KZ" b="1" dirty="0">
                <a:solidFill>
                  <a:srgbClr val="C00000"/>
                </a:solidFill>
                <a:latin typeface="Times New Roman" panose="02020603050405020304" pitchFamily="18" charset="0"/>
                <a:ea typeface="Malgun Gothic" panose="020B0503020000020004" pitchFamily="34" charset="-127"/>
                <a:cs typeface="Times New Roman" panose="02020603050405020304" pitchFamily="18" charset="0"/>
              </a:rPr>
              <a:t>Өзіңді тексер!</a:t>
            </a:r>
            <a:br>
              <a:rPr lang="ru-RU" dirty="0">
                <a:latin typeface="Calibri" panose="020F0502020204030204" pitchFamily="34" charset="0"/>
                <a:ea typeface="Malgun Gothic" panose="020B0503020000020004" pitchFamily="34" charset="-127"/>
                <a:cs typeface="Times New Roman" panose="02020603050405020304" pitchFamily="18" charset="0"/>
              </a:rPr>
            </a:br>
            <a:endParaRPr lang="ru-RU" dirty="0"/>
          </a:p>
        </p:txBody>
      </p:sp>
      <p:sp>
        <p:nvSpPr>
          <p:cNvPr id="3" name="Объект 2">
            <a:extLst>
              <a:ext uri="{FF2B5EF4-FFF2-40B4-BE49-F238E27FC236}">
                <a16:creationId xmlns:a16="http://schemas.microsoft.com/office/drawing/2014/main" id="{6C16F481-E10F-46E1-8179-927EB21DC3FA}"/>
              </a:ext>
            </a:extLst>
          </p:cNvPr>
          <p:cNvSpPr>
            <a:spLocks noGrp="1"/>
          </p:cNvSpPr>
          <p:nvPr>
            <p:ph idx="1"/>
          </p:nvPr>
        </p:nvSpPr>
        <p:spPr>
          <a:xfrm>
            <a:off x="1771794" y="1759527"/>
            <a:ext cx="8915400" cy="3777622"/>
          </a:xfrm>
        </p:spPr>
        <p:txBody>
          <a:bodyPr>
            <a:normAutofit/>
          </a:bodyPr>
          <a:lstStyle/>
          <a:p>
            <a:r>
              <a:rPr lang="kk-KZ"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Апайың, інің, қарындасың,нағашың, әйелің, атаң, анаң, әкең, апаң. </a:t>
            </a:r>
            <a:endParaRPr lang="ru-RU" sz="3600" dirty="0">
              <a:effectLst/>
              <a:latin typeface="Calibri" panose="020F0502020204030204" pitchFamily="34" charset="0"/>
              <a:ea typeface="Malgun Gothic" panose="020B0503020000020004" pitchFamily="34" charset="-127"/>
              <a:cs typeface="Times New Roman" panose="02020603050405020304" pitchFamily="18" charset="0"/>
            </a:endParaRPr>
          </a:p>
          <a:p>
            <a:r>
              <a:rPr lang="kk-KZ" sz="3600" dirty="0">
                <a:effectLst/>
                <a:latin typeface="Times New Roman" panose="02020603050405020304" pitchFamily="18" charset="0"/>
                <a:ea typeface="Malgun Gothic" panose="020B0503020000020004" pitchFamily="34" charset="-127"/>
                <a:cs typeface="Times New Roman" panose="02020603050405020304" pitchFamily="18" charset="0"/>
              </a:rPr>
              <a:t>Аға, жиен, бөле, қайын ене, қайын ата, қайын сіңлі, қайын аға.</a:t>
            </a:r>
            <a:endParaRPr lang="ru-RU" sz="3600" dirty="0">
              <a:effectLst/>
              <a:latin typeface="Calibri" panose="020F0502020204030204" pitchFamily="34" charset="0"/>
              <a:ea typeface="Malgun Gothic" panose="020B0503020000020004" pitchFamily="34" charset="-127"/>
              <a:cs typeface="Times New Roman" panose="02020603050405020304" pitchFamily="18" charset="0"/>
            </a:endParaRPr>
          </a:p>
          <a:p>
            <a:pPr marL="0" indent="0">
              <a:buNone/>
            </a:pPr>
            <a:endParaRPr lang="ru-RU" dirty="0"/>
          </a:p>
        </p:txBody>
      </p:sp>
      <p:pic>
        <p:nvPicPr>
          <p:cNvPr id="5" name="Звук 4">
            <a:hlinkClick r:id="" action="ppaction://media"/>
            <a:extLst>
              <a:ext uri="{FF2B5EF4-FFF2-40B4-BE49-F238E27FC236}">
                <a16:creationId xmlns:a16="http://schemas.microsoft.com/office/drawing/2014/main" id="{F6DD209E-FFE1-4DAA-A9A9-1FD3F5E915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4169150"/>
      </p:ext>
    </p:extLst>
  </p:cSld>
  <p:clrMapOvr>
    <a:masterClrMapping/>
  </p:clrMapOvr>
  <mc:AlternateContent xmlns:mc="http://schemas.openxmlformats.org/markup-compatibility/2006">
    <mc:Choice xmlns:p14="http://schemas.microsoft.com/office/powerpoint/2010/main" Requires="p14">
      <p:transition spd="slow" p14:dur="2000" advTm="75505"/>
    </mc:Choice>
    <mc:Fallback>
      <p:transition spd="slow" advTm="75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8D5A2A7-055E-4727-A05C-3E8AA0955852}"/>
              </a:ext>
            </a:extLst>
          </p:cNvPr>
          <p:cNvSpPr>
            <a:spLocks noGrp="1"/>
          </p:cNvSpPr>
          <p:nvPr>
            <p:ph idx="1"/>
          </p:nvPr>
        </p:nvSpPr>
        <p:spPr>
          <a:xfrm>
            <a:off x="1258094" y="387927"/>
            <a:ext cx="9675812" cy="5287767"/>
          </a:xfrm>
        </p:spPr>
        <p:txBody>
          <a:bodyPr/>
          <a:lstStyle/>
          <a:p>
            <a:r>
              <a:rPr lang="kk-KZ" sz="3200" b="1" dirty="0">
                <a:effectLst/>
                <a:latin typeface="Times New Roman" panose="02020603050405020304" pitchFamily="18" charset="0"/>
                <a:ea typeface="Malgun Gothic" panose="020B0503020000020004" pitchFamily="34" charset="-127"/>
                <a:cs typeface="Times New Roman" panose="02020603050405020304" pitchFamily="18" charset="0"/>
              </a:rPr>
              <a:t>2-тапсырма: </a:t>
            </a:r>
            <a:endParaRPr lang="ru-RU" sz="3200" dirty="0">
              <a:effectLst/>
              <a:latin typeface="Times New Roman" panose="02020603050405020304" pitchFamily="18" charset="0"/>
              <a:ea typeface="Malgun Gothic" panose="020B0503020000020004" pitchFamily="34" charset="-127"/>
              <a:cs typeface="Times New Roman" panose="02020603050405020304" pitchFamily="18" charset="0"/>
            </a:endParaRPr>
          </a:p>
          <a:p>
            <a:r>
              <a:rPr lang="kk-KZ" sz="3200" dirty="0">
                <a:effectLst/>
                <a:latin typeface="Times New Roman" panose="02020603050405020304" pitchFamily="18" charset="0"/>
                <a:ea typeface="Malgun Gothic" panose="020B0503020000020004" pitchFamily="34" charset="-127"/>
                <a:cs typeface="Times New Roman" panose="02020603050405020304" pitchFamily="18" charset="0"/>
              </a:rPr>
              <a:t>Қазыбек би үшін Отан, ата, ана, әке, апа, ел, ар, жар қымбат екен. Сен үшін не қымбат? Ойыңды 5-6 сөйлеммен өрнектеп жаз.</a:t>
            </a:r>
            <a:endParaRPr lang="ru-RU" sz="3200" dirty="0">
              <a:effectLst/>
              <a:latin typeface="Calibri" panose="020F0502020204030204" pitchFamily="34" charset="0"/>
              <a:ea typeface="Malgun Gothic" panose="020B0503020000020004" pitchFamily="34" charset="-127"/>
              <a:cs typeface="Times New Roman" panose="02020603050405020304" pitchFamily="18" charset="0"/>
            </a:endParaRPr>
          </a:p>
          <a:p>
            <a:pPr marL="0" indent="0" algn="just">
              <a:buNone/>
            </a:pPr>
            <a:r>
              <a:rPr lang="kk-KZ" sz="3200" b="1" dirty="0">
                <a:effectLst/>
                <a:latin typeface="Times New Roman" panose="02020603050405020304" pitchFamily="18" charset="0"/>
                <a:ea typeface="Malgun Gothic" panose="020B0503020000020004" pitchFamily="34" charset="-127"/>
                <a:cs typeface="Times New Roman" panose="02020603050405020304" pitchFamily="18" charset="0"/>
              </a:rPr>
              <a:t>Дескриптор:</a:t>
            </a:r>
            <a:endParaRPr lang="ru-RU" sz="3200" dirty="0">
              <a:effectLst/>
              <a:latin typeface="Calibri" panose="020F0502020204030204" pitchFamily="34" charset="0"/>
              <a:ea typeface="Malgun Gothic" panose="020B0503020000020004" pitchFamily="34" charset="-127"/>
              <a:cs typeface="Times New Roman" panose="02020603050405020304" pitchFamily="18" charset="0"/>
            </a:endParaRPr>
          </a:p>
          <a:p>
            <a:pPr indent="76200"/>
            <a:r>
              <a:rPr lang="kk-KZ" sz="3200" dirty="0">
                <a:effectLst/>
                <a:latin typeface="Times New Roman" panose="02020603050405020304" pitchFamily="18" charset="0"/>
                <a:ea typeface="Malgun Gothic" panose="020B0503020000020004" pitchFamily="34" charset="-127"/>
                <a:cs typeface="Times New Roman" panose="02020603050405020304" pitchFamily="18" charset="0"/>
              </a:rPr>
              <a:t>1. «Не қымбат?» тақырыбын 5-6 сөйлеммен ашып жазады. </a:t>
            </a:r>
            <a:endParaRPr lang="ru-RU" sz="3200" dirty="0">
              <a:effectLst/>
              <a:latin typeface="Calibri" panose="020F0502020204030204" pitchFamily="34" charset="0"/>
              <a:ea typeface="Malgun Gothic" panose="020B0503020000020004" pitchFamily="34" charset="-127"/>
              <a:cs typeface="Times New Roman" panose="02020603050405020304" pitchFamily="18" charset="0"/>
            </a:endParaRPr>
          </a:p>
          <a:p>
            <a:pPr marL="0" indent="0">
              <a:buNone/>
            </a:pPr>
            <a:endParaRPr lang="ru-RU" dirty="0"/>
          </a:p>
        </p:txBody>
      </p:sp>
      <p:pic>
        <p:nvPicPr>
          <p:cNvPr id="4" name="Звук 3">
            <a:hlinkClick r:id="" action="ppaction://media"/>
            <a:extLst>
              <a:ext uri="{FF2B5EF4-FFF2-40B4-BE49-F238E27FC236}">
                <a16:creationId xmlns:a16="http://schemas.microsoft.com/office/drawing/2014/main" id="{685FA10D-3140-47BF-870E-A8EF1DEC72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11857031"/>
      </p:ext>
    </p:extLst>
  </p:cSld>
  <p:clrMapOvr>
    <a:masterClrMapping/>
  </p:clrMapOvr>
  <mc:AlternateContent xmlns:mc="http://schemas.openxmlformats.org/markup-compatibility/2006">
    <mc:Choice xmlns:p14="http://schemas.microsoft.com/office/powerpoint/2010/main" Requires="p14">
      <p:transition spd="slow" p14:dur="2000" advTm="72242"/>
    </mc:Choice>
    <mc:Fallback>
      <p:transition spd="slow" advTm="72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115AA5E-7B5E-494C-A8F8-2AD752445490}"/>
              </a:ext>
            </a:extLst>
          </p:cNvPr>
          <p:cNvSpPr>
            <a:spLocks noGrp="1"/>
          </p:cNvSpPr>
          <p:nvPr>
            <p:ph idx="1"/>
          </p:nvPr>
        </p:nvSpPr>
        <p:spPr>
          <a:xfrm>
            <a:off x="1066800" y="1219200"/>
            <a:ext cx="10437812" cy="4692022"/>
          </a:xfrm>
        </p:spPr>
        <p:txBody>
          <a:bodyPr/>
          <a:lstStyle/>
          <a:p>
            <a:pPr indent="76200"/>
            <a:r>
              <a:rPr lang="kk-KZ" sz="3200" b="1" dirty="0">
                <a:effectLst/>
                <a:latin typeface="Times New Roman" panose="02020603050405020304" pitchFamily="18" charset="0"/>
                <a:ea typeface="Malgun Gothic" panose="020B0503020000020004" pitchFamily="34" charset="-127"/>
                <a:cs typeface="Times New Roman" panose="02020603050405020304" pitchFamily="18" charset="0"/>
              </a:rPr>
              <a:t>Өзіңді тексер!</a:t>
            </a:r>
            <a:endParaRPr lang="ru-RU" sz="3200" dirty="0">
              <a:effectLst/>
              <a:latin typeface="Calibri" panose="020F0502020204030204" pitchFamily="34" charset="0"/>
              <a:ea typeface="Malgun Gothic" panose="020B0503020000020004" pitchFamily="34" charset="-127"/>
              <a:cs typeface="Times New Roman" panose="02020603050405020304" pitchFamily="18" charset="0"/>
            </a:endParaRPr>
          </a:p>
          <a:p>
            <a:pPr indent="0">
              <a:buNone/>
            </a:pPr>
            <a:r>
              <a:rPr lang="kk-KZ" sz="3200" dirty="0">
                <a:effectLst/>
                <a:latin typeface="Times New Roman" panose="02020603050405020304" pitchFamily="18" charset="0"/>
                <a:ea typeface="Malgun Gothic" panose="020B0503020000020004" pitchFamily="34" charset="-127"/>
                <a:cs typeface="Times New Roman" panose="02020603050405020304" pitchFamily="18" charset="0"/>
              </a:rPr>
              <a:t>Мен үшін өмір сыйлаған </a:t>
            </a:r>
            <a:r>
              <a:rPr lang="kk-KZ" sz="3200" u="sng" dirty="0">
                <a:effectLst/>
                <a:latin typeface="Times New Roman" panose="02020603050405020304" pitchFamily="18" charset="0"/>
                <a:ea typeface="Malgun Gothic" panose="020B0503020000020004" pitchFamily="34" charset="-127"/>
                <a:cs typeface="Times New Roman" panose="02020603050405020304" pitchFamily="18" charset="0"/>
              </a:rPr>
              <a:t>әкем мен анам қымбат. </a:t>
            </a:r>
            <a:r>
              <a:rPr lang="kk-KZ" sz="3200" dirty="0">
                <a:effectLst/>
                <a:latin typeface="Times New Roman" panose="02020603050405020304" pitchFamily="18" charset="0"/>
                <a:ea typeface="Malgun Gothic" panose="020B0503020000020004" pitchFamily="34" charset="-127"/>
                <a:cs typeface="Times New Roman" panose="02020603050405020304" pitchFamily="18" charset="0"/>
              </a:rPr>
              <a:t>Солардың разылығын алып, үміттерін ақтасам деген мақсатым бар. Кіндік қаным тамған </a:t>
            </a:r>
            <a:r>
              <a:rPr lang="kk-KZ" sz="3200" u="sng" dirty="0">
                <a:effectLst/>
                <a:latin typeface="Times New Roman" panose="02020603050405020304" pitchFamily="18" charset="0"/>
                <a:ea typeface="Malgun Gothic" panose="020B0503020000020004" pitchFamily="34" charset="-127"/>
                <a:cs typeface="Times New Roman" panose="02020603050405020304" pitchFamily="18" charset="0"/>
              </a:rPr>
              <a:t>туған жерім қымбат</a:t>
            </a:r>
            <a:r>
              <a:rPr lang="kk-KZ" sz="3200" dirty="0">
                <a:effectLst/>
                <a:latin typeface="Times New Roman" panose="02020603050405020304" pitchFamily="18" charset="0"/>
                <a:ea typeface="Malgun Gothic" panose="020B0503020000020004" pitchFamily="34" charset="-127"/>
                <a:cs typeface="Times New Roman" panose="02020603050405020304" pitchFamily="18" charset="0"/>
              </a:rPr>
              <a:t>. Арманымды арманға жалғаған өскен жеріме қолымнан келгенше қамқор боламын. Сырымды бөліскен </a:t>
            </a:r>
            <a:r>
              <a:rPr lang="kk-KZ" sz="3200" u="sng" dirty="0">
                <a:effectLst/>
                <a:latin typeface="Times New Roman" panose="02020603050405020304" pitchFamily="18" charset="0"/>
                <a:ea typeface="Malgun Gothic" panose="020B0503020000020004" pitchFamily="34" charset="-127"/>
                <a:cs typeface="Times New Roman" panose="02020603050405020304" pitchFamily="18" charset="0"/>
              </a:rPr>
              <a:t>достарым</a:t>
            </a:r>
            <a:r>
              <a:rPr lang="kk-KZ" sz="3200" dirty="0">
                <a:effectLst/>
                <a:latin typeface="Times New Roman" panose="02020603050405020304" pitchFamily="18" charset="0"/>
                <a:ea typeface="Malgun Gothic" panose="020B0503020000020004" pitchFamily="34" charset="-127"/>
                <a:cs typeface="Times New Roman" panose="02020603050405020304" pitchFamily="18" charset="0"/>
              </a:rPr>
              <a:t> мен үшін аса </a:t>
            </a:r>
            <a:r>
              <a:rPr lang="kk-KZ" sz="3200" u="sng" dirty="0">
                <a:effectLst/>
                <a:latin typeface="Times New Roman" panose="02020603050405020304" pitchFamily="18" charset="0"/>
                <a:ea typeface="Malgun Gothic" panose="020B0503020000020004" pitchFamily="34" charset="-127"/>
                <a:cs typeface="Times New Roman" panose="02020603050405020304" pitchFamily="18" charset="0"/>
              </a:rPr>
              <a:t>қымбат</a:t>
            </a:r>
            <a:r>
              <a:rPr lang="kk-KZ" sz="3200" dirty="0">
                <a:effectLst/>
                <a:latin typeface="Times New Roman" panose="02020603050405020304" pitchFamily="18" charset="0"/>
                <a:ea typeface="Malgun Gothic" panose="020B0503020000020004" pitchFamily="34" charset="-127"/>
                <a:cs typeface="Times New Roman" panose="02020603050405020304" pitchFamily="18" charset="0"/>
              </a:rPr>
              <a:t>. Достарымсыз өмірімді елестете алмаймын. </a:t>
            </a:r>
            <a:endParaRPr lang="ru-RU" sz="3200" dirty="0">
              <a:effectLst/>
              <a:latin typeface="Calibri" panose="020F0502020204030204" pitchFamily="34" charset="0"/>
              <a:ea typeface="Malgun Gothic" panose="020B0503020000020004" pitchFamily="34" charset="-127"/>
              <a:cs typeface="Times New Roman" panose="02020603050405020304" pitchFamily="18" charset="0"/>
            </a:endParaRPr>
          </a:p>
          <a:p>
            <a:endParaRPr lang="ru-RU" dirty="0"/>
          </a:p>
        </p:txBody>
      </p:sp>
      <p:pic>
        <p:nvPicPr>
          <p:cNvPr id="5" name="Звук 4">
            <a:hlinkClick r:id="" action="ppaction://media"/>
            <a:extLst>
              <a:ext uri="{FF2B5EF4-FFF2-40B4-BE49-F238E27FC236}">
                <a16:creationId xmlns:a16="http://schemas.microsoft.com/office/drawing/2014/main" id="{DFE37E06-EC57-4993-BEB0-D0D9E0C76B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0505749"/>
      </p:ext>
    </p:extLst>
  </p:cSld>
  <p:clrMapOvr>
    <a:masterClrMapping/>
  </p:clrMapOvr>
  <mc:AlternateContent xmlns:mc="http://schemas.openxmlformats.org/markup-compatibility/2006">
    <mc:Choice xmlns:p14="http://schemas.microsoft.com/office/powerpoint/2010/main" Requires="p14">
      <p:transition spd="slow" p14:dur="2000" advTm="88337"/>
    </mc:Choice>
    <mc:Fallback>
      <p:transition spd="slow" advTm="88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Легкий дым">
  <a:themeElements>
    <a:clrScheme name="Красный">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Документ" ma:contentTypeID="0x01010061D76DB127BD6B47802B4AD53E086344" ma:contentTypeVersion="3" ma:contentTypeDescription="Создание документа." ma:contentTypeScope="" ma:versionID="33a1fd0ec3a2ad9772496b7ed5b4c985">
  <xsd:schema xmlns:xsd="http://www.w3.org/2001/XMLSchema" xmlns:xs="http://www.w3.org/2001/XMLSchema" xmlns:p="http://schemas.microsoft.com/office/2006/metadata/properties" xmlns:ns2="792d701b-f7dd-4c05-8c9a-4b23972ce6ec" targetNamespace="http://schemas.microsoft.com/office/2006/metadata/properties" ma:root="true" ma:fieldsID="5ee8cddb9bb8553f6122457c5c986f01" ns2:_="">
    <xsd:import namespace="792d701b-f7dd-4c05-8c9a-4b23972ce6ec"/>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2d701b-f7dd-4c05-8c9a-4b23972ce6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0BE54E4-1477-42C5-89FB-7BE8D1AC5472}">
  <ds:schemaRefs>
    <ds:schemaRef ds:uri="http://schemas.microsoft.com/sharepoint/v3/contenttype/forms"/>
  </ds:schemaRefs>
</ds:datastoreItem>
</file>

<file path=customXml/itemProps2.xml><?xml version="1.0" encoding="utf-8"?>
<ds:datastoreItem xmlns:ds="http://schemas.openxmlformats.org/officeDocument/2006/customXml" ds:itemID="{A8EA0A99-D763-4F73-B95C-FE0097E818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2d701b-f7dd-4c05-8c9a-4b23972ce6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D20562-B1FC-4900-8886-A8AEBF2064C4}">
  <ds:schemaRefs>
    <ds:schemaRef ds:uri="http://schemas.microsoft.com/office/infopath/2007/PartnerControls"/>
    <ds:schemaRef ds:uri="http://schemas.microsoft.com/office/2006/metadata/properties"/>
    <ds:schemaRef ds:uri="http://purl.org/dc/elements/1.1/"/>
    <ds:schemaRef ds:uri="http://www.w3.org/XML/1998/namespace"/>
    <ds:schemaRef ds:uri="http://schemas.microsoft.com/office/2006/documentManagement/types"/>
    <ds:schemaRef ds:uri="http://purl.org/dc/dcmitype/"/>
    <ds:schemaRef ds:uri="792d701b-f7dd-4c05-8c9a-4b23972ce6ec"/>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Wisp</Template>
  <TotalTime>1447</TotalTime>
  <Words>526</Words>
  <Application>Microsoft Office PowerPoint</Application>
  <PresentationFormat>Широкоэкранный</PresentationFormat>
  <Paragraphs>37</Paragraphs>
  <Slides>12</Slides>
  <Notes>0</Notes>
  <HiddenSlides>0</HiddenSlides>
  <MMClips>12</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12</vt:i4>
      </vt:variant>
    </vt:vector>
  </HeadingPairs>
  <TitlesOfParts>
    <vt:vector size="19" baseType="lpstr">
      <vt:lpstr>Arial</vt:lpstr>
      <vt:lpstr>Calibri</vt:lpstr>
      <vt:lpstr>Century Gothic</vt:lpstr>
      <vt:lpstr>Times New Roman</vt:lpstr>
      <vt:lpstr>Wingdings</vt:lpstr>
      <vt:lpstr>Wingdings 3</vt:lpstr>
      <vt:lpstr>Легкий дым</vt:lpstr>
      <vt:lpstr>Бөлім тақырыбы: Еңбек нарығы және сұраныс. Шешендік сөздер Сабақтың тақырыбы:                                                                                        Қорытынды</vt:lpstr>
      <vt:lpstr>       Оқу мақсаты:       11.2.6.1 белгілі бір мақсат үшін оқылым стратегияларын жүйелі қолдана білу        Сабақ мақсаты: - Оқылым стратегияларын біледі. - Оқылым стратегияларының мақсатын түсінеді.  - Стратегиялармен жүйелі жұмыс істей алады.</vt:lpstr>
      <vt:lpstr>Бағалау критерийлері:</vt:lpstr>
      <vt:lpstr>1-тапсырма. Миға шабуыл</vt:lpstr>
      <vt:lpstr>Тату болса, ағайын жақын,  Ақылшы болса, апайың жақын.  Бауырмал болса, інің жақын,  Алдыңа тартқан адал асын –  Қимас жақын қарындасың.  Сыбайлас болса, нағашың жақын,  Адал болса, досың жақын.  Жан серігің жас кезіңнен  Бәрінен де әйелің жақын.  Алтын ұяң – Отан қымбат,  Құт-берекең – атаң қымбат.  Аймалайтын анаң қымбат,  Асқар тауың – әкең қымбат.  Мейірімді апаң қымбат,  Туып-өскен елің қымбат.  Ұят пенен ар қымбат,  Өзің сүйген жар қымбат.  Арадан шыққан жау қиын,  Таусылмайтын дау қиын.  Шанышқылаған сөз қиын,  Жазылмаса дерт қиын,  Іске аспаған серт қиын,  Ақылыңнан адасып,  Өзің түскен өрт қиын! </vt:lpstr>
      <vt:lpstr>Дескриптор.  1.Өлеңдегі туыстық атауларды дәптерге жазады. 2. Аталмаған туыстық атауларды жалғастырып жазады.    </vt:lpstr>
      <vt:lpstr>Өзіңді тексер! </vt:lpstr>
      <vt:lpstr>Презентация PowerPoint</vt:lpstr>
      <vt:lpstr>Презентация PowerPoint</vt:lpstr>
      <vt:lpstr>Презентация PowerPoint</vt:lpstr>
      <vt:lpstr>Өзіңді тексер! </vt:lpstr>
      <vt:lpstr>Қорытынды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Елюбаева  Гульнар Тоқтарбекқызы</cp:lastModifiedBy>
  <cp:revision>61</cp:revision>
  <dcterms:created xsi:type="dcterms:W3CDTF">2020-10-12T06:43:10Z</dcterms:created>
  <dcterms:modified xsi:type="dcterms:W3CDTF">2021-04-16T08:27:11Z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0x01010061D76DB127BD6B47802B4AD53E086344</vt:lpwstr>
  </property>
</Properties>
</file>