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4"/>
  </p:sldMasterIdLst>
  <p:sldIdLst>
    <p:sldId id="256" r:id="rId5"/>
    <p:sldId id="258" r:id="rId6"/>
    <p:sldId id="259" r:id="rId7"/>
    <p:sldId id="260" r:id="rId8"/>
    <p:sldId id="272" r:id="rId9"/>
    <p:sldId id="276" r:id="rId10"/>
    <p:sldId id="273" r:id="rId11"/>
    <p:sldId id="274" r:id="rId12"/>
    <p:sldId id="27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-108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0379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62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05373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6890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011186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5387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62715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19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6690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88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252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54245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3668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3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1136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BF17E-18B6-42A7-AE2C-AC7C5C40DC73}" type="datetimeFigureOut">
              <a:rPr lang="ru-RU" smtClean="0"/>
              <a:pPr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B201397-58D9-4480-B09B-FF84486C6CB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111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2001" y="1094704"/>
            <a:ext cx="10604500" cy="2923114"/>
          </a:xfrm>
        </p:spPr>
        <p:txBody>
          <a:bodyPr>
            <a:normAutofit/>
          </a:bodyPr>
          <a:lstStyle/>
          <a:p>
            <a:r>
              <a:rPr lang="kk-KZ" sz="31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Бөлім тақырыбы</a:t>
            </a:r>
            <a:r>
              <a:rPr lang="kk-KZ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kk-KZ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6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Еңбек нарығы және сұраныс. Шешендік сөздер</a:t>
            </a:r>
            <a:r>
              <a:rPr lang="kk-KZ" sz="1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/>
            </a:r>
            <a:br>
              <a:rPr lang="kk-KZ" sz="1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</a:br>
            <a:r>
              <a:rPr lang="kk-KZ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</a:t>
            </a:r>
            <a:r>
              <a:rPr lang="kk-KZ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kk-KZ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40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40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«Менің болашақ мамандығым» эссе</a:t>
            </a:r>
            <a:endParaRPr lang="ru-RU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17680" y="24867"/>
            <a:ext cx="274320" cy="12651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A63D263-58B2-48C5-9756-A6FB1D36D6D2}"/>
              </a:ext>
            </a:extLst>
          </p:cNvPr>
          <p:cNvSpPr txBox="1"/>
          <p:nvPr/>
        </p:nvSpPr>
        <p:spPr>
          <a:xfrm>
            <a:off x="9371446" y="5078393"/>
            <a:ext cx="2299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</a:t>
            </a:r>
          </a:p>
          <a:p>
            <a:r>
              <a:rPr lang="kk-KZ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11-сынып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1AB6CE7F-180B-4E34-9F09-20F09BAB3D5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082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27575">
        <p14:reveal/>
      </p:transition>
    </mc:Choice>
    <mc:Fallback>
      <p:transition spd="slow" advTm="27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орытынды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8300" y="2079939"/>
            <a:ext cx="8915400" cy="3777622"/>
          </a:xfrm>
        </p:spPr>
        <p:txBody>
          <a:bodyPr>
            <a:normAutofit/>
          </a:bodyPr>
          <a:lstStyle/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kk-KZ" sz="4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Қажетті ақпараттарды тиімді қолдандың.</a:t>
            </a:r>
            <a:endParaRPr lang="ru-RU" sz="4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kk-KZ" sz="4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Көтерілген мәселені </a:t>
            </a:r>
            <a:r>
              <a:rPr lang="kk-KZ" sz="400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анықтай алдың.</a:t>
            </a:r>
            <a:endParaRPr lang="ru-RU" sz="40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40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Аргументативті эссе жаздың.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9EE79244-7463-4B7B-99C9-7DB00370F3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39311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5892"/>
    </mc:Choice>
    <mc:Fallback>
      <p:transition spd="slow" advTm="13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82315" y="215900"/>
            <a:ext cx="10788985" cy="6362162"/>
          </a:xfrm>
        </p:spPr>
        <p:txBody>
          <a:bodyPr>
            <a:normAutofit fontScale="90000"/>
          </a:bodyPr>
          <a:lstStyle/>
          <a:p>
            <a:pPr lvl="0"/>
            <a:r>
              <a:rPr lang="kk-KZ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Оқу мақсаты:</a:t>
            </a: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11.3.4.1 қажетті ақпараттарды орынды қолданып, көтерілген мәселе бойынша өз ойын дәлелдеп эссе жазу (дискуссивті эссе, аргументативті эссе)</a:t>
            </a:r>
            <a: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 мақсаты:</a:t>
            </a:r>
            <a:b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Қажетті ақпараттарды саралап, орынды қолдана алу.</a:t>
            </a: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Көтерілген мәселені анықтау. </a:t>
            </a: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</a:t>
            </a: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Эссенің түрлерін ажыратады және аргументативті эссе жазу.</a:t>
            </a:r>
            <a: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51464A1A-C2AB-4C15-AC1D-B05C9A00A9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3565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528">
        <p14:ferris dir="l"/>
      </p:transition>
    </mc:Choice>
    <mc:Fallback>
      <p:transition spd="slow" advTm="46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 критерийлері: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54954" y="2603499"/>
            <a:ext cx="9817845" cy="3728027"/>
          </a:xfrm>
        </p:spPr>
        <p:txBody>
          <a:bodyPr>
            <a:normAutofit/>
          </a:bodyPr>
          <a:lstStyle/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kk-KZ" sz="36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Қажетті ақпараттарды тиімді қолданады.</a:t>
            </a:r>
            <a:endParaRPr lang="ru-RU" sz="36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Char char="-"/>
            </a:pPr>
            <a:r>
              <a:rPr lang="kk-KZ" sz="36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Көтерілген мәселені анықтай алады</a:t>
            </a:r>
            <a:endParaRPr lang="ru-RU" sz="36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36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- Аргументативті эссе жазады.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6939D8A8-C9A4-4366-BBA7-0023F434AA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821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0748">
        <p14:flythrough/>
      </p:transition>
    </mc:Choice>
    <mc:Fallback>
      <p:transition spd="slow" advTm="207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k-KZ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1-тапсырма. Миға шабуыл</a:t>
            </a:r>
            <a:endParaRPr lang="ru-RU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4710" y="3181081"/>
            <a:ext cx="4468969" cy="695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E17FE4-4C5A-4E60-9301-2BDD4634BEC4}"/>
              </a:ext>
            </a:extLst>
          </p:cNvPr>
          <p:cNvSpPr txBox="1"/>
          <p:nvPr/>
        </p:nvSpPr>
        <p:spPr>
          <a:xfrm>
            <a:off x="1304059" y="1688971"/>
            <a:ext cx="789709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Сен қандай мамандық иесі болғың келеді? Егер әлі де таңдаған мамандықтарыңның ішінен біреуін анықтай алмай жүрген болсаң, бірнеше мамандығыңды тізіп жаз. Тұсына артықшылығы мен кемшілігін тіз. Артықшылығы басым мамандықты таңда</a:t>
            </a:r>
            <a:r>
              <a:rPr lang="kk-KZ" sz="1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. </a:t>
            </a:r>
            <a:endParaRPr lang="ru-RU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1321D185-6C9E-4392-93DE-2D8E997FA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88042" y="3289378"/>
            <a:ext cx="19441414" cy="25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B45A775F-8848-4415-A48C-7326418932A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2586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68522">
        <p14:prism isContent="1" isInverted="1"/>
      </p:transition>
    </mc:Choice>
    <mc:Fallback>
      <p:transition spd="slow" advTm="685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2E27D5-41EB-4EE0-889B-74CF75F1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167" y="3429000"/>
            <a:ext cx="10188430" cy="2486952"/>
          </a:xfrm>
        </p:spPr>
        <p:txBody>
          <a:bodyPr>
            <a:noAutofit/>
          </a:bodyPr>
          <a:lstStyle/>
          <a:p>
            <a:r>
              <a:rPr lang="kk-KZ" sz="32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Дескриптор.</a:t>
            </a:r>
            <a: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 кестені толтырады</a:t>
            </a:r>
            <a: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Таңдаған мамандықтарын жазады</a:t>
            </a:r>
            <a: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3. Артықшылығы мен кемшілігін жазады</a:t>
            </a:r>
            <a: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r>
              <a:rPr lang="kk-KZ" sz="32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 </a:t>
            </a:r>
            <a: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sz="3200" dirty="0">
                <a:effectLst/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ru-RU" sz="3200" dirty="0"/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D974A672-276F-4944-BD35-B18F041D8B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76968145"/>
              </p:ext>
            </p:extLst>
          </p:nvPr>
        </p:nvGraphicFramePr>
        <p:xfrm>
          <a:off x="1001785" y="1287846"/>
          <a:ext cx="10029825" cy="1753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44022">
                  <a:extLst>
                    <a:ext uri="{9D8B030D-6E8A-4147-A177-3AD203B41FA5}">
                      <a16:colId xmlns:a16="http://schemas.microsoft.com/office/drawing/2014/main" xmlns="" val="2418724846"/>
                    </a:ext>
                  </a:extLst>
                </a:gridCol>
                <a:gridCol w="4369859">
                  <a:extLst>
                    <a:ext uri="{9D8B030D-6E8A-4147-A177-3AD203B41FA5}">
                      <a16:colId xmlns:a16="http://schemas.microsoft.com/office/drawing/2014/main" xmlns="" val="2062883003"/>
                    </a:ext>
                  </a:extLst>
                </a:gridCol>
                <a:gridCol w="2507972">
                  <a:extLst>
                    <a:ext uri="{9D8B030D-6E8A-4147-A177-3AD203B41FA5}">
                      <a16:colId xmlns:a16="http://schemas.microsoft.com/office/drawing/2014/main" xmlns="" val="2529272616"/>
                    </a:ext>
                  </a:extLst>
                </a:gridCol>
                <a:gridCol w="2507972">
                  <a:extLst>
                    <a:ext uri="{9D8B030D-6E8A-4147-A177-3AD203B41FA5}">
                      <a16:colId xmlns:a16="http://schemas.microsoft.com/office/drawing/2014/main" xmlns="" val="2638039076"/>
                    </a:ext>
                  </a:extLst>
                </a:gridCol>
              </a:tblGrid>
              <a:tr h="1128177">
                <a:tc>
                  <a:txBody>
                    <a:bodyPr/>
                    <a:lstStyle/>
                    <a:p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Таңдаған мамандығым/мамандықтарым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Артықшылығы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Кемшілігі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08337503"/>
                  </a:ext>
                </a:extLst>
              </a:tr>
              <a:tr h="624897">
                <a:tc>
                  <a:txBody>
                    <a:bodyPr/>
                    <a:lstStyle/>
                    <a:p>
                      <a:r>
                        <a:rPr lang="kk-KZ" sz="120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120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120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08503365"/>
                  </a:ext>
                </a:extLst>
              </a:tr>
            </a:tbl>
          </a:graphicData>
        </a:graphic>
      </p:graphicFrame>
      <p:pic>
        <p:nvPicPr>
          <p:cNvPr id="3" name="Звук 2">
            <a:hlinkClick r:id="" action="ppaction://media"/>
            <a:extLst>
              <a:ext uri="{FF2B5EF4-FFF2-40B4-BE49-F238E27FC236}">
                <a16:creationId xmlns:a16="http://schemas.microsoft.com/office/drawing/2014/main" xmlns="" id="{89866F3F-1134-4BD6-BD04-6F83B615750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0849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4654"/>
    </mc:Choice>
    <mc:Fallback>
      <p:transition spd="slow" advTm="94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870F7E-11D6-44B6-8889-1A63534F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24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</a:rPr>
              <a:t>Үлгі:</a:t>
            </a:r>
            <a:endParaRPr lang="ru-RU" sz="2400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B817EE80-72D9-4598-8FF6-F8D04D2C26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10765710"/>
              </p:ext>
            </p:extLst>
          </p:nvPr>
        </p:nvGraphicFramePr>
        <p:xfrm>
          <a:off x="942109" y="1357745"/>
          <a:ext cx="10404764" cy="4419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8098">
                  <a:extLst>
                    <a:ext uri="{9D8B030D-6E8A-4147-A177-3AD203B41FA5}">
                      <a16:colId xmlns:a16="http://schemas.microsoft.com/office/drawing/2014/main" xmlns="" val="2317976085"/>
                    </a:ext>
                  </a:extLst>
                </a:gridCol>
                <a:gridCol w="4533214">
                  <a:extLst>
                    <a:ext uri="{9D8B030D-6E8A-4147-A177-3AD203B41FA5}">
                      <a16:colId xmlns:a16="http://schemas.microsoft.com/office/drawing/2014/main" xmlns="" val="1689981462"/>
                    </a:ext>
                  </a:extLst>
                </a:gridCol>
                <a:gridCol w="2601726">
                  <a:extLst>
                    <a:ext uri="{9D8B030D-6E8A-4147-A177-3AD203B41FA5}">
                      <a16:colId xmlns:a16="http://schemas.microsoft.com/office/drawing/2014/main" xmlns="" val="2509081040"/>
                    </a:ext>
                  </a:extLst>
                </a:gridCol>
                <a:gridCol w="2601726">
                  <a:extLst>
                    <a:ext uri="{9D8B030D-6E8A-4147-A177-3AD203B41FA5}">
                      <a16:colId xmlns:a16="http://schemas.microsoft.com/office/drawing/2014/main" xmlns="" val="549249166"/>
                    </a:ext>
                  </a:extLst>
                </a:gridCol>
              </a:tblGrid>
              <a:tr h="1155291"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Таңдаған мамандығым/мамандықтарым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Артықшылығы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Кемшілігі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111915938"/>
                  </a:ext>
                </a:extLst>
              </a:tr>
              <a:tr h="1723920">
                <a:tc>
                  <a:txBody>
                    <a:bodyPr/>
                    <a:lstStyle/>
                    <a:p>
                      <a:r>
                        <a:rPr lang="kk-KZ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Журналист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buFont typeface="Times New Roman" panose="02020603050405020304" pitchFamily="18" charset="0"/>
                        <a:buChar char="-"/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Телевидениеде бағдарлама жүргізесің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457200"/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т.б.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-Ел аралайсың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-айлық табысы аз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53500095"/>
                  </a:ext>
                </a:extLst>
              </a:tr>
              <a:tr h="1540389">
                <a:tc>
                  <a:txBody>
                    <a:bodyPr/>
                    <a:lstStyle/>
                    <a:p>
                      <a:r>
                        <a:rPr lang="kk-KZ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Мұғалім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балалармен жұмыс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Font typeface="Times New Roman" panose="02020603050405020304" pitchFamily="18" charset="0"/>
                        <a:buChar char=""/>
                      </a:pPr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kk-KZ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Таңертеңнен кешке дейін мектепте жүру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6537706"/>
                  </a:ext>
                </a:extLst>
              </a:tr>
            </a:tbl>
          </a:graphicData>
        </a:graphic>
      </p:graphicFrame>
      <p:pic>
        <p:nvPicPr>
          <p:cNvPr id="5" name="Звук 4">
            <a:hlinkClick r:id="" action="ppaction://media"/>
            <a:extLst>
              <a:ext uri="{FF2B5EF4-FFF2-40B4-BE49-F238E27FC236}">
                <a16:creationId xmlns:a16="http://schemas.microsoft.com/office/drawing/2014/main" xmlns="" id="{9D1F09F5-C17D-4BCC-84D3-81F24EEF3D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357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95687"/>
    </mc:Choice>
    <mc:Fallback>
      <p:transition spd="slow" advTm="9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D5A2A7-055E-4727-A05C-3E8AA0955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094" y="387927"/>
            <a:ext cx="9675812" cy="5287767"/>
          </a:xfrm>
        </p:spPr>
        <p:txBody>
          <a:bodyPr/>
          <a:lstStyle/>
          <a:p>
            <a:r>
              <a:rPr lang="kk-KZ" sz="2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2-тапсырма: 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algn="just"/>
            <a:r>
              <a:rPr lang="kk-KZ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Берілген тақырып бойынша тірек сөзі мен көтерілген мәселені анықта. 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spcAft>
                <a:spcPts val="1010"/>
              </a:spcAft>
              <a:buNone/>
            </a:pPr>
            <a:r>
              <a:rPr lang="kk-KZ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Дескриптор: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 Тірек сөзін анықтайды;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Көтерілген мәселені зерделейді;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3. Дәптерге жазады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9ADD22C6-913B-48BC-8D69-36A59C52EF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185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1242"/>
    </mc:Choice>
    <mc:Fallback>
      <p:transition spd="slow" advTm="3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6CEB29-1444-4508-A961-12BA29CD6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b="1" dirty="0">
                <a:solidFill>
                  <a:srgbClr val="C00000"/>
                </a:solidFill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Өзіңді тексер!</a:t>
            </a:r>
            <a:r>
              <a:rPr lang="ru-RU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Malgun Gothic" panose="020B0503020000020004" pitchFamily="34" charset="-127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16F481-E10F-46E1-8179-927EB21DC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1794" y="1759527"/>
            <a:ext cx="8915400" cy="3777622"/>
          </a:xfrm>
        </p:spPr>
        <p:txBody>
          <a:bodyPr>
            <a:normAutofit fontScale="92500"/>
          </a:bodyPr>
          <a:lstStyle/>
          <a:p>
            <a:pPr indent="0">
              <a:buNone/>
            </a:pPr>
            <a:endParaRPr lang="ru-RU" sz="1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685800">
              <a:buAutoNum type="arabicPeriod"/>
            </a:pPr>
            <a:r>
              <a:rPr lang="kk-KZ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Тірек сөздер</a:t>
            </a:r>
            <a:r>
              <a:rPr lang="kk-KZ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 болашақ мамандық</a:t>
            </a:r>
          </a:p>
          <a:p>
            <a:pPr indent="0">
              <a:buNone/>
            </a:pP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kk-KZ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Көтерілетін мәселе:</a:t>
            </a:r>
            <a:endParaRPr lang="ru-RU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76200"/>
            <a:r>
              <a:rPr lang="kk-KZ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Таңдаған мамандығыңның елге тигізер пайдасы қандай?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76200"/>
            <a:r>
              <a:rPr lang="kk-KZ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Мамандықтың жеке дамуға әсері қандай болмақ?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indent="76200"/>
            <a:r>
              <a:rPr lang="kk-KZ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Мамандыққа деген сұраныстың деңгейі</a:t>
            </a:r>
            <a:endParaRPr lang="ru-RU" sz="2800" dirty="0">
              <a:effectLst/>
              <a:latin typeface="Times New Roman" panose="02020603050405020304" pitchFamily="18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  <a:extLst>
              <a:ext uri="{FF2B5EF4-FFF2-40B4-BE49-F238E27FC236}">
                <a16:creationId xmlns:a16="http://schemas.microsoft.com/office/drawing/2014/main" xmlns="" id="{FA3A98D6-A341-4A3B-A1D5-A96C8D85D1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3416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9319"/>
    </mc:Choice>
    <mc:Fallback>
      <p:transition spd="slow" advTm="59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A3E962A-1F26-4941-B13A-D570A753A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782" y="706582"/>
            <a:ext cx="9578830" cy="5204640"/>
          </a:xfrm>
        </p:spPr>
        <p:txBody>
          <a:bodyPr/>
          <a:lstStyle/>
          <a:p>
            <a:pPr marL="0" indent="0">
              <a:buNone/>
            </a:pPr>
            <a:r>
              <a:rPr lang="kk-KZ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3-тапсырма: 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</a:t>
            </a: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«Менің болашақ мамандығым»  тақырыбына     </a:t>
            </a:r>
          </a:p>
          <a:p>
            <a:pPr marL="0" indent="0">
              <a:buNone/>
            </a:pPr>
            <a:r>
              <a:rPr lang="kk-KZ" sz="2800" dirty="0"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                                  </a:t>
            </a: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аргументативті эссе жаз.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b="1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Дескриптор</a:t>
            </a: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1. эссе құрылымын сақтайды;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2. тақырыпты ашады;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3 аргументпен көзқарасын білдіреді;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kk-KZ" sz="28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4. аргументативті эссе жазады.</a:t>
            </a:r>
            <a:endParaRPr lang="ru-RU" sz="2800" dirty="0">
              <a:effectLst/>
              <a:latin typeface="Calibri" panose="020F0502020204030204" pitchFamily="34" charset="0"/>
              <a:ea typeface="Malgun Gothic" panose="020B0503020000020004" pitchFamily="34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  <a:extLst>
              <a:ext uri="{FF2B5EF4-FFF2-40B4-BE49-F238E27FC236}">
                <a16:creationId xmlns:a16="http://schemas.microsoft.com/office/drawing/2014/main" xmlns="" id="{785E8971-1007-4C1F-9D36-A0F50F2FB12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215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6887"/>
    </mc:Choice>
    <mc:Fallback>
      <p:transition spd="slow" advTm="14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D76DB127BD6B47802B4AD53E086344" ma:contentTypeVersion="3" ma:contentTypeDescription="Создание документа." ma:contentTypeScope="" ma:versionID="33a1fd0ec3a2ad9772496b7ed5b4c985">
  <xsd:schema xmlns:xsd="http://www.w3.org/2001/XMLSchema" xmlns:xs="http://www.w3.org/2001/XMLSchema" xmlns:p="http://schemas.microsoft.com/office/2006/metadata/properties" xmlns:ns2="792d701b-f7dd-4c05-8c9a-4b23972ce6ec" targetNamespace="http://schemas.microsoft.com/office/2006/metadata/properties" ma:root="true" ma:fieldsID="5ee8cddb9bb8553f6122457c5c986f01" ns2:_="">
    <xsd:import namespace="792d701b-f7dd-4c05-8c9a-4b23972ce6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d701b-f7dd-4c05-8c9a-4b23972ce6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DD20562-B1FC-4900-8886-A8AEBF2064C4}">
  <ds:schemaRefs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792d701b-f7dd-4c05-8c9a-4b23972ce6ec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8EA0A99-D763-4F73-B95C-FE0097E818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2d701b-f7dd-4c05-8c9a-4b23972ce6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BE54E4-1477-42C5-89FB-7BE8D1AC54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1511</TotalTime>
  <Words>224</Words>
  <Application>Microsoft Office PowerPoint</Application>
  <PresentationFormat>Произвольный</PresentationFormat>
  <Paragraphs>64</Paragraphs>
  <Slides>10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Бөлім тақырыбы: Еңбек нарығы және сұраныс. Шешендік сөздер Сабақтың тақырыбы:       «Менің болашақ мамандығым» эссе</vt:lpstr>
      <vt:lpstr>       Оқу мақсаты:       11.3.4.1 қажетті ақпараттарды орынды қолданып, көтерілген мәселе бойынша өз ойын дәлелдеп эссе жазу (дискуссивті эссе, аргументативті эссе)        Сабақ мақсаты: - Қажетті ақпараттарды саралап, орынды қолдана алу.  - Көтерілген мәселені анықтау.   - Эссенің түрлерін ажыратады және аргументативті эссе жазу. </vt:lpstr>
      <vt:lpstr>Бағалау критерийлері:</vt:lpstr>
      <vt:lpstr>1-тапсырма. Миға шабуыл</vt:lpstr>
      <vt:lpstr>Дескриптор. 1. кестені толтырады 2. Таңдаған мамандықтарын жазады 3. Артықшылығы мен кемшілігін жазады   </vt:lpstr>
      <vt:lpstr>Үлгі:</vt:lpstr>
      <vt:lpstr>Слайд 7</vt:lpstr>
      <vt:lpstr>Өзіңді тексер! </vt:lpstr>
      <vt:lpstr>Слайд 9</vt:lpstr>
      <vt:lpstr>Қорытынды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Turganai</cp:lastModifiedBy>
  <cp:revision>58</cp:revision>
  <dcterms:created xsi:type="dcterms:W3CDTF">2020-10-12T06:43:10Z</dcterms:created>
  <dcterms:modified xsi:type="dcterms:W3CDTF">2021-04-26T07:03:04Z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0x01010061D76DB127BD6B47802B4AD53E086344</vt:lpwstr>
  </property>
</Properties>
</file>