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0" r:id="rId1"/>
  </p:sldMasterIdLst>
  <p:notesMasterIdLst>
    <p:notesMasterId r:id="rId21"/>
  </p:notesMasterIdLst>
  <p:sldIdLst>
    <p:sldId id="260" r:id="rId2"/>
    <p:sldId id="266" r:id="rId3"/>
    <p:sldId id="293" r:id="rId4"/>
    <p:sldId id="286" r:id="rId5"/>
    <p:sldId id="276" r:id="rId6"/>
    <p:sldId id="305" r:id="rId7"/>
    <p:sldId id="306" r:id="rId8"/>
    <p:sldId id="294" r:id="rId9"/>
    <p:sldId id="262" r:id="rId10"/>
    <p:sldId id="302" r:id="rId11"/>
    <p:sldId id="295" r:id="rId12"/>
    <p:sldId id="304" r:id="rId13"/>
    <p:sldId id="285" r:id="rId14"/>
    <p:sldId id="303" r:id="rId15"/>
    <p:sldId id="300" r:id="rId16"/>
    <p:sldId id="271" r:id="rId17"/>
    <p:sldId id="289" r:id="rId18"/>
    <p:sldId id="299" r:id="rId19"/>
    <p:sldId id="301"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7A95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993" autoAdjust="0"/>
    <p:restoredTop sz="93755" autoAdjust="0"/>
  </p:normalViewPr>
  <p:slideViewPr>
    <p:cSldViewPr snapToGrid="0">
      <p:cViewPr varScale="1">
        <p:scale>
          <a:sx n="61" d="100"/>
          <a:sy n="61" d="100"/>
        </p:scale>
        <p:origin x="-90" y="-37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1EF6D9-74BC-48B3-A980-D9C78563F1C8}" type="datetimeFigureOut">
              <a:rPr lang="ru-RU" smtClean="0"/>
              <a:pPr/>
              <a:t>01.02.2021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03B2B0-5123-4112-9DAB-FEF64EAB8535}" type="slidenum">
              <a:rPr lang="ru-RU" smtClean="0"/>
              <a:pPr/>
              <a:t>‹#›</a:t>
            </a:fld>
            <a:endParaRPr lang="ru-RU"/>
          </a:p>
        </p:txBody>
      </p:sp>
    </p:spTree>
    <p:extLst>
      <p:ext uri="{BB962C8B-B14F-4D97-AF65-F5344CB8AC3E}">
        <p14:creationId xmlns:p14="http://schemas.microsoft.com/office/powerpoint/2010/main" xmlns="" val="761168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5FDC0BE5-8237-434B-AB26-F93C2EF449B3}" type="slidenum">
              <a:rPr lang="en-US" altLang="x-none"/>
              <a:pPr/>
              <a:t>16</a:t>
            </a:fld>
            <a:endParaRPr lang="en-US" altLang="x-none"/>
          </a:p>
        </p:txBody>
      </p:sp>
      <p:sp>
        <p:nvSpPr>
          <p:cNvPr id="6145" name="Text Box 1"/>
          <p:cNvSpPr txBox="1">
            <a:spLocks noGrp="1" noRot="1" noChangeAspect="1" noChangeArrowheads="1"/>
          </p:cNvSpPr>
          <p:nvPr>
            <p:ph type="sldImg"/>
          </p:nvPr>
        </p:nvSpPr>
        <p:spPr bwMode="auto">
          <a:xfrm>
            <a:off x="687388" y="1143000"/>
            <a:ext cx="5481637" cy="30845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6146" name="Text Box 2"/>
          <p:cNvSpPr txBox="1">
            <a:spLocks noGrp="1" noChangeArrowheads="1"/>
          </p:cNvSpPr>
          <p:nvPr>
            <p:ph type="body" idx="1"/>
          </p:nvPr>
        </p:nvSpPr>
        <p:spPr bwMode="auto">
          <a:xfrm>
            <a:off x="685800" y="4400550"/>
            <a:ext cx="5484813" cy="359886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extLst>
      <p:ext uri="{BB962C8B-B14F-4D97-AF65-F5344CB8AC3E}">
        <p14:creationId xmlns:p14="http://schemas.microsoft.com/office/powerpoint/2010/main" xmlns="" val="791572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633b27b56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633b27b56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9167469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ru-RU"/>
              <a:t>Образец заголовка</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a:xfrm>
            <a:off x="7983232" y="5037663"/>
            <a:ext cx="897467" cy="279400"/>
          </a:xfrm>
        </p:spPr>
        <p:txBody>
          <a:bodyPr/>
          <a:lstStyle/>
          <a:p>
            <a:endParaRPr lang="ru-RU"/>
          </a:p>
        </p:txBody>
      </p:sp>
      <p:sp>
        <p:nvSpPr>
          <p:cNvPr id="5" name="Footer Placeholder 4"/>
          <p:cNvSpPr>
            <a:spLocks noGrp="1"/>
          </p:cNvSpPr>
          <p:nvPr>
            <p:ph type="ftr" sz="quarter" idx="11"/>
          </p:nvPr>
        </p:nvSpPr>
        <p:spPr>
          <a:xfrm>
            <a:off x="2692397" y="5037663"/>
            <a:ext cx="5214635" cy="279400"/>
          </a:xfrm>
        </p:spPr>
        <p:txBody>
          <a:bodyPr/>
          <a:lstStyle/>
          <a:p>
            <a:endParaRPr lang="ru-RU"/>
          </a:p>
        </p:txBody>
      </p:sp>
      <p:sp>
        <p:nvSpPr>
          <p:cNvPr id="6" name="Slide Number Placeholder 5"/>
          <p:cNvSpPr>
            <a:spLocks noGrp="1"/>
          </p:cNvSpPr>
          <p:nvPr>
            <p:ph type="sldNum" sz="quarter" idx="12"/>
          </p:nvPr>
        </p:nvSpPr>
        <p:spPr>
          <a:xfrm>
            <a:off x="8956900" y="5037663"/>
            <a:ext cx="551167" cy="279400"/>
          </a:xfrm>
        </p:spPr>
        <p:txBody>
          <a:bodyPr/>
          <a:lstStyle/>
          <a:p>
            <a:fld id="{00000000-1234-1234-1234-123412341234}" type="slidenum">
              <a:rPr lang="ru-RU" smtClean="0"/>
              <a:pPr/>
              <a:t>‹#›</a:t>
            </a:fld>
            <a:endParaRPr lang="ru-RU"/>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4057162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smtClean="0"/>
              <a:pPr/>
              <a:t>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3961594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ru-RU"/>
              <a:t>Образец заголовка</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536664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438492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ru-RU"/>
              <a:t>Образец заголовка</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2673186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ru-RU"/>
              <a:t>Образец заголовка</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449382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ru-RU"/>
              <a:t>Образец заголовка</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534339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226578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5545188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Пустой лист">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50894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EAM 2">
    <p:spTree>
      <p:nvGrpSpPr>
        <p:cNvPr id="1" name=""/>
        <p:cNvGrpSpPr/>
        <p:nvPr/>
      </p:nvGrpSpPr>
      <p:grpSpPr>
        <a:xfrm>
          <a:off x="0" y="0"/>
          <a:ext cx="0" cy="0"/>
          <a:chOff x="0" y="0"/>
          <a:chExt cx="0" cy="0"/>
        </a:xfrm>
      </p:grpSpPr>
      <p:sp>
        <p:nvSpPr>
          <p:cNvPr id="13" name="Picture Placeholder 3"/>
          <p:cNvSpPr>
            <a:spLocks noGrp="1"/>
          </p:cNvSpPr>
          <p:nvPr>
            <p:ph type="pic" sz="quarter" idx="12"/>
          </p:nvPr>
        </p:nvSpPr>
        <p:spPr>
          <a:xfrm>
            <a:off x="9086320" y="1962615"/>
            <a:ext cx="1854377" cy="1851103"/>
          </a:xfrm>
          <a:prstGeom prst="ellipse">
            <a:avLst/>
          </a:prstGeom>
          <a:solidFill>
            <a:schemeClr val="bg1">
              <a:lumMod val="95000"/>
            </a:schemeClr>
          </a:solidFill>
        </p:spPr>
        <p:txBody>
          <a:bodyPr>
            <a:normAutofit/>
          </a:bodyPr>
          <a:lstStyle>
            <a:lvl1pPr>
              <a:defRPr sz="1000" b="0" i="0">
                <a:latin typeface="Open Sans Light" charset="0"/>
                <a:ea typeface="Open Sans Light" charset="0"/>
                <a:cs typeface="Open Sans Light" charset="0"/>
              </a:defRPr>
            </a:lvl1pPr>
          </a:lstStyle>
          <a:p>
            <a:endParaRPr lang="en-US" dirty="0"/>
          </a:p>
        </p:txBody>
      </p:sp>
      <p:sp>
        <p:nvSpPr>
          <p:cNvPr id="14" name="Picture Placeholder 3"/>
          <p:cNvSpPr>
            <a:spLocks noGrp="1"/>
          </p:cNvSpPr>
          <p:nvPr>
            <p:ph type="pic" sz="quarter" idx="13"/>
          </p:nvPr>
        </p:nvSpPr>
        <p:spPr>
          <a:xfrm>
            <a:off x="6476258" y="1962615"/>
            <a:ext cx="1854377" cy="1851103"/>
          </a:xfrm>
          <a:prstGeom prst="ellipse">
            <a:avLst/>
          </a:prstGeom>
          <a:solidFill>
            <a:schemeClr val="bg1">
              <a:lumMod val="95000"/>
            </a:schemeClr>
          </a:solidFill>
        </p:spPr>
        <p:txBody>
          <a:bodyPr>
            <a:normAutofit/>
          </a:bodyPr>
          <a:lstStyle>
            <a:lvl1pPr>
              <a:defRPr sz="1000" b="0" i="0">
                <a:latin typeface="Open Sans Light" charset="0"/>
                <a:ea typeface="Open Sans Light" charset="0"/>
                <a:cs typeface="Open Sans Light" charset="0"/>
              </a:defRPr>
            </a:lvl1pPr>
          </a:lstStyle>
          <a:p>
            <a:endParaRPr lang="en-US" dirty="0"/>
          </a:p>
        </p:txBody>
      </p:sp>
      <p:sp>
        <p:nvSpPr>
          <p:cNvPr id="18" name="Picture Placeholder 3"/>
          <p:cNvSpPr>
            <a:spLocks noGrp="1"/>
          </p:cNvSpPr>
          <p:nvPr>
            <p:ph type="pic" sz="quarter" idx="14"/>
          </p:nvPr>
        </p:nvSpPr>
        <p:spPr>
          <a:xfrm>
            <a:off x="3866197" y="1962615"/>
            <a:ext cx="1854377" cy="1851103"/>
          </a:xfrm>
          <a:prstGeom prst="ellipse">
            <a:avLst/>
          </a:prstGeom>
          <a:solidFill>
            <a:schemeClr val="bg1">
              <a:lumMod val="95000"/>
            </a:schemeClr>
          </a:solidFill>
        </p:spPr>
        <p:txBody>
          <a:bodyPr>
            <a:normAutofit/>
          </a:bodyPr>
          <a:lstStyle>
            <a:lvl1pPr>
              <a:defRPr sz="1000" b="0" i="0">
                <a:latin typeface="Open Sans Light" charset="0"/>
                <a:ea typeface="Open Sans Light" charset="0"/>
                <a:cs typeface="Open Sans Light" charset="0"/>
              </a:defRPr>
            </a:lvl1pPr>
          </a:lstStyle>
          <a:p>
            <a:endParaRPr lang="en-US" dirty="0"/>
          </a:p>
        </p:txBody>
      </p:sp>
      <p:sp>
        <p:nvSpPr>
          <p:cNvPr id="19" name="Picture Placeholder 3"/>
          <p:cNvSpPr>
            <a:spLocks noGrp="1"/>
          </p:cNvSpPr>
          <p:nvPr>
            <p:ph type="pic" sz="quarter" idx="15"/>
          </p:nvPr>
        </p:nvSpPr>
        <p:spPr>
          <a:xfrm>
            <a:off x="1256135" y="1962615"/>
            <a:ext cx="1854377" cy="1851103"/>
          </a:xfrm>
          <a:prstGeom prst="ellipse">
            <a:avLst/>
          </a:prstGeom>
          <a:solidFill>
            <a:schemeClr val="bg1">
              <a:lumMod val="95000"/>
            </a:schemeClr>
          </a:solidFill>
        </p:spPr>
        <p:txBody>
          <a:bodyPr>
            <a:normAutofit/>
          </a:bodyPr>
          <a:lstStyle>
            <a:lvl1pPr>
              <a:defRPr sz="1000" b="0" i="0">
                <a:latin typeface="Open Sans Light" charset="0"/>
                <a:ea typeface="Open Sans Light" charset="0"/>
                <a:cs typeface="Open Sans Light" charset="0"/>
              </a:defRPr>
            </a:lvl1pPr>
          </a:lstStyle>
          <a:p>
            <a:endParaRPr lang="en-US" dirty="0"/>
          </a:p>
        </p:txBody>
      </p:sp>
    </p:spTree>
    <p:extLst>
      <p:ext uri="{BB962C8B-B14F-4D97-AF65-F5344CB8AC3E}">
        <p14:creationId xmlns:p14="http://schemas.microsoft.com/office/powerpoint/2010/main" xmlns="" val="217006439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pPr/>
              <a:t>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pPr/>
              <a:t>‹#›</a:t>
            </a:fld>
            <a:endParaRPr lang="en-US" dirty="0"/>
          </a:p>
        </p:txBody>
      </p:sp>
    </p:spTree>
    <p:extLst>
      <p:ext uri="{BB962C8B-B14F-4D97-AF65-F5344CB8AC3E}">
        <p14:creationId xmlns:p14="http://schemas.microsoft.com/office/powerpoint/2010/main" xmlns="" val="731921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smtClean="0"/>
              <a:pPr/>
              <a:t>‹#›</a:t>
            </a:fld>
            <a:endParaRPr lang="ru"/>
          </a:p>
        </p:txBody>
      </p:sp>
    </p:spTree>
    <p:extLst>
      <p:ext uri="{BB962C8B-B14F-4D97-AF65-F5344CB8AC3E}">
        <p14:creationId xmlns:p14="http://schemas.microsoft.com/office/powerpoint/2010/main" xmlns="" val="1246169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pic>
        <p:nvPicPr>
          <p:cNvPr id="3" name="Google Shape;128;p34"/>
          <p:cNvPicPr preferRelativeResize="0"/>
          <p:nvPr userDrawn="1"/>
        </p:nvPicPr>
        <p:blipFill rotWithShape="1">
          <a:blip r:embed="rId2" cstate="print">
            <a:alphaModFix/>
          </a:blip>
          <a:srcRect l="34028" r="11059"/>
          <a:stretch/>
        </p:blipFill>
        <p:spPr>
          <a:xfrm>
            <a:off x="5731306" y="93"/>
            <a:ext cx="6460694" cy="6857814"/>
          </a:xfrm>
          <a:prstGeom prst="rect">
            <a:avLst/>
          </a:prstGeom>
          <a:noFill/>
          <a:ln>
            <a:noFill/>
          </a:ln>
        </p:spPr>
      </p:pic>
      <p:pic>
        <p:nvPicPr>
          <p:cNvPr id="5" name="Google Shape;131;p34"/>
          <p:cNvPicPr preferRelativeResize="0"/>
          <p:nvPr userDrawn="1"/>
        </p:nvPicPr>
        <p:blipFill>
          <a:blip r:embed="rId3" cstate="print">
            <a:extLst>
              <a:ext uri="{28A0092B-C50C-407E-A947-70E740481C1C}">
                <a14:useLocalDpi xmlns:a14="http://schemas.microsoft.com/office/drawing/2010/main" xmlns="" val="0"/>
              </a:ext>
            </a:extLst>
          </a:blip>
          <a:stretch>
            <a:fillRect/>
          </a:stretch>
        </p:blipFill>
        <p:spPr>
          <a:xfrm>
            <a:off x="1050163" y="1055507"/>
            <a:ext cx="3891513" cy="4814922"/>
          </a:xfrm>
          <a:prstGeom prst="rect">
            <a:avLst/>
          </a:prstGeom>
          <a:noFill/>
          <a:ln>
            <a:noFill/>
          </a:ln>
        </p:spPr>
      </p:pic>
      <p:sp>
        <p:nvSpPr>
          <p:cNvPr id="6" name="Title 1"/>
          <p:cNvSpPr>
            <a:spLocks noGrp="1"/>
          </p:cNvSpPr>
          <p:nvPr>
            <p:ph type="title" hasCustomPrompt="1"/>
          </p:nvPr>
        </p:nvSpPr>
        <p:spPr>
          <a:xfrm>
            <a:off x="6503159" y="682388"/>
            <a:ext cx="5056496" cy="5100954"/>
          </a:xfrm>
          <a:effectLst>
            <a:outerShdw blurRad="50800" dist="38100" dir="5400000" algn="t" rotWithShape="0">
              <a:prstClr val="black">
                <a:alpha val="40000"/>
              </a:prstClr>
            </a:outerShdw>
          </a:effectLst>
        </p:spPr>
        <p:txBody>
          <a:bodyPr>
            <a:normAutofit/>
          </a:bodyPr>
          <a:lstStyle>
            <a:lvl1pPr algn="r">
              <a:defRPr sz="2400" b="1" i="0" baseline="0">
                <a:solidFill>
                  <a:schemeClr val="bg1"/>
                </a:solidFill>
              </a:defRPr>
            </a:lvl1pPr>
          </a:lstStyle>
          <a:p>
            <a:r>
              <a:rPr lang="ru-RU" dirty="0"/>
              <a:t>Заголовок</a:t>
            </a:r>
            <a:endParaRPr lang="en-US" dirty="0"/>
          </a:p>
        </p:txBody>
      </p:sp>
    </p:spTree>
    <p:extLst>
      <p:ext uri="{BB962C8B-B14F-4D97-AF65-F5344CB8AC3E}">
        <p14:creationId xmlns:p14="http://schemas.microsoft.com/office/powerpoint/2010/main" xmlns="" val="1239494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Цели урока 1">
    <p:spTree>
      <p:nvGrpSpPr>
        <p:cNvPr id="1" name=""/>
        <p:cNvGrpSpPr/>
        <p:nvPr/>
      </p:nvGrpSpPr>
      <p:grpSpPr>
        <a:xfrm>
          <a:off x="0" y="0"/>
          <a:ext cx="0" cy="0"/>
          <a:chOff x="0" y="0"/>
          <a:chExt cx="0" cy="0"/>
        </a:xfrm>
      </p:grpSpPr>
      <p:pic>
        <p:nvPicPr>
          <p:cNvPr id="7" name="Google Shape;137;p35"/>
          <p:cNvPicPr preferRelativeResize="0"/>
          <p:nvPr userDrawn="1"/>
        </p:nvPicPr>
        <p:blipFill rotWithShape="1">
          <a:blip r:embed="rId2" cstate="print">
            <a:alphaModFix/>
          </a:blip>
          <a:srcRect t="19517" b="68395"/>
          <a:stretch/>
        </p:blipFill>
        <p:spPr>
          <a:xfrm>
            <a:off x="-1" y="0"/>
            <a:ext cx="12192001" cy="829202"/>
          </a:xfrm>
          <a:prstGeom prst="rect">
            <a:avLst/>
          </a:prstGeom>
          <a:noFill/>
          <a:ln>
            <a:noFill/>
          </a:ln>
        </p:spPr>
      </p:pic>
      <p:pic>
        <p:nvPicPr>
          <p:cNvPr id="10" name="Рисунок 9"/>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278413" y="191381"/>
            <a:ext cx="894711" cy="895361"/>
          </a:xfrm>
          <a:prstGeom prst="rect">
            <a:avLst/>
          </a:prstGeom>
        </p:spPr>
      </p:pic>
      <p:sp>
        <p:nvSpPr>
          <p:cNvPr id="14" name="Текст 13"/>
          <p:cNvSpPr>
            <a:spLocks noGrp="1"/>
          </p:cNvSpPr>
          <p:nvPr>
            <p:ph type="body" sz="quarter" idx="10"/>
          </p:nvPr>
        </p:nvSpPr>
        <p:spPr>
          <a:xfrm>
            <a:off x="1293750" y="2167244"/>
            <a:ext cx="9412919" cy="3847608"/>
          </a:xfrm>
        </p:spPr>
        <p:txBody>
          <a:bodyPr>
            <a:normAutofit/>
          </a:bodyPr>
          <a:lstStyle>
            <a:lvl1pPr marL="457200" indent="-457200">
              <a:buFont typeface="Arial" panose="020B0604020202020204" pitchFamily="34" charset="0"/>
              <a:buChar char="•"/>
              <a:defRPr sz="2400" b="0"/>
            </a:lvl1pPr>
            <a:lvl2pPr marL="457200" indent="0">
              <a:buNone/>
              <a:defRPr/>
            </a:lvl2pPr>
            <a:lvl3pPr marL="914400" indent="0">
              <a:buNone/>
              <a:defRPr/>
            </a:lvl3pPr>
            <a:lvl4pPr marL="1371600" indent="0">
              <a:buNone/>
              <a:defRPr/>
            </a:lvl4pPr>
            <a:lvl5pPr marL="1828800" indent="0">
              <a:buNone/>
              <a:defRPr/>
            </a:lvl5pPr>
          </a:lstStyle>
          <a:p>
            <a:pPr lvl="0"/>
            <a:r>
              <a:rPr lang="ru-RU" dirty="0"/>
              <a:t>Образец текста</a:t>
            </a:r>
          </a:p>
          <a:p>
            <a:pPr lvl="0"/>
            <a:r>
              <a:rPr lang="ru-RU" dirty="0"/>
              <a:t>Второй уровень</a:t>
            </a:r>
          </a:p>
          <a:p>
            <a:pPr lvl="0"/>
            <a:r>
              <a:rPr lang="ru-RU" dirty="0"/>
              <a:t>Третий уровень</a:t>
            </a:r>
          </a:p>
          <a:p>
            <a:pPr lvl="0"/>
            <a:r>
              <a:rPr lang="ru-RU" dirty="0"/>
              <a:t>Четвертый уровень</a:t>
            </a:r>
          </a:p>
          <a:p>
            <a:pPr lvl="0"/>
            <a:r>
              <a:rPr lang="ru-RU" dirty="0"/>
              <a:t>Пятый уровень</a:t>
            </a:r>
          </a:p>
        </p:txBody>
      </p:sp>
      <p:sp>
        <p:nvSpPr>
          <p:cNvPr id="15" name="Текст 13"/>
          <p:cNvSpPr>
            <a:spLocks noGrp="1"/>
          </p:cNvSpPr>
          <p:nvPr>
            <p:ph type="body" sz="quarter" idx="11"/>
          </p:nvPr>
        </p:nvSpPr>
        <p:spPr>
          <a:xfrm>
            <a:off x="1293750" y="1543788"/>
            <a:ext cx="9412919" cy="623455"/>
          </a:xfrm>
        </p:spPr>
        <p:txBody>
          <a:bodyPr/>
          <a:lstStyle>
            <a:lvl1pPr marL="0" indent="0">
              <a:buFont typeface="Arial" panose="020B0604020202020204" pitchFamily="34" charse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ru-RU" dirty="0"/>
              <a:t>Образец текста</a:t>
            </a:r>
          </a:p>
        </p:txBody>
      </p:sp>
      <p:sp>
        <p:nvSpPr>
          <p:cNvPr id="9" name="Title 1"/>
          <p:cNvSpPr>
            <a:spLocks noGrp="1"/>
          </p:cNvSpPr>
          <p:nvPr>
            <p:ph type="title" hasCustomPrompt="1"/>
          </p:nvPr>
        </p:nvSpPr>
        <p:spPr>
          <a:xfrm>
            <a:off x="1253837" y="1"/>
            <a:ext cx="10515600" cy="829202"/>
          </a:xfrm>
          <a:effectLst>
            <a:outerShdw blurRad="50800" dist="38100" dir="5400000" algn="t" rotWithShape="0">
              <a:prstClr val="black">
                <a:alpha val="40000"/>
              </a:prstClr>
            </a:outerShdw>
          </a:effectLst>
        </p:spPr>
        <p:txBody>
          <a:bodyPr>
            <a:normAutofit/>
          </a:bodyPr>
          <a:lstStyle>
            <a:lvl1pPr>
              <a:defRPr sz="2400" b="1" i="0" baseline="0">
                <a:solidFill>
                  <a:schemeClr val="bg1"/>
                </a:solidFill>
              </a:defRPr>
            </a:lvl1pPr>
          </a:lstStyle>
          <a:p>
            <a:r>
              <a:rPr lang="ru-RU" dirty="0"/>
              <a:t>Заголовок</a:t>
            </a:r>
            <a:endParaRPr lang="en-US" dirty="0"/>
          </a:p>
        </p:txBody>
      </p:sp>
    </p:spTree>
    <p:extLst>
      <p:ext uri="{BB962C8B-B14F-4D97-AF65-F5344CB8AC3E}">
        <p14:creationId xmlns:p14="http://schemas.microsoft.com/office/powerpoint/2010/main" xmlns="" val="24847047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Страница с текстом">
    <p:spTree>
      <p:nvGrpSpPr>
        <p:cNvPr id="1" name=""/>
        <p:cNvGrpSpPr/>
        <p:nvPr/>
      </p:nvGrpSpPr>
      <p:grpSpPr>
        <a:xfrm>
          <a:off x="0" y="0"/>
          <a:ext cx="0" cy="0"/>
          <a:chOff x="0" y="0"/>
          <a:chExt cx="0" cy="0"/>
        </a:xfrm>
      </p:grpSpPr>
      <p:pic>
        <p:nvPicPr>
          <p:cNvPr id="7" name="Google Shape;137;p35"/>
          <p:cNvPicPr preferRelativeResize="0"/>
          <p:nvPr userDrawn="1"/>
        </p:nvPicPr>
        <p:blipFill rotWithShape="1">
          <a:blip r:embed="rId2" cstate="print">
            <a:alphaModFix/>
          </a:blip>
          <a:srcRect t="19517" b="68395"/>
          <a:stretch/>
        </p:blipFill>
        <p:spPr>
          <a:xfrm>
            <a:off x="-1" y="0"/>
            <a:ext cx="12192001" cy="829202"/>
          </a:xfrm>
          <a:prstGeom prst="rect">
            <a:avLst/>
          </a:prstGeom>
          <a:noFill/>
          <a:ln>
            <a:noFill/>
          </a:ln>
        </p:spPr>
      </p:pic>
      <p:pic>
        <p:nvPicPr>
          <p:cNvPr id="8" name="Рисунок 7"/>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278413" y="191381"/>
            <a:ext cx="894711" cy="895361"/>
          </a:xfrm>
          <a:prstGeom prst="rect">
            <a:avLst/>
          </a:prstGeom>
        </p:spPr>
      </p:pic>
      <p:sp>
        <p:nvSpPr>
          <p:cNvPr id="9" name="Title 1"/>
          <p:cNvSpPr>
            <a:spLocks noGrp="1"/>
          </p:cNvSpPr>
          <p:nvPr>
            <p:ph type="title" hasCustomPrompt="1"/>
          </p:nvPr>
        </p:nvSpPr>
        <p:spPr>
          <a:xfrm>
            <a:off x="1253837" y="1"/>
            <a:ext cx="10515600" cy="829202"/>
          </a:xfrm>
          <a:effectLst>
            <a:outerShdw blurRad="50800" dist="38100" dir="5400000" algn="t" rotWithShape="0">
              <a:prstClr val="black">
                <a:alpha val="40000"/>
              </a:prstClr>
            </a:outerShdw>
          </a:effectLst>
        </p:spPr>
        <p:txBody>
          <a:bodyPr>
            <a:normAutofit/>
          </a:bodyPr>
          <a:lstStyle>
            <a:lvl1pPr>
              <a:defRPr sz="2400" b="1" i="0" baseline="0">
                <a:solidFill>
                  <a:schemeClr val="bg1"/>
                </a:solidFill>
              </a:defRPr>
            </a:lvl1pPr>
          </a:lstStyle>
          <a:p>
            <a:r>
              <a:rPr lang="ru-RU" dirty="0"/>
              <a:t>Заголовок</a:t>
            </a:r>
            <a:endParaRPr lang="en-US" dirty="0"/>
          </a:p>
        </p:txBody>
      </p:sp>
      <p:sp>
        <p:nvSpPr>
          <p:cNvPr id="10" name="Текст 13"/>
          <p:cNvSpPr>
            <a:spLocks noGrp="1"/>
          </p:cNvSpPr>
          <p:nvPr>
            <p:ph type="body" sz="quarter" idx="10" hasCustomPrompt="1"/>
          </p:nvPr>
        </p:nvSpPr>
        <p:spPr>
          <a:xfrm>
            <a:off x="1293750" y="2167244"/>
            <a:ext cx="9433390" cy="3847608"/>
          </a:xfrm>
        </p:spPr>
        <p:txBody>
          <a:bodyPr>
            <a:normAutofit/>
          </a:bodyPr>
          <a:lstStyle>
            <a:lvl1pPr marL="0" indent="0">
              <a:lnSpc>
                <a:spcPct val="100000"/>
              </a:lnSpc>
              <a:buFont typeface="Arial" panose="020B0604020202020204" pitchFamily="34" charset="0"/>
              <a:buNone/>
              <a:defRPr sz="1800" b="0" baseline="0"/>
            </a:lvl1pPr>
            <a:lvl2pPr marL="457200" indent="0">
              <a:buNone/>
              <a:defRPr/>
            </a:lvl2pPr>
            <a:lvl3pPr marL="914400" indent="0">
              <a:buNone/>
              <a:defRPr/>
            </a:lvl3pPr>
            <a:lvl4pPr marL="1371600" indent="0">
              <a:buNone/>
              <a:defRPr/>
            </a:lvl4pPr>
            <a:lvl5pPr marL="1828800" indent="0">
              <a:buNone/>
              <a:defRPr/>
            </a:lvl5pPr>
          </a:lstStyle>
          <a:p>
            <a:pPr lvl="0"/>
            <a:r>
              <a:rPr lang="en-US" b="1" dirty="0"/>
              <a:t>Lorem Ipsum</a:t>
            </a:r>
            <a:r>
              <a:rPr lang="en-US" dirty="0"/>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dirty="0" err="1"/>
              <a:t>popularised</a:t>
            </a:r>
            <a:r>
              <a:rPr lang="en-US" dirty="0"/>
              <a:t> in the 1960s with the release of </a:t>
            </a:r>
            <a:r>
              <a:rPr lang="en-US" dirty="0" err="1"/>
              <a:t>Letraset</a:t>
            </a:r>
            <a:r>
              <a:rPr lang="en-US" dirty="0"/>
              <a:t> sheets containing Lorem Ipsum passages, and more recently with desktop publishing software like Aldus PageMaker including versions of Lorem Ipsum.</a:t>
            </a:r>
            <a:endParaRPr lang="ru-RU" dirty="0"/>
          </a:p>
        </p:txBody>
      </p:sp>
      <p:sp>
        <p:nvSpPr>
          <p:cNvPr id="11" name="Текст 13"/>
          <p:cNvSpPr>
            <a:spLocks noGrp="1"/>
          </p:cNvSpPr>
          <p:nvPr>
            <p:ph type="body" sz="quarter" idx="11"/>
          </p:nvPr>
        </p:nvSpPr>
        <p:spPr>
          <a:xfrm>
            <a:off x="1293750" y="1543788"/>
            <a:ext cx="9433390" cy="623455"/>
          </a:xfrm>
        </p:spPr>
        <p:txBody>
          <a:bodyPr/>
          <a:lstStyle>
            <a:lvl1pPr marL="0" indent="0">
              <a:buFont typeface="Arial" panose="020B0604020202020204" pitchFamily="34" charse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ru-RU" dirty="0"/>
              <a:t>Образец текста</a:t>
            </a:r>
          </a:p>
        </p:txBody>
      </p:sp>
    </p:spTree>
    <p:extLst>
      <p:ext uri="{BB962C8B-B14F-4D97-AF65-F5344CB8AC3E}">
        <p14:creationId xmlns:p14="http://schemas.microsoft.com/office/powerpoint/2010/main" xmlns="" val="3723088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506523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pPr/>
              <a:t>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pPr/>
              <a:t>‹#›</a:t>
            </a:fld>
            <a:endParaRPr lang="en-US" dirty="0"/>
          </a:p>
        </p:txBody>
      </p:sp>
    </p:spTree>
    <p:extLst>
      <p:ext uri="{BB962C8B-B14F-4D97-AF65-F5344CB8AC3E}">
        <p14:creationId xmlns:p14="http://schemas.microsoft.com/office/powerpoint/2010/main" xmlns="" val="1901509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454690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557733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2823397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ru-RU"/>
              <a:t>Образец заголовка</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smtClean="0"/>
              <a:pPr/>
              <a:t>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537523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ru-RU"/>
              <a:t>Образец заголовка</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smtClean="0"/>
              <a:pPr/>
              <a:t>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578005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25" cstate="print">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2/1/2021</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651907872"/>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 id="2147483848" r:id="rId18"/>
    <p:sldLayoutId id="2147483849" r:id="rId19"/>
    <p:sldLayoutId id="2147483850" r:id="rId20"/>
    <p:sldLayoutId id="2147483733" r:id="rId21"/>
    <p:sldLayoutId id="2147483650" r:id="rId22"/>
    <p:sldLayoutId id="2147483721" r:id="rId23"/>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4a"/><Relationship Id="rId2" Type="http://schemas.openxmlformats.org/officeDocument/2006/relationships/slideLayout" Target="../slideLayouts/slideLayout18.xml"/><Relationship Id="rId1" Type="http://schemas.openxmlformats.org/officeDocument/2006/relationships/video" Target="NULL" TargetMode="Externa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microsoft.com/office/2007/relationships/media" Target="../media/media10.m4a"/><Relationship Id="rId2" Type="http://schemas.openxmlformats.org/officeDocument/2006/relationships/slideLayout" Target="../slideLayouts/slideLayout18.xml"/><Relationship Id="rId1" Type="http://schemas.openxmlformats.org/officeDocument/2006/relationships/video" Target="NULL" TargetMode="Externa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microsoft.com/office/2007/relationships/media" Target="../media/media11.m4a"/><Relationship Id="rId2" Type="http://schemas.openxmlformats.org/officeDocument/2006/relationships/slideLayout" Target="../slideLayouts/slideLayout18.xml"/><Relationship Id="rId1" Type="http://schemas.openxmlformats.org/officeDocument/2006/relationships/video" Target="NULL" TargetMode="Externa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microsoft.com/office/2007/relationships/media" Target="../media/media12.m4a"/><Relationship Id="rId2" Type="http://schemas.openxmlformats.org/officeDocument/2006/relationships/slideLayout" Target="../slideLayouts/slideLayout18.xml"/><Relationship Id="rId1" Type="http://schemas.openxmlformats.org/officeDocument/2006/relationships/video" Target="NULL" TargetMode="Externa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hyperlink" Target="https://kk.wikipedia.org/wiki/%D2%92%D1%8B%D0%BB%D1%8B%D0%BC" TargetMode="External"/><Relationship Id="rId7" Type="http://schemas.openxmlformats.org/officeDocument/2006/relationships/image" Target="../media/image9.png"/><Relationship Id="rId2" Type="http://schemas.openxmlformats.org/officeDocument/2006/relationships/slideLayout" Target="../slideLayouts/slideLayout18.xml"/><Relationship Id="rId1" Type="http://schemas.openxmlformats.org/officeDocument/2006/relationships/video" Target="NULL" TargetMode="External"/><Relationship Id="rId6" Type="http://schemas.microsoft.com/office/2007/relationships/media" Target="../media/media13.m4a"/><Relationship Id="rId5" Type="http://schemas.openxmlformats.org/officeDocument/2006/relationships/hyperlink" Target="https://kk.wikipedia.org/wiki/%D3%A8%D0%BD%D0%B5%D1%80" TargetMode="External"/><Relationship Id="rId4" Type="http://schemas.openxmlformats.org/officeDocument/2006/relationships/hyperlink" Target="https://kk.wikipedia.org/wiki/%D0%A2%D0%B5%D1%85%D0%BD%D0%B8%D0%BA%D0%B0" TargetMode="External"/></Relationships>
</file>

<file path=ppt/slides/_rels/slide14.xml.rels><?xml version="1.0" encoding="UTF-8" standalone="yes"?>
<Relationships xmlns="http://schemas.openxmlformats.org/package/2006/relationships"><Relationship Id="rId3" Type="http://schemas.microsoft.com/office/2007/relationships/media" Target="../media/media14.m4a"/><Relationship Id="rId2" Type="http://schemas.openxmlformats.org/officeDocument/2006/relationships/slideLayout" Target="../slideLayouts/slideLayout18.xml"/><Relationship Id="rId1" Type="http://schemas.openxmlformats.org/officeDocument/2006/relationships/video" Target="NULL" TargetMode="Externa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microsoft.com/office/2007/relationships/media" Target="../media/media15.m4a"/><Relationship Id="rId2" Type="http://schemas.openxmlformats.org/officeDocument/2006/relationships/slideLayout" Target="../slideLayouts/slideLayout18.xml"/><Relationship Id="rId1" Type="http://schemas.openxmlformats.org/officeDocument/2006/relationships/video" Target="NULL" TargetMode="Externa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9.xml"/><Relationship Id="rId1" Type="http://schemas.openxmlformats.org/officeDocument/2006/relationships/video" Target="NULL" TargetMode="External"/><Relationship Id="rId5" Type="http://schemas.openxmlformats.org/officeDocument/2006/relationships/image" Target="../media/image9.png"/><Relationship Id="rId4" Type="http://schemas.microsoft.com/office/2007/relationships/media" Target="../media/media16.m4a"/></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0.xml"/><Relationship Id="rId1" Type="http://schemas.openxmlformats.org/officeDocument/2006/relationships/video" Target="NULL" TargetMode="External"/><Relationship Id="rId5" Type="http://schemas.openxmlformats.org/officeDocument/2006/relationships/image" Target="../media/image9.png"/><Relationship Id="rId4" Type="http://schemas.microsoft.com/office/2007/relationships/media" Target="../media/media17.m4a"/></Relationships>
</file>

<file path=ppt/slides/_rels/slide18.xml.rels><?xml version="1.0" encoding="UTF-8" standalone="yes"?>
<Relationships xmlns="http://schemas.openxmlformats.org/package/2006/relationships"><Relationship Id="rId3" Type="http://schemas.microsoft.com/office/2007/relationships/media" Target="../media/media18.m4a"/><Relationship Id="rId2" Type="http://schemas.openxmlformats.org/officeDocument/2006/relationships/slideLayout" Target="../slideLayouts/slideLayout20.xml"/><Relationship Id="rId1" Type="http://schemas.openxmlformats.org/officeDocument/2006/relationships/video" Target="NULL" TargetMode="Externa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microsoft.com/office/2007/relationships/media" Target="../media/media19.m4a"/><Relationship Id="rId2" Type="http://schemas.openxmlformats.org/officeDocument/2006/relationships/slideLayout" Target="../slideLayouts/slideLayout20.xml"/><Relationship Id="rId1" Type="http://schemas.openxmlformats.org/officeDocument/2006/relationships/video" Target="NULL" TargetMode="Externa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microsoft.com/office/2007/relationships/media" Target="../media/media2.m4a"/><Relationship Id="rId2" Type="http://schemas.openxmlformats.org/officeDocument/2006/relationships/slideLayout" Target="../slideLayouts/slideLayout18.xml"/><Relationship Id="rId1" Type="http://schemas.openxmlformats.org/officeDocument/2006/relationships/video" Target="NULL" TargetMode="Externa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microsoft.com/office/2007/relationships/media" Target="../media/media3.m4a"/><Relationship Id="rId2" Type="http://schemas.openxmlformats.org/officeDocument/2006/relationships/slideLayout" Target="../slideLayouts/slideLayout18.xml"/><Relationship Id="rId1" Type="http://schemas.openxmlformats.org/officeDocument/2006/relationships/video" Target="NULL" TargetMode="Externa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microsoft.com/office/2007/relationships/media" Target="../media/media4.m4a"/><Relationship Id="rId2" Type="http://schemas.openxmlformats.org/officeDocument/2006/relationships/slideLayout" Target="../slideLayouts/slideLayout18.xml"/><Relationship Id="rId1" Type="http://schemas.openxmlformats.org/officeDocument/2006/relationships/video" Target="NULL" TargetMode="Externa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microsoft.com/office/2007/relationships/media" Target="../media/media5.m4a"/><Relationship Id="rId2" Type="http://schemas.openxmlformats.org/officeDocument/2006/relationships/slideLayout" Target="../slideLayouts/slideLayout1.xml"/><Relationship Id="rId1" Type="http://schemas.openxmlformats.org/officeDocument/2006/relationships/video" Target="NULL" TargetMode="Externa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microsoft.com/office/2007/relationships/media" Target="../media/media6.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9.png"/><Relationship Id="rId4" Type="http://schemas.microsoft.com/office/2007/relationships/media" Target="../media/media7.m4a"/></Relationships>
</file>

<file path=ppt/slides/_rels/slide8.xml.rels><?xml version="1.0" encoding="UTF-8" standalone="yes"?>
<Relationships xmlns="http://schemas.openxmlformats.org/package/2006/relationships"><Relationship Id="rId3" Type="http://schemas.microsoft.com/office/2007/relationships/media" Target="../media/media8.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microsoft.com/office/2007/relationships/media" Target="../media/media9.m4a"/><Relationship Id="rId2" Type="http://schemas.openxmlformats.org/officeDocument/2006/relationships/slideLayout" Target="../slideLayouts/slideLayout18.xml"/><Relationship Id="rId1" Type="http://schemas.openxmlformats.org/officeDocument/2006/relationships/video" Target="NULL" TargetMode="Externa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Прямоугольник 5"/>
          <p:cNvSpPr/>
          <p:nvPr/>
        </p:nvSpPr>
        <p:spPr>
          <a:xfrm>
            <a:off x="1963711" y="962382"/>
            <a:ext cx="8194214" cy="1015663"/>
          </a:xfrm>
          <a:prstGeom prst="rect">
            <a:avLst/>
          </a:prstGeom>
        </p:spPr>
        <p:txBody>
          <a:bodyPr wrap="square">
            <a:spAutoFit/>
          </a:bodyPr>
          <a:lstStyle/>
          <a:p>
            <a:pPr algn="ctr"/>
            <a:r>
              <a:rPr lang="kk-KZ" sz="2800" b="1" i="1" dirty="0">
                <a:latin typeface="Verdana" panose="020B0604030504040204" pitchFamily="34" charset="0"/>
                <a:ea typeface="Verdana" panose="020B0604030504040204" pitchFamily="34" charset="0"/>
                <a:cs typeface="Verdana" panose="020B0604030504040204" pitchFamily="34" charset="0"/>
              </a:rPr>
              <a:t>Бөлім тақырыбы:</a:t>
            </a:r>
          </a:p>
          <a:p>
            <a:pPr algn="ctr"/>
            <a:r>
              <a:rPr lang="kk-KZ" sz="3200" b="1" i="1" dirty="0">
                <a:solidFill>
                  <a:srgbClr val="00B050"/>
                </a:solidFill>
                <a:latin typeface="Times New Roman" panose="02020603050405020304" pitchFamily="18" charset="0"/>
                <a:ea typeface="Verdana" panose="020B0604030504040204" pitchFamily="34" charset="0"/>
                <a:cs typeface="Times New Roman" panose="02020603050405020304" pitchFamily="18" charset="0"/>
              </a:rPr>
              <a:t>Табиғат және экология. Шешендік сөздер </a:t>
            </a:r>
          </a:p>
        </p:txBody>
      </p:sp>
      <p:sp>
        <p:nvSpPr>
          <p:cNvPr id="7" name="Прямоугольник 6"/>
          <p:cNvSpPr/>
          <p:nvPr/>
        </p:nvSpPr>
        <p:spPr>
          <a:xfrm>
            <a:off x="1760560" y="2552916"/>
            <a:ext cx="8734567" cy="1642309"/>
          </a:xfrm>
          <a:prstGeom prst="rect">
            <a:avLst/>
          </a:prstGeom>
        </p:spPr>
        <p:txBody>
          <a:bodyPr wrap="square">
            <a:spAutoFit/>
          </a:bodyPr>
          <a:lstStyle/>
          <a:p>
            <a:pPr algn="ctr">
              <a:lnSpc>
                <a:spcPct val="150000"/>
              </a:lnSpc>
            </a:pPr>
            <a:r>
              <a:rPr lang="kk-KZ" sz="3600" b="1" dirty="0">
                <a:latin typeface="Times New Roman" panose="02020603050405020304" pitchFamily="18" charset="0"/>
                <a:ea typeface="Calibri" panose="020F0502020204030204" pitchFamily="34" charset="0"/>
              </a:rPr>
              <a:t>Сабақтың тақырыбы: </a:t>
            </a:r>
          </a:p>
          <a:p>
            <a:pPr algn="ctr">
              <a:lnSpc>
                <a:spcPct val="150000"/>
              </a:lnSpc>
            </a:pPr>
            <a:r>
              <a:rPr lang="kk-KZ" sz="3600" b="1" dirty="0">
                <a:solidFill>
                  <a:srgbClr val="00B050"/>
                </a:solidFill>
                <a:latin typeface="Times New Roman" panose="02020603050405020304" pitchFamily="18" charset="0"/>
                <a:ea typeface="Verdana" panose="020B0604030504040204" pitchFamily="34" charset="0"/>
                <a:cs typeface="Times New Roman" panose="02020603050405020304" pitchFamily="18" charset="0"/>
              </a:rPr>
              <a:t>Ұлы даланың жеті қыры</a:t>
            </a:r>
            <a:endParaRPr lang="ru-RU" sz="3600" b="1" dirty="0">
              <a:solidFill>
                <a:srgbClr val="00B050"/>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8" name="Прямоугольник 7"/>
          <p:cNvSpPr/>
          <p:nvPr/>
        </p:nvSpPr>
        <p:spPr>
          <a:xfrm>
            <a:off x="9021171" y="5243766"/>
            <a:ext cx="2226260" cy="954107"/>
          </a:xfrm>
          <a:prstGeom prst="rect">
            <a:avLst/>
          </a:prstGeom>
        </p:spPr>
        <p:txBody>
          <a:bodyPr wrap="square">
            <a:spAutoFit/>
          </a:bodyPr>
          <a:lstStyle/>
          <a:p>
            <a:pPr algn="r"/>
            <a:r>
              <a:rPr lang="kk-KZ" sz="2800" b="1" i="1" dirty="0">
                <a:solidFill>
                  <a:srgbClr val="00B050"/>
                </a:solidFill>
                <a:latin typeface="Times New Roman" panose="02020603050405020304" pitchFamily="18" charset="0"/>
                <a:ea typeface="Calibri" panose="020F0502020204030204" pitchFamily="34" charset="0"/>
              </a:rPr>
              <a:t>Қазақ тілі </a:t>
            </a:r>
            <a:endParaRPr lang="ru-RU" sz="2800" b="1" i="1" dirty="0">
              <a:solidFill>
                <a:srgbClr val="00B050"/>
              </a:solidFill>
            </a:endParaRPr>
          </a:p>
          <a:p>
            <a:pPr algn="r"/>
            <a:r>
              <a:rPr lang="kk-KZ" sz="2800" b="1" i="1" dirty="0">
                <a:solidFill>
                  <a:srgbClr val="00B050"/>
                </a:solidFill>
                <a:latin typeface="Times New Roman" panose="02020603050405020304" pitchFamily="18" charset="0"/>
                <a:ea typeface="Calibri" panose="020F0502020204030204" pitchFamily="34" charset="0"/>
              </a:rPr>
              <a:t>11-сынып </a:t>
            </a:r>
            <a:endParaRPr lang="ru-RU" sz="2800" b="1" i="1" dirty="0">
              <a:solidFill>
                <a:srgbClr val="00B050"/>
              </a:solidFill>
            </a:endParaRPr>
          </a:p>
        </p:txBody>
      </p:sp>
      <p:pic>
        <p:nvPicPr>
          <p:cNvPr id="3" name="Звук 2">
            <a:hlinkClick r:id="" action="ppaction://media"/>
            <a:extLst>
              <a:ext uri="{FF2B5EF4-FFF2-40B4-BE49-F238E27FC236}">
                <a16:creationId xmlns:a16="http://schemas.microsoft.com/office/drawing/2014/main" xmlns="" id="{CB1D02F1-EE00-480C-82AA-9F25BDC4FAB1}"/>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366500" y="6032500"/>
            <a:ext cx="609600" cy="609600"/>
          </a:xfrm>
          <a:prstGeom prst="rect">
            <a:avLst/>
          </a:prstGeom>
        </p:spPr>
      </p:pic>
    </p:spTree>
    <p:extLst>
      <p:ext uri="{BB962C8B-B14F-4D97-AF65-F5344CB8AC3E}">
        <p14:creationId xmlns:p14="http://schemas.microsoft.com/office/powerpoint/2010/main" xmlns="" val="290284106"/>
      </p:ext>
    </p:extLst>
  </p:cSld>
  <p:clrMapOvr>
    <a:masterClrMapping/>
  </p:clrMapOvr>
  <mc:AlternateContent xmlns:mc="http://schemas.openxmlformats.org/markup-compatibility/2006">
    <mc:Choice xmlns:p14="http://schemas.microsoft.com/office/powerpoint/2010/main" xmlns="" Requires="p14">
      <p:transition spd="slow" p14:dur="2000" advTm="20485"/>
    </mc:Choice>
    <mc:Fallback>
      <p:transition spd="slow" advTm="20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E3F365E-635F-4060-A3A4-A20649FA67EF}"/>
              </a:ext>
            </a:extLst>
          </p:cNvPr>
          <p:cNvSpPr txBox="1"/>
          <p:nvPr/>
        </p:nvSpPr>
        <p:spPr>
          <a:xfrm>
            <a:off x="1034321" y="644577"/>
            <a:ext cx="10313233" cy="4832092"/>
          </a:xfrm>
          <a:prstGeom prst="rect">
            <a:avLst/>
          </a:prstGeom>
          <a:noFill/>
        </p:spPr>
        <p:txBody>
          <a:bodyPr wrap="square">
            <a:spAutoFit/>
          </a:bodyPr>
          <a:lstStyle/>
          <a:p>
            <a:r>
              <a:rPr lang="kk-KZ" sz="2800" dirty="0">
                <a:latin typeface="Times New Roman" panose="02020603050405020304" pitchFamily="18" charset="0"/>
                <a:cs typeface="Times New Roman" panose="02020603050405020304" pitchFamily="18" charset="0"/>
              </a:rPr>
              <a:t>Мөде «көршілерден соларды аяймыз ба?» -деп, сұрағандарының барлығын береді. Көрші мемлекеттің елшілері келесі жолы Мөдеден екі елдің арасында жатқан тақыр жерді сұрайды. Кеңесшілері «тақыр жерде шаруашылық жүргізу икемсіз» деген сылтаумен көрші елге сұраған жерді беруге болатынан айтады. Мөде: «Жер- мемлекеттің негізі, оны қалайша беруге болады?» - деп, жерді көрші мемлекетке беруге кеңес жасағандарды жазалайды. Тарихи деректерде келтірілген осы оқиға көшпенділердің мемлекет және кеңістік, территория және мемлекеттілік туралы ұғымдарының ежелгі заманда-ақ қалыптасқанын дәлелдейді.  </a:t>
            </a:r>
            <a:endParaRPr lang="ru-RU" sz="2800" dirty="0"/>
          </a:p>
        </p:txBody>
      </p:sp>
      <p:pic>
        <p:nvPicPr>
          <p:cNvPr id="5" name="Звук 4">
            <a:hlinkClick r:id="" action="ppaction://media"/>
            <a:extLst>
              <a:ext uri="{FF2B5EF4-FFF2-40B4-BE49-F238E27FC236}">
                <a16:creationId xmlns:a16="http://schemas.microsoft.com/office/drawing/2014/main" xmlns="" id="{03A14165-F93F-4BA0-8B48-0E451D3B954E}"/>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366500" y="6032500"/>
            <a:ext cx="609600" cy="609600"/>
          </a:xfrm>
          <a:prstGeom prst="rect">
            <a:avLst/>
          </a:prstGeom>
        </p:spPr>
      </p:pic>
    </p:spTree>
    <p:extLst>
      <p:ext uri="{BB962C8B-B14F-4D97-AF65-F5344CB8AC3E}">
        <p14:creationId xmlns:p14="http://schemas.microsoft.com/office/powerpoint/2010/main" xmlns="" val="1745692267"/>
      </p:ext>
    </p:extLst>
  </p:cSld>
  <p:clrMapOvr>
    <a:masterClrMapping/>
  </p:clrMapOvr>
  <mc:AlternateContent xmlns:mc="http://schemas.openxmlformats.org/markup-compatibility/2006">
    <mc:Choice xmlns:p14="http://schemas.microsoft.com/office/powerpoint/2010/main" xmlns="" Requires="p14">
      <p:transition spd="slow" p14:dur="2000" advTm="58497"/>
    </mc:Choice>
    <mc:Fallback>
      <p:transition spd="slow" advTm="58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64525" y="1009935"/>
            <a:ext cx="10301975" cy="4555093"/>
          </a:xfrm>
          <a:prstGeom prst="rect">
            <a:avLst/>
          </a:prstGeom>
        </p:spPr>
        <p:txBody>
          <a:bodyPr wrap="square">
            <a:spAutoFit/>
          </a:bodyPr>
          <a:lstStyle/>
          <a:p>
            <a:r>
              <a:rPr lang="kk-KZ" sz="2000" dirty="0">
                <a:latin typeface="Times New Roman" panose="02020603050405020304" pitchFamily="18" charset="0"/>
                <a:cs typeface="Times New Roman" panose="02020603050405020304" pitchFamily="18" charset="0"/>
              </a:rPr>
              <a:t> </a:t>
            </a:r>
            <a:r>
              <a:rPr lang="kk-KZ" sz="2800" dirty="0">
                <a:latin typeface="Times New Roman" panose="02020603050405020304" pitchFamily="18" charset="0"/>
                <a:cs typeface="Times New Roman" panose="02020603050405020304" pitchFamily="18" charset="0"/>
              </a:rPr>
              <a:t>Ғалымдар ұлттың, халықтың белгілі бір кеңістікте өмір сүріп, оны дұрыс пайдалана біліп, кеңістікті бақылай алу өнерін геосаясат немесе геостратегия деп атайды.     </a:t>
            </a:r>
            <a:endParaRPr lang="ru-RU" sz="2800" dirty="0">
              <a:latin typeface="Times New Roman" panose="02020603050405020304" pitchFamily="18" charset="0"/>
              <a:cs typeface="Times New Roman" panose="02020603050405020304" pitchFamily="18" charset="0"/>
            </a:endParaRPr>
          </a:p>
          <a:p>
            <a:r>
              <a:rPr lang="kk-KZ" sz="2800" dirty="0">
                <a:latin typeface="Times New Roman" panose="02020603050405020304" pitchFamily="18" charset="0"/>
                <a:cs typeface="Times New Roman" panose="02020603050405020304" pitchFamily="18" charset="0"/>
              </a:rPr>
              <a:t>Геостратегиялық тәжірибе бұрынғы заманнан бері қалыптаса бастаған. Бұл тәжірибенің алғашқы көрінісіне идеология мен экономикалық бақылау орнату, ежелгі соғыс және саясат жүргізу өнерлерін жатқызуға болады. Бұлардың соңғысы ғылым мен  техниканың дамуына қарамастан, өзінің ежелгі заманнан бері келе жатқан мазмұны мен әдісінен айырылған жоқ.</a:t>
            </a:r>
            <a:endParaRPr lang="ru-RU" sz="2800" dirty="0">
              <a:latin typeface="Times New Roman" panose="02020603050405020304" pitchFamily="18" charset="0"/>
              <a:cs typeface="Times New Roman" panose="02020603050405020304" pitchFamily="18" charset="0"/>
            </a:endParaRPr>
          </a:p>
          <a:p>
            <a:r>
              <a:rPr lang="kk-KZ" sz="2000" i="1" dirty="0">
                <a:latin typeface="Times New Roman" panose="02020603050405020304" pitchFamily="18" charset="0"/>
                <a:cs typeface="Times New Roman" panose="02020603050405020304" pitchFamily="18" charset="0"/>
              </a:rPr>
              <a:t>                                                                                       https://ult.kz/post/kenistiktin-olshemi1</a:t>
            </a:r>
            <a:endParaRPr lang="ru-RU" sz="2000" dirty="0">
              <a:latin typeface="Times New Roman" panose="02020603050405020304" pitchFamily="18" charset="0"/>
              <a:cs typeface="Times New Roman" panose="02020603050405020304" pitchFamily="18" charset="0"/>
            </a:endParaRPr>
          </a:p>
          <a:p>
            <a:pPr>
              <a:spcAft>
                <a:spcPts val="800"/>
              </a:spcAft>
            </a:pPr>
            <a:r>
              <a:rPr lang="kk-KZ"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p:txBody>
      </p:sp>
      <p:pic>
        <p:nvPicPr>
          <p:cNvPr id="5" name="Звук 4">
            <a:hlinkClick r:id="" action="ppaction://media"/>
            <a:extLst>
              <a:ext uri="{FF2B5EF4-FFF2-40B4-BE49-F238E27FC236}">
                <a16:creationId xmlns:a16="http://schemas.microsoft.com/office/drawing/2014/main" xmlns="" id="{5F0DFE9D-DAED-4188-9EDC-0D1E2BAAB2BF}"/>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366500" y="6032500"/>
            <a:ext cx="609600" cy="609600"/>
          </a:xfrm>
          <a:prstGeom prst="rect">
            <a:avLst/>
          </a:prstGeom>
        </p:spPr>
      </p:pic>
    </p:spTree>
    <p:extLst>
      <p:ext uri="{BB962C8B-B14F-4D97-AF65-F5344CB8AC3E}">
        <p14:creationId xmlns:p14="http://schemas.microsoft.com/office/powerpoint/2010/main" xmlns="" val="956531057"/>
      </p:ext>
    </p:extLst>
  </p:cSld>
  <p:clrMapOvr>
    <a:masterClrMapping/>
  </p:clrMapOvr>
  <mc:AlternateContent xmlns:mc="http://schemas.openxmlformats.org/markup-compatibility/2006">
    <mc:Choice xmlns:p14="http://schemas.microsoft.com/office/powerpoint/2010/main" xmlns="" Requires="p14">
      <p:transition spd="slow" p14:dur="2000" advTm="74320"/>
    </mc:Choice>
    <mc:Fallback>
      <p:transition spd="slow" advTm="74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CD526BE-EC77-4EB6-A87D-4863C3D0530B}"/>
              </a:ext>
            </a:extLst>
          </p:cNvPr>
          <p:cNvSpPr txBox="1"/>
          <p:nvPr/>
        </p:nvSpPr>
        <p:spPr>
          <a:xfrm>
            <a:off x="1079293" y="696264"/>
            <a:ext cx="10268262" cy="5465471"/>
          </a:xfrm>
          <a:prstGeom prst="rect">
            <a:avLst/>
          </a:prstGeom>
          <a:noFill/>
        </p:spPr>
        <p:txBody>
          <a:bodyPr wrap="square">
            <a:spAutoFit/>
          </a:bodyPr>
          <a:lstStyle/>
          <a:p>
            <a:pPr>
              <a:lnSpc>
                <a:spcPct val="107000"/>
              </a:lnSpc>
              <a:spcAft>
                <a:spcPts val="800"/>
              </a:spcAft>
            </a:pPr>
            <a:r>
              <a:rPr lang="kk-KZ" sz="2400" b="1"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rPr>
              <a:t>Ө</a:t>
            </a:r>
            <a:r>
              <a:rPr lang="kk-KZ" sz="2400" b="1"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зіңді тексер!</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pPr>
            <a:r>
              <a:rPr lang="kk-KZ" sz="2400" b="1" u="none" strike="noStrik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М</a:t>
            </a:r>
            <a:r>
              <a:rPr lang="kk-KZ" sz="2400" u="none" strike="noStrik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ақаланың негізгі идеясы:</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kk-KZ" sz="2400" dirty="0">
                <a:solidFill>
                  <a:srgbClr val="000000"/>
                </a:solidFill>
                <a:effectLst/>
                <a:latin typeface="Times New Roman" panose="02020603050405020304" pitchFamily="18" charset="0"/>
                <a:ea typeface="Times New Roman" panose="02020603050405020304" pitchFamily="18" charset="0"/>
              </a:rPr>
              <a:t>Көшпенділердің мемлекет және кеңістік, территория және мемлекеттілік туралы ұғымдарының ежелгі заманда-ақ қалыптасқанын дәлелдейді.  Ғалымдар ұлттың, халықтың белгілі бір кеңістікте өмір сүріп, оны дұрыс пайдалана біліп, кеңістікті бақылай алу өнерін геосаясат немесе геостратегия деп атайды.     </a:t>
            </a:r>
            <a:endParaRPr lang="ru-RU" sz="2400" dirty="0">
              <a:effectLst/>
              <a:latin typeface="Times New Roman" panose="02020603050405020304" pitchFamily="18" charset="0"/>
              <a:ea typeface="Times New Roman" panose="02020603050405020304" pitchFamily="18" charset="0"/>
            </a:endParaRPr>
          </a:p>
          <a:p>
            <a:pPr algn="just"/>
            <a:r>
              <a:rPr lang="kk-KZ" sz="2400" dirty="0">
                <a:solidFill>
                  <a:srgbClr val="000000"/>
                </a:solidFill>
                <a:effectLst/>
                <a:latin typeface="Times New Roman" panose="02020603050405020304" pitchFamily="18" charset="0"/>
                <a:ea typeface="Times New Roman" panose="02020603050405020304" pitchFamily="18" charset="0"/>
              </a:rPr>
              <a:t>        Геостратегиялық тәжірибе бұрынғы заманнан бері қалыптаса бастаған.</a:t>
            </a:r>
            <a:endParaRPr lang="ru-RU" sz="2400" dirty="0">
              <a:effectLst/>
              <a:latin typeface="Times New Roman" panose="02020603050405020304" pitchFamily="18" charset="0"/>
              <a:ea typeface="Times New Roman" panose="02020603050405020304" pitchFamily="18" charset="0"/>
            </a:endParaRPr>
          </a:p>
          <a:p>
            <a:pPr marL="457200">
              <a:lnSpc>
                <a:spcPct val="107000"/>
              </a:lnSpc>
            </a:pPr>
            <a:r>
              <a:rPr lang="kk-KZ" sz="2400" b="1" u="none" strike="noStrik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pPr>
            <a:r>
              <a:rPr lang="kk-KZ" sz="2400" b="1" u="none" strike="noStrik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Ғылыми мақалаға тән ерекшелік ол – терминдердің болуы.</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2400" b="1" dirty="0">
                <a:effectLst/>
                <a:latin typeface="Times New Roman" panose="02020603050405020304" pitchFamily="18" charset="0"/>
                <a:ea typeface="Calibri" panose="020F0502020204030204" pitchFamily="34" charset="0"/>
                <a:cs typeface="Times New Roman" panose="02020603050405020304" pitchFamily="18" charset="0"/>
              </a:rPr>
              <a:t>Терминдер: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2400" dirty="0">
                <a:effectLst/>
                <a:latin typeface="Times New Roman" panose="02020603050405020304" pitchFamily="18" charset="0"/>
                <a:ea typeface="Calibri" panose="020F0502020204030204" pitchFamily="34" charset="0"/>
                <a:cs typeface="Times New Roman" panose="02020603050405020304" pitchFamily="18" charset="0"/>
              </a:rPr>
              <a:t>Кеңістік, геосаясат, ге остратегия, тәжірибе, идеология, экономикалық бақылау, ғылым мен  техника.</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Звук 3">
            <a:hlinkClick r:id="" action="ppaction://media"/>
            <a:extLst>
              <a:ext uri="{FF2B5EF4-FFF2-40B4-BE49-F238E27FC236}">
                <a16:creationId xmlns:a16="http://schemas.microsoft.com/office/drawing/2014/main" xmlns="" id="{08F5BEDD-2675-4839-B362-7F37EB876017}"/>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366500" y="6032500"/>
            <a:ext cx="609600" cy="609600"/>
          </a:xfrm>
          <a:prstGeom prst="rect">
            <a:avLst/>
          </a:prstGeom>
        </p:spPr>
      </p:pic>
    </p:spTree>
    <p:extLst>
      <p:ext uri="{BB962C8B-B14F-4D97-AF65-F5344CB8AC3E}">
        <p14:creationId xmlns:p14="http://schemas.microsoft.com/office/powerpoint/2010/main" xmlns="" val="2082427759"/>
      </p:ext>
    </p:extLst>
  </p:cSld>
  <p:clrMapOvr>
    <a:masterClrMapping/>
  </p:clrMapOvr>
  <mc:AlternateContent xmlns:mc="http://schemas.openxmlformats.org/markup-compatibility/2006">
    <mc:Choice xmlns:p14="http://schemas.microsoft.com/office/powerpoint/2010/main" xmlns="" Requires="p14">
      <p:transition spd="slow" p14:dur="2000" advTm="95508"/>
    </mc:Choice>
    <mc:Fallback>
      <p:transition spd="slow" advTm="95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Прямоугольник 7"/>
          <p:cNvSpPr/>
          <p:nvPr/>
        </p:nvSpPr>
        <p:spPr>
          <a:xfrm>
            <a:off x="887104" y="846162"/>
            <a:ext cx="10522423" cy="6562438"/>
          </a:xfrm>
          <a:prstGeom prst="rect">
            <a:avLst/>
          </a:prstGeom>
        </p:spPr>
        <p:txBody>
          <a:bodyPr wrap="square">
            <a:spAutoFit/>
          </a:bodyPr>
          <a:lstStyle/>
          <a:p>
            <a:pPr marL="90488">
              <a:lnSpc>
                <a:spcPct val="107000"/>
              </a:lnSpc>
            </a:pPr>
            <a:r>
              <a:rPr lang="kk-KZ" sz="2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kk-KZ" sz="2000" b="1"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kk-KZ" sz="2400" b="1"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ЖАҢА АҚПАРАТ</a:t>
            </a:r>
          </a:p>
          <a:p>
            <a:pPr marL="90488">
              <a:lnSpc>
                <a:spcPct val="107000"/>
              </a:lnSpc>
            </a:pPr>
            <a:endParaRPr lang="kk-KZ" sz="2800" b="1"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marL="90488" indent="20638">
              <a:lnSpc>
                <a:spcPct val="107000"/>
              </a:lnSpc>
              <a:buAutoNum type="arabicPeriod"/>
            </a:pPr>
            <a:r>
              <a:rPr lang="kk-KZ" sz="2800" b="1"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Мақала дегеніміз - </a:t>
            </a:r>
            <a:r>
              <a:rPr lang="kk-KZ" sz="2800" dirty="0">
                <a:latin typeface="Times New Roman" panose="02020603050405020304" pitchFamily="18" charset="0"/>
                <a:cs typeface="Times New Roman" panose="02020603050405020304" pitchFamily="18" charset="0"/>
              </a:rPr>
              <a:t>коғамдық-әлеуметтік мәселелер туралы жазылған публицистикалық жанрдағы шығарма.</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Мақала</a:t>
            </a:r>
            <a:r>
              <a:rPr lang="ru-RU" sz="2800" dirty="0">
                <a:latin typeface="Times New Roman" panose="02020603050405020304" pitchFamily="18" charset="0"/>
                <a:cs typeface="Times New Roman" panose="02020603050405020304" pitchFamily="18" charset="0"/>
              </a:rPr>
              <a:t> 4 </a:t>
            </a:r>
            <a:r>
              <a:rPr lang="ru-RU" sz="2800" dirty="0" err="1">
                <a:latin typeface="Times New Roman" panose="02020603050405020304" pitchFamily="18" charset="0"/>
                <a:cs typeface="Times New Roman" panose="02020603050405020304" pitchFamily="18" charset="0"/>
              </a:rPr>
              <a:t>түрге</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бөлінеді</a:t>
            </a:r>
            <a:r>
              <a:rPr lang="ru-RU" sz="2800" dirty="0">
                <a:latin typeface="Times New Roman" panose="02020603050405020304" pitchFamily="18" charset="0"/>
                <a:cs typeface="Times New Roman" panose="02020603050405020304" pitchFamily="18" charset="0"/>
              </a:rPr>
              <a:t>:</a:t>
            </a:r>
          </a:p>
          <a:p>
            <a:pPr marL="111125">
              <a:lnSpc>
                <a:spcPct val="107000"/>
              </a:lnSpc>
            </a:pPr>
            <a:r>
              <a:rPr lang="ru-RU" sz="2800" b="1" dirty="0" err="1">
                <a:latin typeface="Times New Roman" panose="02020603050405020304" pitchFamily="18" charset="0"/>
                <a:cs typeface="Times New Roman" panose="02020603050405020304" pitchFamily="18" charset="0"/>
              </a:rPr>
              <a:t>Ғылыми</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мақала</a:t>
            </a:r>
            <a:r>
              <a:rPr lang="ru-RU" sz="2800" b="1" dirty="0">
                <a:latin typeface="Times New Roman" panose="02020603050405020304" pitchFamily="18" charset="0"/>
                <a:cs typeface="Times New Roman" panose="02020603050405020304" pitchFamily="18" charset="0"/>
              </a:rPr>
              <a:t> </a:t>
            </a:r>
            <a:r>
              <a:rPr lang="kk-KZ" sz="2800" dirty="0">
                <a:latin typeface="Times New Roman" panose="02020603050405020304" pitchFamily="18" charset="0"/>
                <a:cs typeface="Times New Roman" panose="02020603050405020304" pitchFamily="18" charset="0"/>
                <a:hlinkClick r:id="rId3" tooltip="Ғылым"/>
              </a:rPr>
              <a:t>ғылым</a:t>
            </a:r>
            <a:r>
              <a:rPr lang="kk-KZ" sz="2800" dirty="0">
                <a:latin typeface="Times New Roman" panose="02020603050405020304" pitchFamily="18" charset="0"/>
                <a:cs typeface="Times New Roman" panose="02020603050405020304" pitchFamily="18" charset="0"/>
              </a:rPr>
              <a:t>, </a:t>
            </a:r>
            <a:r>
              <a:rPr lang="kk-KZ" sz="2800" dirty="0">
                <a:latin typeface="Times New Roman" panose="02020603050405020304" pitchFamily="18" charset="0"/>
                <a:cs typeface="Times New Roman" panose="02020603050405020304" pitchFamily="18" charset="0"/>
                <a:hlinkClick r:id="rId4" tooltip="Техника"/>
              </a:rPr>
              <a:t>техника</a:t>
            </a:r>
            <a:r>
              <a:rPr lang="kk-KZ" sz="2800" dirty="0">
                <a:latin typeface="Times New Roman" panose="02020603050405020304" pitchFamily="18" charset="0"/>
                <a:cs typeface="Times New Roman" panose="02020603050405020304" pitchFamily="18" charset="0"/>
              </a:rPr>
              <a:t>, </a:t>
            </a:r>
            <a:r>
              <a:rPr lang="kk-KZ" sz="2800" dirty="0">
                <a:latin typeface="Times New Roman" panose="02020603050405020304" pitchFamily="18" charset="0"/>
                <a:cs typeface="Times New Roman" panose="02020603050405020304" pitchFamily="18" charset="0"/>
                <a:hlinkClick r:id="rId5" tooltip="Өнер"/>
              </a:rPr>
              <a:t>өнер</a:t>
            </a:r>
            <a:r>
              <a:rPr lang="kk-KZ" sz="2800" dirty="0">
                <a:latin typeface="Times New Roman" panose="02020603050405020304" pitchFamily="18" charset="0"/>
                <a:cs typeface="Times New Roman" panose="02020603050405020304" pitchFamily="18" charset="0"/>
              </a:rPr>
              <a:t> жаңалықтары заман талабына сай бүгінгі өмірдің практикалық міндеттерімен байланыстырып отырады.</a:t>
            </a:r>
          </a:p>
          <a:p>
            <a:pPr marL="111125">
              <a:lnSpc>
                <a:spcPct val="107000"/>
              </a:lnSpc>
            </a:pPr>
            <a:endParaRPr lang="kk-KZ" sz="2800" dirty="0">
              <a:latin typeface="Times New Roman" panose="02020603050405020304" pitchFamily="18" charset="0"/>
              <a:cs typeface="Times New Roman" panose="02020603050405020304" pitchFamily="18" charset="0"/>
            </a:endParaRPr>
          </a:p>
          <a:p>
            <a:r>
              <a:rPr lang="kk-KZ" sz="2800" b="1" u="sng" dirty="0">
                <a:solidFill>
                  <a:srgbClr val="C00000"/>
                </a:solidFill>
                <a:latin typeface="Times New Roman" panose="02020603050405020304" pitchFamily="18" charset="0"/>
                <a:cs typeface="Times New Roman" panose="02020603050405020304" pitchFamily="18" charset="0"/>
              </a:rPr>
              <a:t>2</a:t>
            </a:r>
            <a:r>
              <a:rPr lang="kk-KZ" sz="2800" u="sng" dirty="0">
                <a:solidFill>
                  <a:srgbClr val="C00000"/>
                </a:solidFill>
                <a:latin typeface="Times New Roman" panose="02020603050405020304" pitchFamily="18" charset="0"/>
                <a:cs typeface="Times New Roman" panose="02020603050405020304" pitchFamily="18" charset="0"/>
              </a:rPr>
              <a:t>.</a:t>
            </a:r>
            <a:r>
              <a:rPr lang="kk-KZ" sz="2800" b="1" u="sng" dirty="0">
                <a:solidFill>
                  <a:srgbClr val="C00000"/>
                </a:solidFill>
                <a:latin typeface="Times New Roman" panose="02020603050405020304" pitchFamily="18" charset="0"/>
                <a:cs typeface="Times New Roman" panose="02020603050405020304" pitchFamily="18" charset="0"/>
              </a:rPr>
              <a:t> Құрылымы</a:t>
            </a:r>
            <a:r>
              <a:rPr lang="kk-KZ" sz="2800" u="sng" dirty="0">
                <a:solidFill>
                  <a:srgbClr val="C00000"/>
                </a:solidFill>
                <a:latin typeface="Times New Roman" panose="02020603050405020304" pitchFamily="18" charset="0"/>
                <a:cs typeface="Times New Roman" panose="02020603050405020304" pitchFamily="18" charset="0"/>
              </a:rPr>
              <a:t> </a:t>
            </a:r>
            <a:r>
              <a:rPr lang="kk-KZ" sz="2800" dirty="0">
                <a:solidFill>
                  <a:srgbClr val="C00000"/>
                </a:solidFill>
                <a:latin typeface="Times New Roman" panose="02020603050405020304" pitchFamily="18" charset="0"/>
                <a:cs typeface="Times New Roman" panose="02020603050405020304" pitchFamily="18" charset="0"/>
              </a:rPr>
              <a:t>: кіріспе, негізгі және қорытынды бөлімнен тұрады</a:t>
            </a:r>
            <a:endParaRPr lang="kk-KZ" sz="2800" dirty="0">
              <a:solidFill>
                <a:srgbClr val="FF0000"/>
              </a:solidFill>
              <a:latin typeface="Times New Roman" panose="02020603050405020304" pitchFamily="18" charset="0"/>
              <a:cs typeface="Times New Roman" panose="02020603050405020304" pitchFamily="18" charset="0"/>
            </a:endParaRPr>
          </a:p>
          <a:p>
            <a:endParaRPr lang="ru-RU" sz="2800" dirty="0">
              <a:solidFill>
                <a:srgbClr val="FF0000"/>
              </a:solidFill>
              <a:latin typeface="Times New Roman" panose="02020603050405020304" pitchFamily="18" charset="0"/>
              <a:cs typeface="Times New Roman" panose="02020603050405020304" pitchFamily="18" charset="0"/>
            </a:endParaRPr>
          </a:p>
          <a:p>
            <a:pPr marL="111125">
              <a:lnSpc>
                <a:spcPct val="107000"/>
              </a:lnSpc>
            </a:pPr>
            <a:endParaRPr lang="ru-RU" sz="2000" dirty="0">
              <a:latin typeface="Times New Roman" panose="02020603050405020304" pitchFamily="18" charset="0"/>
              <a:cs typeface="Times New Roman" panose="02020603050405020304" pitchFamily="18" charset="0"/>
            </a:endParaRPr>
          </a:p>
          <a:p>
            <a:pPr marL="111125">
              <a:lnSpc>
                <a:spcPct val="107000"/>
              </a:lnSpc>
              <a:spcAft>
                <a:spcPts val="0"/>
              </a:spcAft>
            </a:pPr>
            <a:endParaRPr lang="ru-RU"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marL="111125">
              <a:lnSpc>
                <a:spcPct val="107000"/>
              </a:lnSpc>
              <a:spcAft>
                <a:spcPts val="0"/>
              </a:spcAft>
            </a:pPr>
            <a:endParaRPr lang="ru-RU" sz="2800" u="sng"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111125">
              <a:lnSpc>
                <a:spcPct val="107000"/>
              </a:lnSpc>
              <a:spcAft>
                <a:spcPts val="0"/>
              </a:spcAft>
            </a:pPr>
            <a:r>
              <a:rPr lang="kk-KZ"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ru-RU" sz="2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Звук 3">
            <a:hlinkClick r:id="" action="ppaction://media"/>
            <a:extLst>
              <a:ext uri="{FF2B5EF4-FFF2-40B4-BE49-F238E27FC236}">
                <a16:creationId xmlns:a16="http://schemas.microsoft.com/office/drawing/2014/main" xmlns="" id="{667419CF-A89B-4579-AD6F-52A7CBEB0EA5}"/>
              </a:ext>
            </a:extLst>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11366500" y="6032500"/>
            <a:ext cx="609600" cy="609600"/>
          </a:xfrm>
          <a:prstGeom prst="rect">
            <a:avLst/>
          </a:prstGeom>
        </p:spPr>
      </p:pic>
    </p:spTree>
    <p:extLst>
      <p:ext uri="{BB962C8B-B14F-4D97-AF65-F5344CB8AC3E}">
        <p14:creationId xmlns:p14="http://schemas.microsoft.com/office/powerpoint/2010/main" xmlns="" val="874105778"/>
      </p:ext>
    </p:extLst>
  </p:cSld>
  <p:clrMapOvr>
    <a:masterClrMapping/>
  </p:clrMapOvr>
  <mc:AlternateContent xmlns:mc="http://schemas.openxmlformats.org/markup-compatibility/2006">
    <mc:Choice xmlns:p14="http://schemas.microsoft.com/office/powerpoint/2010/main" xmlns="" Requires="p14">
      <p:transition spd="slow" p14:dur="2000" advTm="50806"/>
    </mc:Choice>
    <mc:Fallback>
      <p:transition spd="slow" advTm="50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295D900-BC6C-4F1B-8405-3AE442569BE6}"/>
              </a:ext>
            </a:extLst>
          </p:cNvPr>
          <p:cNvSpPr txBox="1"/>
          <p:nvPr/>
        </p:nvSpPr>
        <p:spPr>
          <a:xfrm>
            <a:off x="974362" y="1012954"/>
            <a:ext cx="10043408" cy="4401205"/>
          </a:xfrm>
          <a:prstGeom prst="rect">
            <a:avLst/>
          </a:prstGeom>
          <a:noFill/>
        </p:spPr>
        <p:txBody>
          <a:bodyPr wrap="square">
            <a:spAutoFit/>
          </a:bodyPr>
          <a:lstStyle/>
          <a:p>
            <a:r>
              <a:rPr lang="kk-KZ" sz="2800" b="1" dirty="0">
                <a:solidFill>
                  <a:srgbClr val="C00000"/>
                </a:solidFill>
                <a:latin typeface="Times New Roman" panose="02020603050405020304" pitchFamily="18" charset="0"/>
                <a:cs typeface="Times New Roman" panose="02020603050405020304" pitchFamily="18" charset="0"/>
              </a:rPr>
              <a:t>3</a:t>
            </a:r>
            <a:r>
              <a:rPr lang="kk-KZ" sz="2800" dirty="0">
                <a:solidFill>
                  <a:srgbClr val="C00000"/>
                </a:solidFill>
                <a:latin typeface="Times New Roman" panose="02020603050405020304" pitchFamily="18" charset="0"/>
                <a:cs typeface="Times New Roman" panose="02020603050405020304" pitchFamily="18" charset="0"/>
              </a:rPr>
              <a:t>. </a:t>
            </a:r>
            <a:r>
              <a:rPr lang="kk-KZ" sz="2800" b="1" u="sng" dirty="0">
                <a:solidFill>
                  <a:srgbClr val="C00000"/>
                </a:solidFill>
                <a:latin typeface="Times New Roman" panose="02020603050405020304" pitchFamily="18" charset="0"/>
                <a:cs typeface="Times New Roman" panose="02020603050405020304" pitchFamily="18" charset="0"/>
              </a:rPr>
              <a:t>Мақаланың рәсімделуіне </a:t>
            </a:r>
            <a:r>
              <a:rPr lang="kk-KZ" sz="2800" u="sng" dirty="0">
                <a:solidFill>
                  <a:srgbClr val="C00000"/>
                </a:solidFill>
                <a:latin typeface="Times New Roman" panose="02020603050405020304" pitchFamily="18" charset="0"/>
                <a:cs typeface="Times New Roman" panose="02020603050405020304" pitchFamily="18" charset="0"/>
              </a:rPr>
              <a:t>қойылатын талаптар</a:t>
            </a:r>
            <a:r>
              <a:rPr lang="kk-KZ" sz="2800" u="sng" dirty="0">
                <a:latin typeface="Times New Roman" panose="02020603050405020304" pitchFamily="18" charset="0"/>
                <a:cs typeface="Times New Roman" panose="02020603050405020304" pitchFamily="18" charset="0"/>
              </a:rPr>
              <a:t>:</a:t>
            </a:r>
            <a:endParaRPr lang="ru-RU" sz="2800" u="sng" dirty="0">
              <a:latin typeface="Times New Roman" panose="02020603050405020304" pitchFamily="18" charset="0"/>
              <a:cs typeface="Times New Roman" panose="02020603050405020304" pitchFamily="18" charset="0"/>
            </a:endParaRPr>
          </a:p>
          <a:p>
            <a:r>
              <a:rPr lang="kk-KZ" sz="2800" dirty="0">
                <a:latin typeface="Times New Roman" panose="02020603050405020304" pitchFamily="18" charset="0"/>
                <a:cs typeface="Times New Roman" panose="02020603050405020304" pitchFamily="18" charset="0"/>
              </a:rPr>
              <a:t>-   көлемі 3-5 бетке дейін;</a:t>
            </a:r>
            <a:endParaRPr lang="ru-RU" sz="2800" dirty="0">
              <a:latin typeface="Times New Roman" panose="02020603050405020304" pitchFamily="18" charset="0"/>
              <a:cs typeface="Times New Roman" panose="02020603050405020304" pitchFamily="18" charset="0"/>
            </a:endParaRPr>
          </a:p>
          <a:p>
            <a:r>
              <a:rPr lang="kk-KZ" sz="2800" dirty="0">
                <a:latin typeface="Times New Roman" panose="02020603050405020304" pitchFamily="18" charset="0"/>
                <a:cs typeface="Times New Roman" panose="02020603050405020304" pitchFamily="18" charset="0"/>
              </a:rPr>
              <a:t>- пішімі – А 4</a:t>
            </a:r>
            <a:r>
              <a:rPr lang="ru-RU" sz="2800" dirty="0">
                <a:latin typeface="Times New Roman" panose="02020603050405020304" pitchFamily="18" charset="0"/>
                <a:cs typeface="Times New Roman" panose="02020603050405020304" pitchFamily="18" charset="0"/>
              </a:rPr>
              <a:t>;</a:t>
            </a:r>
          </a:p>
          <a:p>
            <a:r>
              <a:rPr lang="kk-KZ" sz="2800" dirty="0">
                <a:latin typeface="Times New Roman" panose="02020603050405020304" pitchFamily="18" charset="0"/>
                <a:cs typeface="Times New Roman" panose="02020603050405020304" pitchFamily="18" charset="0"/>
              </a:rPr>
              <a:t>- шрифті 12pt;</a:t>
            </a:r>
          </a:p>
          <a:p>
            <a:r>
              <a:rPr lang="kk-KZ" sz="2800" dirty="0">
                <a:latin typeface="Times New Roman" panose="02020603050405020304" pitchFamily="18" charset="0"/>
                <a:cs typeface="Times New Roman" panose="02020603050405020304" pitchFamily="18" charset="0"/>
              </a:rPr>
              <a:t>- авторы;</a:t>
            </a:r>
            <a:endParaRPr lang="ru-RU" sz="2800" dirty="0">
              <a:latin typeface="Times New Roman" panose="02020603050405020304" pitchFamily="18" charset="0"/>
              <a:cs typeface="Times New Roman" panose="02020603050405020304" pitchFamily="18" charset="0"/>
            </a:endParaRPr>
          </a:p>
          <a:p>
            <a:r>
              <a:rPr lang="kk-KZ" sz="2800" dirty="0">
                <a:latin typeface="Times New Roman" panose="02020603050405020304" pitchFamily="18" charset="0"/>
                <a:cs typeface="Times New Roman" panose="02020603050405020304" pitchFamily="18" charset="0"/>
              </a:rPr>
              <a:t>-жұмыстың атауы (БАС ӘРІПТЕР, ортасы бойынша түзету, жартылай қою шрифт);</a:t>
            </a:r>
          </a:p>
          <a:p>
            <a:r>
              <a:rPr lang="kk-KZ" sz="2800" dirty="0">
                <a:latin typeface="Times New Roman" panose="02020603050405020304" pitchFamily="18" charset="0"/>
                <a:cs typeface="Times New Roman" panose="02020603050405020304" pitchFamily="18" charset="0"/>
              </a:rPr>
              <a:t>-аннотациясы;</a:t>
            </a:r>
          </a:p>
          <a:p>
            <a:r>
              <a:rPr lang="kk-KZ" sz="2800" dirty="0">
                <a:latin typeface="Times New Roman" panose="02020603050405020304" pitchFamily="18" charset="0"/>
                <a:cs typeface="Times New Roman" panose="02020603050405020304" pitchFamily="18" charset="0"/>
              </a:rPr>
              <a:t>-кіріспе, негізгі, қорытынды бөлімдері;</a:t>
            </a:r>
            <a:endParaRPr lang="ru-RU" sz="2800" dirty="0">
              <a:latin typeface="Times New Roman" panose="02020603050405020304" pitchFamily="18" charset="0"/>
              <a:cs typeface="Times New Roman" panose="02020603050405020304" pitchFamily="18" charset="0"/>
            </a:endParaRPr>
          </a:p>
          <a:p>
            <a:r>
              <a:rPr lang="kk-KZ" sz="2800" dirty="0">
                <a:latin typeface="Times New Roman" panose="02020603050405020304" pitchFamily="18" charset="0"/>
                <a:cs typeface="Times New Roman" panose="02020603050405020304" pitchFamily="18" charset="0"/>
              </a:rPr>
              <a:t>-қолданылған әдебиеттер тізімі. </a:t>
            </a:r>
            <a:endParaRPr lang="ru-RU" sz="2800" dirty="0">
              <a:latin typeface="Times New Roman" panose="02020603050405020304" pitchFamily="18" charset="0"/>
              <a:cs typeface="Times New Roman" panose="02020603050405020304" pitchFamily="18" charset="0"/>
            </a:endParaRPr>
          </a:p>
        </p:txBody>
      </p:sp>
      <p:pic>
        <p:nvPicPr>
          <p:cNvPr id="5" name="Звук 4">
            <a:hlinkClick r:id="" action="ppaction://media"/>
            <a:extLst>
              <a:ext uri="{FF2B5EF4-FFF2-40B4-BE49-F238E27FC236}">
                <a16:creationId xmlns:a16="http://schemas.microsoft.com/office/drawing/2014/main" xmlns="" id="{82E741FE-BE98-416B-A603-7E7DB21C9573}"/>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366500" y="6032500"/>
            <a:ext cx="609600" cy="609600"/>
          </a:xfrm>
          <a:prstGeom prst="rect">
            <a:avLst/>
          </a:prstGeom>
        </p:spPr>
      </p:pic>
    </p:spTree>
    <p:extLst>
      <p:ext uri="{BB962C8B-B14F-4D97-AF65-F5344CB8AC3E}">
        <p14:creationId xmlns:p14="http://schemas.microsoft.com/office/powerpoint/2010/main" xmlns="" val="2818730352"/>
      </p:ext>
    </p:extLst>
  </p:cSld>
  <p:clrMapOvr>
    <a:masterClrMapping/>
  </p:clrMapOvr>
  <mc:AlternateContent xmlns:mc="http://schemas.openxmlformats.org/markup-compatibility/2006">
    <mc:Choice xmlns:p14="http://schemas.microsoft.com/office/powerpoint/2010/main" xmlns="" Requires="p14">
      <p:transition spd="slow" p14:dur="2000" advTm="35750"/>
    </mc:Choice>
    <mc:Fallback>
      <p:transition spd="slow" advTm="35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84419" y="862752"/>
            <a:ext cx="10071824" cy="5132495"/>
          </a:xfrm>
          <a:prstGeom prst="rect">
            <a:avLst/>
          </a:prstGeom>
        </p:spPr>
        <p:txBody>
          <a:bodyPr wrap="square">
            <a:spAutoFit/>
          </a:bodyPr>
          <a:lstStyle/>
          <a:p>
            <a:pPr>
              <a:lnSpc>
                <a:spcPct val="107000"/>
              </a:lnSpc>
              <a:spcAft>
                <a:spcPts val="0"/>
              </a:spcAft>
            </a:pPr>
            <a:r>
              <a:rPr lang="kk-KZ" sz="2000" dirty="0">
                <a:latin typeface="Times New Roman" panose="02020603050405020304" pitchFamily="18" charset="0"/>
                <a:ea typeface="Calibri" panose="020F0502020204030204" pitchFamily="34" charset="0"/>
                <a:cs typeface="Times New Roman" panose="02020603050405020304" pitchFamily="18" charset="0"/>
              </a:rPr>
              <a:t> 4</a:t>
            </a:r>
            <a:r>
              <a:rPr lang="kk-KZ" sz="2800" dirty="0">
                <a:latin typeface="Times New Roman" panose="02020603050405020304" pitchFamily="18" charset="0"/>
                <a:ea typeface="Calibri" panose="020F0502020204030204" pitchFamily="34" charset="0"/>
                <a:cs typeface="Times New Roman" panose="02020603050405020304" pitchFamily="18" charset="0"/>
              </a:rPr>
              <a:t>. </a:t>
            </a:r>
            <a:r>
              <a:rPr lang="kk-KZ" sz="2800" b="1" u="sng" dirty="0">
                <a:latin typeface="Times New Roman" panose="02020603050405020304" pitchFamily="18" charset="0"/>
                <a:ea typeface="Calibri" panose="020F0502020204030204" pitchFamily="34" charset="0"/>
                <a:cs typeface="Times New Roman" panose="02020603050405020304" pitchFamily="18" charset="0"/>
              </a:rPr>
              <a:t>Ғылыми стильдің жанрлық түрлері</a:t>
            </a:r>
            <a:r>
              <a:rPr lang="kk-KZ" sz="2800" dirty="0">
                <a:latin typeface="Times New Roman" panose="02020603050405020304" pitchFamily="18" charset="0"/>
                <a:ea typeface="Calibri" panose="020F0502020204030204" pitchFamily="34" charset="0"/>
                <a:cs typeface="Times New Roman" panose="02020603050405020304" pitchFamily="18" charset="0"/>
              </a:rPr>
              <a:t>: монография, </a:t>
            </a:r>
            <a:r>
              <a:rPr lang="kk-KZ"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журнал мақалалары</a:t>
            </a:r>
            <a:r>
              <a:rPr lang="kk-KZ" sz="2800" dirty="0">
                <a:latin typeface="Times New Roman" panose="02020603050405020304" pitchFamily="18" charset="0"/>
                <a:ea typeface="Calibri" panose="020F0502020204030204" pitchFamily="34" charset="0"/>
                <a:cs typeface="Times New Roman" panose="02020603050405020304" pitchFamily="18" charset="0"/>
              </a:rPr>
              <a:t>, рецензия</a:t>
            </a:r>
            <a:r>
              <a:rPr lang="ru-RU" sz="2800" dirty="0">
                <a:latin typeface="Times New Roman" panose="02020603050405020304" pitchFamily="18" charset="0"/>
                <a:ea typeface="Calibri" panose="020F0502020204030204" pitchFamily="34" charset="0"/>
                <a:cs typeface="Times New Roman" panose="02020603050405020304" pitchFamily="18" charset="0"/>
              </a:rPr>
              <a:t>,  лекция,  </a:t>
            </a:r>
            <a:r>
              <a:rPr lang="ru-RU" sz="2800" dirty="0" err="1">
                <a:latin typeface="Times New Roman" panose="02020603050405020304" pitchFamily="18" charset="0"/>
                <a:ea typeface="Calibri" panose="020F0502020204030204" pitchFamily="34" charset="0"/>
                <a:cs typeface="Times New Roman" panose="02020603050405020304" pitchFamily="18" charset="0"/>
              </a:rPr>
              <a:t>баяндама</a:t>
            </a:r>
            <a:r>
              <a:rPr lang="ru-RU" sz="2800" dirty="0">
                <a:latin typeface="Times New Roman" panose="02020603050405020304" pitchFamily="18" charset="0"/>
                <a:ea typeface="Calibri" panose="020F0502020204030204" pitchFamily="34" charset="0"/>
                <a:cs typeface="Times New Roman" panose="02020603050405020304" pitchFamily="18" charset="0"/>
              </a:rPr>
              <a:t>, </a:t>
            </a:r>
            <a:r>
              <a:rPr lang="ru-RU" sz="2800" dirty="0" err="1">
                <a:latin typeface="Times New Roman" panose="02020603050405020304" pitchFamily="18" charset="0"/>
                <a:ea typeface="Calibri" panose="020F0502020204030204" pitchFamily="34" charset="0"/>
                <a:cs typeface="Times New Roman" panose="02020603050405020304" pitchFamily="18" charset="0"/>
              </a:rPr>
              <a:t>ақпараттық</a:t>
            </a:r>
            <a:r>
              <a:rPr lang="ru-RU" sz="2800" dirty="0">
                <a:latin typeface="Times New Roman" panose="02020603050405020304" pitchFamily="18" charset="0"/>
                <a:ea typeface="Calibri" panose="020F0502020204030204" pitchFamily="34" charset="0"/>
                <a:cs typeface="Times New Roman" panose="02020603050405020304" pitchFamily="18" charset="0"/>
              </a:rPr>
              <a:t> </a:t>
            </a:r>
            <a:r>
              <a:rPr lang="ru-RU" sz="2800" dirty="0" err="1">
                <a:latin typeface="Times New Roman" panose="02020603050405020304" pitchFamily="18" charset="0"/>
                <a:ea typeface="Calibri" panose="020F0502020204030204" pitchFamily="34" charset="0"/>
                <a:cs typeface="Times New Roman" panose="02020603050405020304" pitchFamily="18" charset="0"/>
              </a:rPr>
              <a:t>хабарлар</a:t>
            </a:r>
            <a:r>
              <a:rPr lang="ru-RU" sz="2800" dirty="0">
                <a:latin typeface="Times New Roman" panose="02020603050405020304" pitchFamily="18" charset="0"/>
                <a:ea typeface="Calibri" panose="020F0502020204030204" pitchFamily="34" charset="0"/>
                <a:cs typeface="Times New Roman" panose="02020603050405020304" pitchFamily="18" charset="0"/>
              </a:rPr>
              <a:t> (конференция, симпозиум, </a:t>
            </a:r>
            <a:r>
              <a:rPr lang="ru-RU" sz="2800" dirty="0" err="1">
                <a:latin typeface="Times New Roman" panose="02020603050405020304" pitchFamily="18" charset="0"/>
                <a:ea typeface="Calibri" panose="020F0502020204030204" pitchFamily="34" charset="0"/>
                <a:cs typeface="Times New Roman" panose="02020603050405020304" pitchFamily="18" charset="0"/>
              </a:rPr>
              <a:t>конгресс.т.б</a:t>
            </a:r>
            <a:r>
              <a:rPr lang="ru-RU" sz="2800" dirty="0">
                <a:latin typeface="Times New Roman" panose="02020603050405020304" pitchFamily="18" charset="0"/>
                <a:ea typeface="Calibri" panose="020F0502020204030204" pitchFamily="34" charset="0"/>
                <a:cs typeface="Times New Roman" panose="02020603050405020304" pitchFamily="18" charset="0"/>
              </a:rPr>
              <a:t>. </a:t>
            </a:r>
            <a:r>
              <a:rPr lang="ru-RU" sz="2800" dirty="0" err="1">
                <a:latin typeface="Times New Roman" panose="02020603050405020304" pitchFamily="18" charset="0"/>
                <a:ea typeface="Calibri" panose="020F0502020204030204" pitchFamily="34" charset="0"/>
                <a:cs typeface="Times New Roman" panose="02020603050405020304" pitchFamily="18" charset="0"/>
              </a:rPr>
              <a:t>туралы</a:t>
            </a:r>
            <a:r>
              <a:rPr lang="ru-RU" sz="2800" dirty="0">
                <a:latin typeface="Times New Roman" panose="02020603050405020304" pitchFamily="18" charset="0"/>
                <a:ea typeface="Calibri" panose="020F0502020204030204" pitchFamily="34" charset="0"/>
                <a:cs typeface="Times New Roman" panose="02020603050405020304" pitchFamily="18" charset="0"/>
              </a:rPr>
              <a:t>), </a:t>
            </a:r>
            <a:r>
              <a:rPr lang="ru-RU" sz="2800" dirty="0" err="1">
                <a:latin typeface="Times New Roman" panose="02020603050405020304" pitchFamily="18" charset="0"/>
                <a:ea typeface="Calibri" panose="020F0502020204030204" pitchFamily="34" charset="0"/>
                <a:cs typeface="Times New Roman" panose="02020603050405020304" pitchFamily="18" charset="0"/>
              </a:rPr>
              <a:t>жарыссөз</a:t>
            </a:r>
            <a:r>
              <a:rPr lang="ru-RU" sz="2800" dirty="0">
                <a:latin typeface="Times New Roman" panose="02020603050405020304" pitchFamily="18" charset="0"/>
                <a:ea typeface="Calibri" panose="020F0502020204030204" pitchFamily="34" charset="0"/>
                <a:cs typeface="Times New Roman" panose="02020603050405020304" pitchFamily="18" charset="0"/>
              </a:rPr>
              <a:t> </a:t>
            </a:r>
            <a:r>
              <a:rPr lang="ru-RU" sz="2800" dirty="0" err="1">
                <a:latin typeface="Times New Roman" panose="02020603050405020304" pitchFamily="18" charset="0"/>
                <a:ea typeface="Calibri" panose="020F0502020204030204" pitchFamily="34" charset="0"/>
                <a:cs typeface="Times New Roman" panose="02020603050405020304" pitchFamily="18" charset="0"/>
              </a:rPr>
              <a:t>т.б</a:t>
            </a:r>
            <a:r>
              <a:rPr lang="ru-RU" sz="28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endParaRPr lang="ru-RU"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kk-KZ" sz="2800" i="1" dirty="0">
                <a:latin typeface="Times New Roman" panose="02020603050405020304" pitchFamily="18" charset="0"/>
                <a:ea typeface="Calibri" panose="020F0502020204030204" pitchFamily="34" charset="0"/>
                <a:cs typeface="Times New Roman" panose="02020603050405020304" pitchFamily="18" charset="0"/>
              </a:rPr>
              <a:t>5. </a:t>
            </a:r>
            <a:r>
              <a:rPr lang="kk-KZ" sz="2800" b="1" u="sng" dirty="0">
                <a:latin typeface="Times New Roman" panose="02020603050405020304" pitchFamily="18" charset="0"/>
                <a:ea typeface="Calibri" panose="020F0502020204030204" pitchFamily="34" charset="0"/>
                <a:cs typeface="Times New Roman" panose="02020603050405020304" pitchFamily="18" charset="0"/>
              </a:rPr>
              <a:t>Аннотация</a:t>
            </a:r>
            <a:r>
              <a:rPr lang="kk-KZ" sz="2800" u="sng" dirty="0">
                <a:latin typeface="Times New Roman" panose="02020603050405020304" pitchFamily="18" charset="0"/>
                <a:ea typeface="Calibri" panose="020F0502020204030204" pitchFamily="34" charset="0"/>
                <a:cs typeface="Times New Roman" panose="02020603050405020304" pitchFamily="18" charset="0"/>
              </a:rPr>
              <a:t> -  </a:t>
            </a:r>
            <a:r>
              <a:rPr lang="kk-KZ" sz="2800" dirty="0">
                <a:latin typeface="Times New Roman" panose="02020603050405020304" pitchFamily="18" charset="0"/>
                <a:ea typeface="Calibri" panose="020F0502020204030204" pitchFamily="34" charset="0"/>
                <a:cs typeface="Times New Roman" panose="02020603050405020304" pitchFamily="18" charset="0"/>
              </a:rPr>
              <a:t>оқулықтың, монографияның т.б.қысқаша мазмұны және   қысқаша сипаттамасы.</a:t>
            </a:r>
            <a:endParaRPr lang="ru-RU"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kk-KZ" sz="2800" dirty="0">
                <a:latin typeface="Times New Roman" panose="02020603050405020304" pitchFamily="18" charset="0"/>
                <a:ea typeface="Calibri" panose="020F0502020204030204" pitchFamily="34" charset="0"/>
                <a:cs typeface="Times New Roman" panose="02020603050405020304" pitchFamily="18" charset="0"/>
              </a:rPr>
              <a:t>6. </a:t>
            </a:r>
            <a:r>
              <a:rPr lang="kk-KZ" sz="2800" b="1" u="sng" dirty="0">
                <a:latin typeface="Times New Roman" panose="02020603050405020304" pitchFamily="18" charset="0"/>
                <a:ea typeface="Calibri" panose="020F0502020204030204" pitchFamily="34" charset="0"/>
                <a:cs typeface="Times New Roman" panose="02020603050405020304" pitchFamily="18" charset="0"/>
              </a:rPr>
              <a:t>Тезис -</a:t>
            </a:r>
            <a:r>
              <a:rPr lang="kk-KZ" sz="2800" dirty="0">
                <a:latin typeface="Times New Roman" panose="02020603050405020304" pitchFamily="18" charset="0"/>
                <a:ea typeface="Calibri" panose="020F0502020204030204" pitchFamily="34" charset="0"/>
                <a:cs typeface="Times New Roman" panose="02020603050405020304" pitchFamily="18" charset="0"/>
              </a:rPr>
              <a:t> бұл дәлелдейтін немесе жоққа шығаратын тұжырымдама-пайымдаулар. Тезистің басты ерекшелігі ұсынылатын дәйектерге дәлелдер келтірілуі тиіс. Негізгі тезистер - дерек көзінің мазмұнын жалпылайтын басты тұжырымдамалар. </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Звук 4">
            <a:hlinkClick r:id="" action="ppaction://media"/>
            <a:extLst>
              <a:ext uri="{FF2B5EF4-FFF2-40B4-BE49-F238E27FC236}">
                <a16:creationId xmlns:a16="http://schemas.microsoft.com/office/drawing/2014/main" xmlns="" id="{82CEACA9-9BBA-45E1-B82F-F28B0F763247}"/>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366500" y="6032500"/>
            <a:ext cx="609600" cy="609600"/>
          </a:xfrm>
          <a:prstGeom prst="rect">
            <a:avLst/>
          </a:prstGeom>
        </p:spPr>
      </p:pic>
    </p:spTree>
    <p:extLst>
      <p:ext uri="{BB962C8B-B14F-4D97-AF65-F5344CB8AC3E}">
        <p14:creationId xmlns:p14="http://schemas.microsoft.com/office/powerpoint/2010/main" xmlns="" val="1724309369"/>
      </p:ext>
    </p:extLst>
  </p:cSld>
  <p:clrMapOvr>
    <a:masterClrMapping/>
  </p:clrMapOvr>
  <mc:AlternateContent xmlns:mc="http://schemas.openxmlformats.org/markup-compatibility/2006">
    <mc:Choice xmlns:p14="http://schemas.microsoft.com/office/powerpoint/2010/main" xmlns="" Requires="p14">
      <p:transition spd="slow" p14:dur="2000" advTm="107083"/>
    </mc:Choice>
    <mc:Fallback>
      <p:transition spd="slow" advTm="107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Прямоугольник 1"/>
          <p:cNvSpPr/>
          <p:nvPr/>
        </p:nvSpPr>
        <p:spPr>
          <a:xfrm>
            <a:off x="1438686" y="598227"/>
            <a:ext cx="10299511" cy="861774"/>
          </a:xfrm>
          <a:prstGeom prst="rect">
            <a:avLst/>
          </a:prstGeom>
        </p:spPr>
        <p:txBody>
          <a:bodyPr wrap="square">
            <a:spAutoFit/>
          </a:bodyPr>
          <a:lstStyle/>
          <a:p>
            <a:pPr fontAlgn="base">
              <a:spcAft>
                <a:spcPts val="0"/>
              </a:spcAft>
            </a:pPr>
            <a:r>
              <a:rPr lang="kk-KZ" sz="2800" b="1" u="sng"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3-тапсырма.  </a:t>
            </a:r>
            <a:r>
              <a:rPr lang="kk-KZ"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Мәтінді оқып, кестені толтыр</a:t>
            </a:r>
            <a:r>
              <a:rPr lang="kk-KZ"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a:p>
            <a:pPr fontAlgn="base">
              <a:spcAft>
                <a:spcPts val="0"/>
              </a:spcAft>
            </a:pPr>
            <a:endParaRPr lang="ru-RU" sz="2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2" name="Таблица 11"/>
          <p:cNvGraphicFramePr>
            <a:graphicFrameLocks noGrp="1"/>
          </p:cNvGraphicFramePr>
          <p:nvPr>
            <p:extLst>
              <p:ext uri="{D42A27DB-BD31-4B8C-83A1-F6EECF244321}">
                <p14:modId xmlns:p14="http://schemas.microsoft.com/office/powerpoint/2010/main" xmlns="" val="1059725802"/>
              </p:ext>
            </p:extLst>
          </p:nvPr>
        </p:nvGraphicFramePr>
        <p:xfrm>
          <a:off x="1438686" y="1243013"/>
          <a:ext cx="9929812" cy="2312819"/>
        </p:xfrm>
        <a:graphic>
          <a:graphicData uri="http://schemas.openxmlformats.org/drawingml/2006/table">
            <a:tbl>
              <a:tblPr firstRow="1" firstCol="1" bandRow="1">
                <a:tableStyleId>{5C22544A-7EE6-4342-B048-85BDC9FD1C3A}</a:tableStyleId>
              </a:tblPr>
              <a:tblGrid>
                <a:gridCol w="2025525">
                  <a:extLst>
                    <a:ext uri="{9D8B030D-6E8A-4147-A177-3AD203B41FA5}">
                      <a16:colId xmlns:a16="http://schemas.microsoft.com/office/drawing/2014/main" xmlns="" val="20000"/>
                    </a:ext>
                  </a:extLst>
                </a:gridCol>
                <a:gridCol w="2027881">
                  <a:extLst>
                    <a:ext uri="{9D8B030D-6E8A-4147-A177-3AD203B41FA5}">
                      <a16:colId xmlns:a16="http://schemas.microsoft.com/office/drawing/2014/main" xmlns="" val="20001"/>
                    </a:ext>
                  </a:extLst>
                </a:gridCol>
                <a:gridCol w="2027881">
                  <a:extLst>
                    <a:ext uri="{9D8B030D-6E8A-4147-A177-3AD203B41FA5}">
                      <a16:colId xmlns:a16="http://schemas.microsoft.com/office/drawing/2014/main" xmlns="" val="20002"/>
                    </a:ext>
                  </a:extLst>
                </a:gridCol>
                <a:gridCol w="2027881">
                  <a:extLst>
                    <a:ext uri="{9D8B030D-6E8A-4147-A177-3AD203B41FA5}">
                      <a16:colId xmlns:a16="http://schemas.microsoft.com/office/drawing/2014/main" xmlns="" val="20003"/>
                    </a:ext>
                  </a:extLst>
                </a:gridCol>
                <a:gridCol w="1820644">
                  <a:extLst>
                    <a:ext uri="{9D8B030D-6E8A-4147-A177-3AD203B41FA5}">
                      <a16:colId xmlns:a16="http://schemas.microsoft.com/office/drawing/2014/main" xmlns="" val="20004"/>
                    </a:ext>
                  </a:extLst>
                </a:gridCol>
              </a:tblGrid>
              <a:tr h="1982811">
                <a:tc>
                  <a:txBody>
                    <a:bodyPr/>
                    <a:lstStyle/>
                    <a:p>
                      <a:pPr>
                        <a:lnSpc>
                          <a:spcPct val="107000"/>
                        </a:lnSpc>
                        <a:spcAft>
                          <a:spcPts val="0"/>
                        </a:spcAft>
                      </a:pPr>
                      <a:r>
                        <a:rPr lang="kk-KZ" sz="2400" dirty="0">
                          <a:solidFill>
                            <a:srgbClr val="C00000"/>
                          </a:solidFill>
                          <a:effectLst/>
                          <a:latin typeface="Times New Roman" panose="02020603050405020304" pitchFamily="18" charset="0"/>
                          <a:cs typeface="Times New Roman" panose="02020603050405020304" pitchFamily="18" charset="0"/>
                        </a:rPr>
                        <a:t>Мақаланың атауы</a:t>
                      </a:r>
                      <a:endParaRPr lang="ru-RU" sz="2400" dirty="0">
                        <a:solidFill>
                          <a:srgbClr val="C00000"/>
                        </a:solidFill>
                        <a:effectLst/>
                        <a:latin typeface="Times New Roman" panose="02020603050405020304" pitchFamily="18" charset="0"/>
                        <a:cs typeface="Times New Roman" panose="02020603050405020304" pitchFamily="18" charset="0"/>
                      </a:endParaRPr>
                    </a:p>
                    <a:p>
                      <a:pPr>
                        <a:lnSpc>
                          <a:spcPct val="107000"/>
                        </a:lnSpc>
                        <a:spcAft>
                          <a:spcPts val="0"/>
                        </a:spcAft>
                      </a:pPr>
                      <a:r>
                        <a:rPr lang="kk-KZ" sz="2000" dirty="0">
                          <a:solidFill>
                            <a:srgbClr val="C00000"/>
                          </a:solidFill>
                          <a:effectLst/>
                          <a:latin typeface="Times New Roman" panose="02020603050405020304" pitchFamily="18" charset="0"/>
                          <a:cs typeface="Times New Roman" panose="02020603050405020304" pitchFamily="18" charset="0"/>
                        </a:rPr>
                        <a:t> </a:t>
                      </a:r>
                      <a:endParaRPr lang="ru-RU" sz="2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2400" dirty="0">
                          <a:solidFill>
                            <a:srgbClr val="C00000"/>
                          </a:solidFill>
                          <a:effectLst/>
                          <a:latin typeface="Times New Roman" panose="02020603050405020304" pitchFamily="18" charset="0"/>
                          <a:cs typeface="Times New Roman" panose="02020603050405020304" pitchFamily="18" charset="0"/>
                        </a:rPr>
                        <a:t>Мақсатты аудиториясы </a:t>
                      </a:r>
                      <a:endParaRPr lang="ru-RU" sz="2400" dirty="0">
                        <a:solidFill>
                          <a:srgbClr val="C00000"/>
                        </a:solidFill>
                        <a:effectLst/>
                        <a:latin typeface="Times New Roman" panose="02020603050405020304" pitchFamily="18" charset="0"/>
                        <a:cs typeface="Times New Roman" panose="02020603050405020304" pitchFamily="18" charset="0"/>
                      </a:endParaRPr>
                    </a:p>
                    <a:p>
                      <a:pPr>
                        <a:lnSpc>
                          <a:spcPct val="107000"/>
                        </a:lnSpc>
                        <a:spcAft>
                          <a:spcPts val="0"/>
                        </a:spcAft>
                      </a:pPr>
                      <a:r>
                        <a:rPr lang="kk-KZ" sz="2400" dirty="0">
                          <a:solidFill>
                            <a:srgbClr val="C00000"/>
                          </a:solidFill>
                          <a:effectLst/>
                          <a:latin typeface="Times New Roman" panose="02020603050405020304" pitchFamily="18" charset="0"/>
                          <a:cs typeface="Times New Roman" panose="02020603050405020304" pitchFamily="18" charset="0"/>
                        </a:rPr>
                        <a:t> </a:t>
                      </a:r>
                      <a:endParaRPr lang="ru-RU"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2400" dirty="0">
                          <a:solidFill>
                            <a:srgbClr val="C00000"/>
                          </a:solidFill>
                          <a:effectLst/>
                          <a:latin typeface="Times New Roman" panose="02020603050405020304" pitchFamily="18" charset="0"/>
                          <a:cs typeface="Times New Roman" panose="02020603050405020304" pitchFamily="18" charset="0"/>
                        </a:rPr>
                        <a:t>Құрылымы</a:t>
                      </a:r>
                      <a:endParaRPr lang="ru-RU" sz="2400" dirty="0">
                        <a:solidFill>
                          <a:srgbClr val="C00000"/>
                        </a:solidFill>
                        <a:effectLst/>
                        <a:latin typeface="Times New Roman" panose="02020603050405020304" pitchFamily="18" charset="0"/>
                        <a:cs typeface="Times New Roman" panose="02020603050405020304" pitchFamily="18" charset="0"/>
                      </a:endParaRPr>
                    </a:p>
                    <a:p>
                      <a:pPr>
                        <a:lnSpc>
                          <a:spcPct val="107000"/>
                        </a:lnSpc>
                        <a:spcAft>
                          <a:spcPts val="0"/>
                        </a:spcAft>
                      </a:pPr>
                      <a:r>
                        <a:rPr lang="kk-KZ" sz="2000" dirty="0">
                          <a:solidFill>
                            <a:srgbClr val="C00000"/>
                          </a:solidFill>
                          <a:effectLst/>
                          <a:latin typeface="Times New Roman" panose="02020603050405020304" pitchFamily="18" charset="0"/>
                          <a:cs typeface="Times New Roman" panose="02020603050405020304" pitchFamily="18" charset="0"/>
                        </a:rPr>
                        <a:t> </a:t>
                      </a:r>
                      <a:endParaRPr lang="ru-RU" sz="2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2400" dirty="0">
                          <a:solidFill>
                            <a:srgbClr val="C00000"/>
                          </a:solidFill>
                          <a:effectLst/>
                          <a:latin typeface="Times New Roman" panose="02020603050405020304" pitchFamily="18" charset="0"/>
                          <a:cs typeface="Times New Roman" panose="02020603050405020304" pitchFamily="18" charset="0"/>
                        </a:rPr>
                        <a:t>Рәсімделуі</a:t>
                      </a:r>
                      <a:endParaRPr lang="ru-RU"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2400" dirty="0">
                          <a:solidFill>
                            <a:srgbClr val="C00000"/>
                          </a:solidFill>
                          <a:effectLst/>
                          <a:latin typeface="Times New Roman" panose="02020603050405020304" pitchFamily="18" charset="0"/>
                          <a:cs typeface="Times New Roman" panose="02020603050405020304" pitchFamily="18" charset="0"/>
                        </a:rPr>
                        <a:t>Жанрлық түрі мен белгілері</a:t>
                      </a:r>
                      <a:endParaRPr lang="ru-RU" sz="2400" dirty="0">
                        <a:solidFill>
                          <a:srgbClr val="C00000"/>
                        </a:solidFill>
                        <a:effectLst/>
                        <a:latin typeface="Times New Roman" panose="02020603050405020304" pitchFamily="18" charset="0"/>
                        <a:cs typeface="Times New Roman" panose="02020603050405020304" pitchFamily="18" charset="0"/>
                      </a:endParaRPr>
                    </a:p>
                    <a:p>
                      <a:pPr>
                        <a:lnSpc>
                          <a:spcPct val="107000"/>
                        </a:lnSpc>
                        <a:spcAft>
                          <a:spcPts val="0"/>
                        </a:spcAft>
                      </a:pPr>
                      <a:r>
                        <a:rPr lang="kk-KZ" sz="2000" dirty="0">
                          <a:solidFill>
                            <a:srgbClr val="C00000"/>
                          </a:solidFill>
                          <a:effectLst/>
                          <a:latin typeface="Times New Roman" panose="02020603050405020304" pitchFamily="18" charset="0"/>
                          <a:cs typeface="Times New Roman" panose="02020603050405020304" pitchFamily="18" charset="0"/>
                        </a:rPr>
                        <a:t> </a:t>
                      </a:r>
                      <a:endParaRPr lang="ru-RU" sz="2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330008">
                <a:tc>
                  <a:txBody>
                    <a:bodyPr/>
                    <a:lstStyle/>
                    <a:p>
                      <a:pPr>
                        <a:lnSpc>
                          <a:spcPct val="107000"/>
                        </a:lnSpc>
                        <a:spcAft>
                          <a:spcPts val="0"/>
                        </a:spcAft>
                      </a:pPr>
                      <a:r>
                        <a:rPr lang="kk-KZ" sz="1200">
                          <a:effectLst/>
                        </a:rPr>
                        <a:t>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200">
                          <a:effectLst/>
                        </a:rPr>
                        <a:t>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200">
                          <a:effectLst/>
                        </a:rPr>
                        <a:t>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200" dirty="0">
                          <a:effectLst/>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200" dirty="0">
                          <a:effectLst/>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bl>
          </a:graphicData>
        </a:graphic>
      </p:graphicFrame>
      <p:sp>
        <p:nvSpPr>
          <p:cNvPr id="13" name="Rectangle 5"/>
          <p:cNvSpPr>
            <a:spLocks noChangeArrowheads="1"/>
          </p:cNvSpPr>
          <p:nvPr/>
        </p:nvSpPr>
        <p:spPr bwMode="auto">
          <a:xfrm>
            <a:off x="-10059018" y="3081631"/>
            <a:ext cx="37221863" cy="754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14" name="Прямоугольник 13"/>
          <p:cNvSpPr/>
          <p:nvPr/>
        </p:nvSpPr>
        <p:spPr>
          <a:xfrm>
            <a:off x="1068987" y="3205728"/>
            <a:ext cx="9660926" cy="2805896"/>
          </a:xfrm>
          <a:prstGeom prst="rect">
            <a:avLst/>
          </a:prstGeom>
        </p:spPr>
        <p:txBody>
          <a:bodyPr wrap="square">
            <a:spAutoFit/>
          </a:bodyPr>
          <a:lstStyle/>
          <a:p>
            <a:pPr>
              <a:spcAft>
                <a:spcPts val="1010"/>
              </a:spcAft>
            </a:pPr>
            <a:r>
              <a:rPr lang="kk-KZ"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Дескриптор:</a:t>
            </a:r>
            <a:endParaRPr lang="ru-RU"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mj-lt"/>
              <a:buAutoNum type="arabicPeriod"/>
            </a:pPr>
            <a:r>
              <a:rPr lang="kk-KZ"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Кестені толтырады. </a:t>
            </a:r>
            <a:endParaRPr lang="ru-RU"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mj-lt"/>
              <a:buAutoNum type="arabicPeriod"/>
            </a:pPr>
            <a:r>
              <a:rPr lang="kk-KZ"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Мақсатты аудиториясын анықтайды. </a:t>
            </a:r>
            <a:endParaRPr lang="ru-RU"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mj-lt"/>
              <a:buAutoNum type="arabicPeriod"/>
            </a:pPr>
            <a:r>
              <a:rPr lang="kk-KZ"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Мақаланың құрылымын ажыратады (кіріспе, негізгі бөлім, қорытынды). </a:t>
            </a:r>
            <a:endParaRPr lang="ru-RU"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Font typeface="+mj-lt"/>
              <a:buAutoNum type="arabicPeriod"/>
            </a:pPr>
            <a:r>
              <a:rPr lang="kk-KZ"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Рәсімделуін біледі. </a:t>
            </a:r>
          </a:p>
          <a:p>
            <a:pPr marL="342900" lvl="0" indent="-342900">
              <a:spcAft>
                <a:spcPts val="0"/>
              </a:spcAft>
              <a:buFont typeface="+mj-lt"/>
              <a:buAutoNum type="arabicPeriod"/>
            </a:pPr>
            <a:r>
              <a:rPr lang="kk-KZ" sz="2400" dirty="0">
                <a:solidFill>
                  <a:srgbClr val="002060"/>
                </a:solidFill>
                <a:latin typeface="Times New Roman" panose="02020603050405020304" pitchFamily="18" charset="0"/>
                <a:cs typeface="Times New Roman" panose="02020603050405020304" pitchFamily="18" charset="0"/>
              </a:rPr>
              <a:t>Жанрлық белгілерін талдайды </a:t>
            </a:r>
            <a:endParaRPr lang="kk-KZ"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Звук 4">
            <a:hlinkClick r:id="" action="ppaction://media"/>
            <a:extLst>
              <a:ext uri="{FF2B5EF4-FFF2-40B4-BE49-F238E27FC236}">
                <a16:creationId xmlns:a16="http://schemas.microsoft.com/office/drawing/2014/main" xmlns="" id="{2F7834E3-98FC-4669-8D20-8312FD9C9976}"/>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1366500" y="6032500"/>
            <a:ext cx="609600" cy="609600"/>
          </a:xfrm>
          <a:prstGeom prst="rect">
            <a:avLst/>
          </a:prstGeom>
        </p:spPr>
      </p:pic>
    </p:spTree>
    <p:extLst>
      <p:ext uri="{BB962C8B-B14F-4D97-AF65-F5344CB8AC3E}">
        <p14:creationId xmlns:p14="http://schemas.microsoft.com/office/powerpoint/2010/main" xmlns="" val="1266947017"/>
      </p:ext>
    </p:extLst>
  </p:cSld>
  <p:clrMapOvr>
    <a:masterClrMapping/>
  </p:clrMapOvr>
  <p:transition spd="med" advTm="617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29"/>
        <p:cNvGrpSpPr/>
        <p:nvPr/>
      </p:nvGrpSpPr>
      <p:grpSpPr>
        <a:xfrm>
          <a:off x="0" y="0"/>
          <a:ext cx="0" cy="0"/>
          <a:chOff x="0" y="0"/>
          <a:chExt cx="0" cy="0"/>
        </a:xfrm>
      </p:grpSpPr>
      <p:sp>
        <p:nvSpPr>
          <p:cNvPr id="230" name="Google Shape;230;p65"/>
          <p:cNvSpPr txBox="1">
            <a:spLocks noGrp="1"/>
          </p:cNvSpPr>
          <p:nvPr>
            <p:ph type="body" idx="1"/>
          </p:nvPr>
        </p:nvSpPr>
        <p:spPr>
          <a:xfrm>
            <a:off x="1057351" y="471648"/>
            <a:ext cx="9944719" cy="589867"/>
          </a:xfrm>
          <a:prstGeom prst="rect">
            <a:avLst/>
          </a:prstGeom>
        </p:spPr>
        <p:txBody>
          <a:bodyPr spcFirstLastPara="1" wrap="square" lIns="121900" tIns="121900" rIns="121900" bIns="121900" anchor="t" anchorCtr="0">
            <a:noAutofit/>
          </a:bodyPr>
          <a:lstStyle/>
          <a:p>
            <a:pPr marL="152396" indent="0" fontAlgn="base">
              <a:buNone/>
            </a:pPr>
            <a:r>
              <a:rPr lang="kk-KZ"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Өзіңді тексер!</a:t>
            </a:r>
            <a:endParaRPr lang="ru-RU"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Скругленный прямоугольник 15"/>
          <p:cNvSpPr/>
          <p:nvPr/>
        </p:nvSpPr>
        <p:spPr>
          <a:xfrm>
            <a:off x="1310566" y="1312663"/>
            <a:ext cx="3525169" cy="811674"/>
          </a:xfrm>
          <a:prstGeom prst="round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b="1" dirty="0">
                <a:solidFill>
                  <a:schemeClr val="tx1"/>
                </a:solidFill>
                <a:latin typeface="Times New Roman" panose="02020603050405020304" pitchFamily="18" charset="0"/>
                <a:cs typeface="Times New Roman" panose="02020603050405020304" pitchFamily="18" charset="0"/>
              </a:rPr>
              <a:t>Мақсатты аудитория </a:t>
            </a: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17" name="Скругленный прямоугольник 16"/>
          <p:cNvSpPr/>
          <p:nvPr/>
        </p:nvSpPr>
        <p:spPr>
          <a:xfrm>
            <a:off x="1310566" y="2258179"/>
            <a:ext cx="3525169" cy="811674"/>
          </a:xfrm>
          <a:prstGeom prst="round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b="1" dirty="0">
                <a:solidFill>
                  <a:schemeClr val="tx1"/>
                </a:solidFill>
                <a:latin typeface="Times New Roman" panose="02020603050405020304" pitchFamily="18" charset="0"/>
                <a:cs typeface="Times New Roman" panose="02020603050405020304" pitchFamily="18" charset="0"/>
              </a:rPr>
              <a:t>Құрылымы</a:t>
            </a:r>
            <a:r>
              <a:rPr lang="kk-KZ" b="1" dirty="0">
                <a:solidFill>
                  <a:schemeClr val="tx1"/>
                </a:solidFill>
                <a:latin typeface="Arial" panose="020B0604020202020204" pitchFamily="34" charset="0"/>
                <a:cs typeface="Arial" panose="020B0604020202020204" pitchFamily="34" charset="0"/>
              </a:rPr>
              <a:t>  </a:t>
            </a:r>
            <a:endParaRPr lang="ru-RU" b="1" dirty="0">
              <a:solidFill>
                <a:schemeClr val="tx1"/>
              </a:solidFill>
              <a:latin typeface="Arial" panose="020B0604020202020204" pitchFamily="34" charset="0"/>
              <a:cs typeface="Arial" panose="020B0604020202020204" pitchFamily="34" charset="0"/>
            </a:endParaRPr>
          </a:p>
        </p:txBody>
      </p:sp>
      <p:sp>
        <p:nvSpPr>
          <p:cNvPr id="18" name="Скругленный прямоугольник 17"/>
          <p:cNvSpPr/>
          <p:nvPr/>
        </p:nvSpPr>
        <p:spPr>
          <a:xfrm>
            <a:off x="1310566" y="3237569"/>
            <a:ext cx="3525169" cy="811674"/>
          </a:xfrm>
          <a:prstGeom prst="round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b="1" dirty="0">
                <a:solidFill>
                  <a:schemeClr val="tx1"/>
                </a:solidFill>
                <a:latin typeface="Times New Roman" panose="02020603050405020304" pitchFamily="18" charset="0"/>
                <a:cs typeface="Times New Roman" panose="02020603050405020304" pitchFamily="18" charset="0"/>
              </a:rPr>
              <a:t>Рәсімделуі </a:t>
            </a: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19" name="Скругленный прямоугольник 18"/>
          <p:cNvSpPr/>
          <p:nvPr/>
        </p:nvSpPr>
        <p:spPr>
          <a:xfrm>
            <a:off x="6180866" y="1326310"/>
            <a:ext cx="4663016" cy="811674"/>
          </a:xfrm>
          <a:prstGeom prst="round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dirty="0">
                <a:solidFill>
                  <a:schemeClr val="tx1"/>
                </a:solidFill>
                <a:latin typeface="Times New Roman" panose="02020603050405020304" pitchFamily="18" charset="0"/>
                <a:cs typeface="Times New Roman" panose="02020603050405020304" pitchFamily="18" charset="0"/>
              </a:rPr>
              <a:t>Мақала мазмұнын түсінетін барша адамдарға арналады. </a:t>
            </a:r>
            <a:endParaRPr lang="ru-RU" dirty="0">
              <a:solidFill>
                <a:schemeClr val="tx1"/>
              </a:solidFill>
              <a:latin typeface="Times New Roman" panose="02020603050405020304" pitchFamily="18" charset="0"/>
              <a:cs typeface="Times New Roman" panose="02020603050405020304" pitchFamily="18" charset="0"/>
            </a:endParaRPr>
          </a:p>
        </p:txBody>
      </p:sp>
      <p:sp>
        <p:nvSpPr>
          <p:cNvPr id="20" name="Скругленный прямоугольник 19"/>
          <p:cNvSpPr/>
          <p:nvPr/>
        </p:nvSpPr>
        <p:spPr>
          <a:xfrm>
            <a:off x="6180866" y="2220463"/>
            <a:ext cx="4663016" cy="811674"/>
          </a:xfrm>
          <a:prstGeom prst="round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dirty="0">
                <a:solidFill>
                  <a:schemeClr val="tx1"/>
                </a:solidFill>
                <a:latin typeface="Times New Roman" panose="02020603050405020304" pitchFamily="18" charset="0"/>
                <a:cs typeface="Times New Roman" panose="02020603050405020304" pitchFamily="18" charset="0"/>
              </a:rPr>
              <a:t>Кіріспе, негізгі және қорытынды бөлімнен құралған. Бөлімдер арасында логикалық байланыс бар.</a:t>
            </a:r>
            <a:endParaRPr lang="ru-RU" dirty="0">
              <a:solidFill>
                <a:schemeClr val="tx1"/>
              </a:solidFill>
              <a:latin typeface="Times New Roman" panose="02020603050405020304" pitchFamily="18" charset="0"/>
              <a:cs typeface="Times New Roman" panose="02020603050405020304" pitchFamily="18" charset="0"/>
            </a:endParaRPr>
          </a:p>
        </p:txBody>
      </p:sp>
      <p:sp>
        <p:nvSpPr>
          <p:cNvPr id="21" name="Скругленный прямоугольник 20"/>
          <p:cNvSpPr/>
          <p:nvPr/>
        </p:nvSpPr>
        <p:spPr>
          <a:xfrm>
            <a:off x="6180862" y="3237569"/>
            <a:ext cx="4663017" cy="811674"/>
          </a:xfrm>
          <a:prstGeom prst="round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dirty="0">
                <a:solidFill>
                  <a:schemeClr val="tx1"/>
                </a:solidFill>
                <a:latin typeface="Times New Roman" panose="02020603050405020304" pitchFamily="18" charset="0"/>
                <a:cs typeface="Times New Roman" panose="02020603050405020304" pitchFamily="18" charset="0"/>
              </a:rPr>
              <a:t>Берілген мәтін мақаланың үзіндісі болғаннан кейін рәсімделу талабы толық көрінбейді. </a:t>
            </a:r>
            <a:endParaRPr lang="ru-RU" dirty="0">
              <a:solidFill>
                <a:schemeClr val="tx1"/>
              </a:solidFill>
              <a:latin typeface="Times New Roman" panose="02020603050405020304" pitchFamily="18" charset="0"/>
              <a:cs typeface="Times New Roman" panose="02020603050405020304" pitchFamily="18" charset="0"/>
            </a:endParaRPr>
          </a:p>
        </p:txBody>
      </p:sp>
      <p:sp>
        <p:nvSpPr>
          <p:cNvPr id="15" name="Скругленный прямоугольник 14"/>
          <p:cNvSpPr/>
          <p:nvPr/>
        </p:nvSpPr>
        <p:spPr>
          <a:xfrm>
            <a:off x="1310566" y="4254675"/>
            <a:ext cx="3525169" cy="811674"/>
          </a:xfrm>
          <a:prstGeom prst="round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b="1" dirty="0">
                <a:solidFill>
                  <a:schemeClr val="tx1"/>
                </a:solidFill>
                <a:latin typeface="Times New Roman" panose="02020603050405020304" pitchFamily="18" charset="0"/>
                <a:cs typeface="Times New Roman" panose="02020603050405020304" pitchFamily="18" charset="0"/>
              </a:rPr>
              <a:t>Жанрлық түрі мен белгілері </a:t>
            </a: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22" name="Скругленный прямоугольник 21"/>
          <p:cNvSpPr/>
          <p:nvPr/>
        </p:nvSpPr>
        <p:spPr>
          <a:xfrm>
            <a:off x="6180861" y="4041351"/>
            <a:ext cx="4663018" cy="1357729"/>
          </a:xfrm>
          <a:prstGeom prst="round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sz="1600" dirty="0">
                <a:solidFill>
                  <a:schemeClr val="tx1"/>
                </a:solidFill>
                <a:latin typeface="Times New Roman" panose="02020603050405020304" pitchFamily="18" charset="0"/>
                <a:cs typeface="Times New Roman" panose="02020603050405020304" pitchFamily="18" charset="0"/>
              </a:rPr>
              <a:t>Жанр түрі – ғылыми мақала. </a:t>
            </a:r>
          </a:p>
          <a:p>
            <a:r>
              <a:rPr lang="kk-KZ" sz="1600" dirty="0">
                <a:solidFill>
                  <a:schemeClr val="tx1"/>
                </a:solidFill>
                <a:latin typeface="Times New Roman" panose="02020603050405020304" pitchFamily="18" charset="0"/>
                <a:cs typeface="Times New Roman" panose="02020603050405020304" pitchFamily="18" charset="0"/>
              </a:rPr>
              <a:t>Белгілері: терминдер мол, авторы бар ,</a:t>
            </a:r>
          </a:p>
          <a:p>
            <a:r>
              <a:rPr lang="kk-KZ" sz="1600" dirty="0">
                <a:solidFill>
                  <a:schemeClr val="tx1"/>
                </a:solidFill>
                <a:latin typeface="Times New Roman" panose="02020603050405020304" pitchFamily="18" charset="0"/>
                <a:cs typeface="Times New Roman" panose="02020603050405020304" pitchFamily="18" charset="0"/>
              </a:rPr>
              <a:t>Елбасының халыққа арнаған мақаласы, ғалымдардың берген тұжырымдамасы бар.</a:t>
            </a:r>
          </a:p>
          <a:p>
            <a:endParaRPr lang="ru-RU" b="1" dirty="0">
              <a:solidFill>
                <a:schemeClr val="tx1"/>
              </a:solidFill>
              <a:latin typeface="Arial" panose="020B0604020202020204" pitchFamily="34" charset="0"/>
              <a:cs typeface="Arial" panose="020B0604020202020204" pitchFamily="34" charset="0"/>
            </a:endParaRPr>
          </a:p>
        </p:txBody>
      </p:sp>
      <p:cxnSp>
        <p:nvCxnSpPr>
          <p:cNvPr id="23" name="Прямая со стрелкой 22"/>
          <p:cNvCxnSpPr>
            <a:stCxn id="16" idx="3"/>
            <a:endCxn id="19" idx="1"/>
          </p:cNvCxnSpPr>
          <p:nvPr/>
        </p:nvCxnSpPr>
        <p:spPr>
          <a:xfrm>
            <a:off x="4835735" y="1718500"/>
            <a:ext cx="1345131" cy="13647"/>
          </a:xfrm>
          <a:prstGeom prst="straightConnector1">
            <a:avLst/>
          </a:prstGeom>
          <a:ln w="381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a:endCxn id="20" idx="1"/>
          </p:cNvCxnSpPr>
          <p:nvPr/>
        </p:nvCxnSpPr>
        <p:spPr>
          <a:xfrm>
            <a:off x="4835737" y="2626300"/>
            <a:ext cx="1345129" cy="0"/>
          </a:xfrm>
          <a:prstGeom prst="straightConnector1">
            <a:avLst/>
          </a:prstGeom>
          <a:ln w="381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p:nvPr/>
        </p:nvCxnSpPr>
        <p:spPr>
          <a:xfrm>
            <a:off x="4835734" y="3656308"/>
            <a:ext cx="1345129" cy="0"/>
          </a:xfrm>
          <a:prstGeom prst="straightConnector1">
            <a:avLst/>
          </a:prstGeom>
          <a:ln w="381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p:nvPr/>
        </p:nvCxnSpPr>
        <p:spPr>
          <a:xfrm>
            <a:off x="4835733" y="4660512"/>
            <a:ext cx="1345129" cy="0"/>
          </a:xfrm>
          <a:prstGeom prst="straightConnector1">
            <a:avLst/>
          </a:prstGeom>
          <a:ln w="3810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4" name="Звук 3">
            <a:hlinkClick r:id="" action="ppaction://media"/>
            <a:extLst>
              <a:ext uri="{FF2B5EF4-FFF2-40B4-BE49-F238E27FC236}">
                <a16:creationId xmlns:a16="http://schemas.microsoft.com/office/drawing/2014/main" xmlns="" id="{F450642F-D4D0-4267-BBB2-1B2D20DC7CCE}"/>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1366500" y="6032500"/>
            <a:ext cx="609600" cy="609600"/>
          </a:xfrm>
          <a:prstGeom prst="rect">
            <a:avLst/>
          </a:prstGeom>
        </p:spPr>
      </p:pic>
    </p:spTree>
    <p:extLst>
      <p:ext uri="{BB962C8B-B14F-4D97-AF65-F5344CB8AC3E}">
        <p14:creationId xmlns:p14="http://schemas.microsoft.com/office/powerpoint/2010/main" xmlns="" val="2857199437"/>
      </p:ext>
    </p:extLst>
  </p:cSld>
  <p:clrMapOvr>
    <a:masterClrMapping/>
  </p:clrMapOvr>
  <mc:AlternateContent xmlns:mc="http://schemas.openxmlformats.org/markup-compatibility/2006">
    <mc:Choice xmlns:p14="http://schemas.microsoft.com/office/powerpoint/2010/main" xmlns="" Requires="p14">
      <p:transition spd="slow" p14:dur="2000" advTm="132872"/>
    </mc:Choice>
    <mc:Fallback>
      <p:transition spd="slow" advTm="132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l"/>
            <a:r>
              <a:rPr lang="kk-KZ" u="sng" dirty="0">
                <a:solidFill>
                  <a:srgbClr val="002060"/>
                </a:solidFill>
              </a:rPr>
              <a:t>Қорытынды:</a:t>
            </a:r>
            <a:endParaRPr lang="ru-RU" u="sng" dirty="0">
              <a:solidFill>
                <a:srgbClr val="002060"/>
              </a:solidFill>
            </a:endParaRPr>
          </a:p>
        </p:txBody>
      </p:sp>
      <p:sp>
        <p:nvSpPr>
          <p:cNvPr id="3" name="Текст 2"/>
          <p:cNvSpPr>
            <a:spLocks noGrp="1"/>
          </p:cNvSpPr>
          <p:nvPr>
            <p:ph type="body" idx="1"/>
          </p:nvPr>
        </p:nvSpPr>
        <p:spPr/>
        <p:txBody>
          <a:bodyPr/>
          <a:lstStyle/>
          <a:p>
            <a:pPr lvl="0"/>
            <a:r>
              <a:rPr lang="kk-KZ" dirty="0">
                <a:latin typeface="Verdana" panose="020B0604030504040204" pitchFamily="34" charset="0"/>
                <a:ea typeface="Verdana" panose="020B0604030504040204" pitchFamily="34" charset="0"/>
                <a:cs typeface="Verdana" panose="020B0604030504040204" pitchFamily="34" charset="0"/>
              </a:rPr>
              <a:t>- </a:t>
            </a:r>
            <a:r>
              <a:rPr lang="kk-KZ" sz="28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ғылыми стильдегі мәтінді басқа стильдегі мәтіндерден ажырата алдың;</a:t>
            </a:r>
          </a:p>
          <a:p>
            <a:pPr lvl="0"/>
            <a:endParaRPr lang="ru-RU" sz="28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endParaRPr>
          </a:p>
          <a:p>
            <a:pPr lvl="0"/>
            <a:r>
              <a:rPr lang="kk-KZ" sz="28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 тезис, аннотацияның құрылымы мен рәсімделуін үйрендің;</a:t>
            </a:r>
          </a:p>
          <a:p>
            <a:pPr lvl="0"/>
            <a:endParaRPr lang="ru-RU" sz="28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endParaRPr>
          </a:p>
          <a:p>
            <a:r>
              <a:rPr lang="kk-KZ" sz="28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 жанрға тән белгілерін талдай алдың.</a:t>
            </a:r>
            <a:endParaRPr lang="ru-RU" sz="2800" b="1" dirty="0">
              <a:solidFill>
                <a:srgbClr val="002060"/>
              </a:solidFill>
              <a:latin typeface="Times New Roman" panose="02020603050405020304" pitchFamily="18" charset="0"/>
              <a:ea typeface="Verdana" panose="020B0604030504040204" pitchFamily="34" charset="0"/>
              <a:cs typeface="Times New Roman" panose="02020603050405020304" pitchFamily="18" charset="0"/>
            </a:endParaRPr>
          </a:p>
          <a:p>
            <a:endParaRPr lang="ru-RU" dirty="0"/>
          </a:p>
        </p:txBody>
      </p:sp>
      <p:pic>
        <p:nvPicPr>
          <p:cNvPr id="6" name="Звук 5">
            <a:hlinkClick r:id="" action="ppaction://media"/>
            <a:extLst>
              <a:ext uri="{FF2B5EF4-FFF2-40B4-BE49-F238E27FC236}">
                <a16:creationId xmlns:a16="http://schemas.microsoft.com/office/drawing/2014/main" xmlns="" id="{7A79E4AF-5835-4688-A225-F5C867B8BCBF}"/>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366500" y="6032500"/>
            <a:ext cx="609600" cy="609600"/>
          </a:xfrm>
          <a:prstGeom prst="rect">
            <a:avLst/>
          </a:prstGeom>
        </p:spPr>
      </p:pic>
    </p:spTree>
    <p:extLst>
      <p:ext uri="{BB962C8B-B14F-4D97-AF65-F5344CB8AC3E}">
        <p14:creationId xmlns:p14="http://schemas.microsoft.com/office/powerpoint/2010/main" xmlns="" val="707747930"/>
      </p:ext>
    </p:extLst>
  </p:cSld>
  <p:clrMapOvr>
    <a:masterClrMapping/>
  </p:clrMapOvr>
  <mc:AlternateContent xmlns:mc="http://schemas.openxmlformats.org/markup-compatibility/2006">
    <mc:Choice xmlns:p14="http://schemas.microsoft.com/office/powerpoint/2010/main" xmlns="" Requires="p14">
      <p:transition spd="slow" p14:dur="2000" advTm="74877"/>
    </mc:Choice>
    <mc:Fallback>
      <p:transition spd="slow" advTm="74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5DBD4DA6-0BCF-48D2-9DB2-619145568096}"/>
              </a:ext>
            </a:extLst>
          </p:cNvPr>
          <p:cNvSpPr>
            <a:spLocks noGrp="1"/>
          </p:cNvSpPr>
          <p:nvPr>
            <p:ph type="body" idx="1"/>
          </p:nvPr>
        </p:nvSpPr>
        <p:spPr/>
        <p:txBody>
          <a:bodyPr/>
          <a:lstStyle/>
          <a:p>
            <a:pPr marL="152396" indent="0">
              <a:buNone/>
            </a:pPr>
            <a:r>
              <a:rPr lang="kk-KZ" sz="3600" dirty="0">
                <a:solidFill>
                  <a:srgbClr val="00B050"/>
                </a:solidFill>
                <a:latin typeface="Times New Roman" panose="02020603050405020304" pitchFamily="18" charset="0"/>
                <a:cs typeface="Times New Roman" panose="02020603050405020304" pitchFamily="18" charset="0"/>
              </a:rPr>
              <a:t>Үйге тапсырма: </a:t>
            </a:r>
          </a:p>
          <a:p>
            <a:pPr marL="152396" indent="0">
              <a:buNone/>
            </a:pPr>
            <a:r>
              <a:rPr lang="kk-KZ" sz="3600" dirty="0">
                <a:solidFill>
                  <a:srgbClr val="00B050"/>
                </a:solidFill>
                <a:latin typeface="Times New Roman" panose="02020603050405020304" pitchFamily="18" charset="0"/>
                <a:cs typeface="Times New Roman" panose="02020603050405020304" pitchFamily="18" charset="0"/>
              </a:rPr>
              <a:t>Кез келген тақырыптағы рецензияның аннотациясын жазу</a:t>
            </a:r>
          </a:p>
          <a:p>
            <a:pPr marL="152396" indent="0">
              <a:buNone/>
            </a:pPr>
            <a:endParaRPr lang="ru-RU" dirty="0"/>
          </a:p>
        </p:txBody>
      </p:sp>
      <p:pic>
        <p:nvPicPr>
          <p:cNvPr id="5" name="Звук 4">
            <a:hlinkClick r:id="" action="ppaction://media"/>
            <a:extLst>
              <a:ext uri="{FF2B5EF4-FFF2-40B4-BE49-F238E27FC236}">
                <a16:creationId xmlns:a16="http://schemas.microsoft.com/office/drawing/2014/main" xmlns="" id="{5E220C39-DB98-4CD3-9DEB-962744B3ABA8}"/>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366500" y="6032500"/>
            <a:ext cx="609600" cy="609600"/>
          </a:xfrm>
          <a:prstGeom prst="rect">
            <a:avLst/>
          </a:prstGeom>
        </p:spPr>
      </p:pic>
    </p:spTree>
    <p:extLst>
      <p:ext uri="{BB962C8B-B14F-4D97-AF65-F5344CB8AC3E}">
        <p14:creationId xmlns:p14="http://schemas.microsoft.com/office/powerpoint/2010/main" xmlns="" val="434770337"/>
      </p:ext>
    </p:extLst>
  </p:cSld>
  <p:clrMapOvr>
    <a:masterClrMapping/>
  </p:clrMapOvr>
  <mc:AlternateContent xmlns:mc="http://schemas.openxmlformats.org/markup-compatibility/2006">
    <mc:Choice xmlns:p14="http://schemas.microsoft.com/office/powerpoint/2010/main" xmlns="" Requires="p14">
      <p:transition spd="slow" p14:dur="2000" advTm="120289"/>
    </mc:Choice>
    <mc:Fallback>
      <p:transition spd="slow" advTm="120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1540440" y="668742"/>
            <a:ext cx="3208981" cy="829202"/>
          </a:xfrm>
          <a:prstGeom prst="rect">
            <a:avLst/>
          </a:prstGeom>
          <a:effectLst>
            <a:outerShdw blurRad="50800" dist="38100" dir="5400000" algn="t" rotWithShape="0">
              <a:prstClr val="black">
                <a:alpha val="40000"/>
              </a:prstClr>
            </a:outerShdw>
          </a:effectLst>
        </p:spPr>
        <p:txBody>
          <a:bodyPr anchor="ctr">
            <a:normAutofit/>
          </a:bodyPr>
          <a:lstStyle>
            <a:lvl1pPr algn="l" defTabSz="914400" rtl="0" eaLnBrk="1" latinLnBrk="0" hangingPunct="1">
              <a:lnSpc>
                <a:spcPct val="90000"/>
              </a:lnSpc>
              <a:spcBef>
                <a:spcPct val="0"/>
              </a:spcBef>
              <a:buNone/>
              <a:defRPr sz="2400" b="1" i="0" kern="1200" baseline="0">
                <a:solidFill>
                  <a:schemeClr val="bg1"/>
                </a:solidFill>
                <a:latin typeface="+mj-lt"/>
                <a:ea typeface="+mj-ea"/>
                <a:cs typeface="+mj-cs"/>
              </a:defRPr>
            </a:lvl1pPr>
          </a:lstStyle>
          <a:p>
            <a:r>
              <a:rPr lang="kk-KZ" dirty="0">
                <a:solidFill>
                  <a:srgbClr val="C00000"/>
                </a:solidFill>
                <a:latin typeface="Times New Roman" panose="02020603050405020304" pitchFamily="18" charset="0"/>
                <a:ea typeface="Open Sans" panose="020B0606030504020204" pitchFamily="34" charset="0"/>
                <a:cs typeface="Times New Roman" panose="02020603050405020304" pitchFamily="18" charset="0"/>
              </a:rPr>
              <a:t>Оқу мақсаты:</a:t>
            </a:r>
            <a:endParaRPr lang="en-US" dirty="0">
              <a:solidFill>
                <a:srgbClr val="C00000"/>
              </a:solidFill>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6" name="Прямоугольник 5"/>
          <p:cNvSpPr/>
          <p:nvPr/>
        </p:nvSpPr>
        <p:spPr>
          <a:xfrm>
            <a:off x="1540439" y="1924334"/>
            <a:ext cx="9718963" cy="1938992"/>
          </a:xfrm>
          <a:prstGeom prst="rect">
            <a:avLst/>
          </a:prstGeom>
        </p:spPr>
        <p:txBody>
          <a:bodyPr wrap="square">
            <a:spAutoFit/>
          </a:bodyPr>
          <a:lstStyle/>
          <a:p>
            <a:r>
              <a:rPr lang="kk-KZ" sz="4000" dirty="0">
                <a:solidFill>
                  <a:srgbClr val="00B050"/>
                </a:solidFill>
                <a:latin typeface="Times New Roman" panose="02020603050405020304" pitchFamily="18" charset="0"/>
                <a:ea typeface="Times New Roman" panose="02020603050405020304" pitchFamily="18" charset="0"/>
              </a:rPr>
              <a:t>11.2.3.1.таза ғылыми стильдегі тезис, аннотацияның құрылымы мен рәсімделуін білу, жанрлық ерекшеліктерін талдау</a:t>
            </a:r>
            <a:endParaRPr lang="ru-RU" sz="4000" dirty="0">
              <a:solidFill>
                <a:srgbClr val="00B050"/>
              </a:solidFill>
            </a:endParaRPr>
          </a:p>
        </p:txBody>
      </p:sp>
      <p:pic>
        <p:nvPicPr>
          <p:cNvPr id="5" name="Звук 4">
            <a:hlinkClick r:id="" action="ppaction://media"/>
            <a:extLst>
              <a:ext uri="{FF2B5EF4-FFF2-40B4-BE49-F238E27FC236}">
                <a16:creationId xmlns:a16="http://schemas.microsoft.com/office/drawing/2014/main" xmlns="" id="{7F004340-E9A3-4F98-8E08-A9C53A08EEBF}"/>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366500" y="6032500"/>
            <a:ext cx="609600" cy="609600"/>
          </a:xfrm>
          <a:prstGeom prst="rect">
            <a:avLst/>
          </a:prstGeom>
        </p:spPr>
      </p:pic>
    </p:spTree>
    <p:extLst>
      <p:ext uri="{BB962C8B-B14F-4D97-AF65-F5344CB8AC3E}">
        <p14:creationId xmlns:p14="http://schemas.microsoft.com/office/powerpoint/2010/main" xmlns="" val="3714154545"/>
      </p:ext>
    </p:extLst>
  </p:cSld>
  <p:clrMapOvr>
    <a:masterClrMapping/>
  </p:clrMapOvr>
  <mc:AlternateContent xmlns:mc="http://schemas.openxmlformats.org/markup-compatibility/2006">
    <mc:Choice xmlns:p14="http://schemas.microsoft.com/office/powerpoint/2010/main" xmlns="" Requires="p14">
      <p:transition spd="slow" p14:dur="2000" advTm="15300"/>
    </mc:Choice>
    <mc:Fallback>
      <p:transition spd="slow" advTm="15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60813" y="1201003"/>
            <a:ext cx="4794402" cy="461665"/>
          </a:xfrm>
          <a:prstGeom prst="rect">
            <a:avLst/>
          </a:prstGeom>
        </p:spPr>
        <p:txBody>
          <a:bodyPr wrap="square">
            <a:spAutoFit/>
          </a:bodyPr>
          <a:lstStyle/>
          <a:p>
            <a:r>
              <a:rPr lang="kk-KZ" sz="2400" b="1" dirty="0">
                <a:solidFill>
                  <a:srgbClr val="C00000"/>
                </a:solidFill>
                <a:latin typeface="Times New Roman" panose="02020603050405020304" pitchFamily="18" charset="0"/>
                <a:ea typeface="Open Sans" panose="020B0606030504020204" pitchFamily="34" charset="0"/>
                <a:cs typeface="Times New Roman" panose="02020603050405020304" pitchFamily="18" charset="0"/>
              </a:rPr>
              <a:t>Сабақ мақсаты</a:t>
            </a:r>
            <a:r>
              <a:rPr lang="kk-KZ" dirty="0">
                <a:solidFill>
                  <a:srgbClr val="C00000"/>
                </a:solidFill>
                <a:latin typeface="Times New Roman" panose="02020603050405020304" pitchFamily="18" charset="0"/>
                <a:ea typeface="Open Sans" panose="020B0606030504020204" pitchFamily="34" charset="0"/>
                <a:cs typeface="Times New Roman" panose="02020603050405020304" pitchFamily="18" charset="0"/>
              </a:rPr>
              <a:t>:</a:t>
            </a:r>
            <a:endParaRPr lang="en-US" dirty="0">
              <a:solidFill>
                <a:srgbClr val="C00000"/>
              </a:solidFill>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3" name="Прямоугольник 2"/>
          <p:cNvSpPr/>
          <p:nvPr/>
        </p:nvSpPr>
        <p:spPr>
          <a:xfrm>
            <a:off x="1540439" y="1924334"/>
            <a:ext cx="9718963" cy="2800767"/>
          </a:xfrm>
          <a:prstGeom prst="rect">
            <a:avLst/>
          </a:prstGeom>
        </p:spPr>
        <p:txBody>
          <a:bodyPr wrap="square">
            <a:spAutoFit/>
          </a:bodyPr>
          <a:lstStyle/>
          <a:p>
            <a:pPr lvl="0"/>
            <a:r>
              <a:rPr lang="kk-KZ" sz="32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Ғылыми стильдегі мәтінді ажырату</a:t>
            </a:r>
            <a:r>
              <a:rPr lang="kk-KZ" sz="32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аннотацияның құрылымы мен рәсімделуін білу, </a:t>
            </a:r>
            <a:r>
              <a:rPr lang="kk-KZ" sz="3200" dirty="0">
                <a:solidFill>
                  <a:srgbClr val="00B050"/>
                </a:solidFill>
                <a:latin typeface="Times New Roman" panose="02020603050405020304" pitchFamily="18" charset="0"/>
                <a:ea typeface="Times New Roman" panose="02020603050405020304" pitchFamily="18" charset="0"/>
              </a:rPr>
              <a:t>ж</a:t>
            </a:r>
            <a:r>
              <a:rPr lang="kk-KZ" sz="3200" dirty="0">
                <a:solidFill>
                  <a:srgbClr val="00B050"/>
                </a:solidFill>
                <a:latin typeface="Times New Roman" panose="02020603050405020304" pitchFamily="18" charset="0"/>
                <a:ea typeface="Calibri" panose="020F0502020204030204" pitchFamily="34" charset="0"/>
              </a:rPr>
              <a:t>анрлық ерекшеліктерін талдай алу.</a:t>
            </a:r>
            <a:endParaRPr lang="ru-RU" sz="32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endParaRPr lang="kk-KZ" sz="4000" dirty="0">
              <a:latin typeface="Times New Roman" panose="02020603050405020304" pitchFamily="18" charset="0"/>
              <a:ea typeface="Calibri" panose="020F0502020204030204" pitchFamily="34" charset="0"/>
              <a:cs typeface="Times New Roman" panose="02020603050405020304" pitchFamily="18" charset="0"/>
            </a:endParaRPr>
          </a:p>
          <a:p>
            <a:endParaRPr lang="ru-RU" sz="4000" dirty="0">
              <a:solidFill>
                <a:schemeClr val="accent1">
                  <a:lumMod val="75000"/>
                </a:schemeClr>
              </a:solidFill>
            </a:endParaRPr>
          </a:p>
        </p:txBody>
      </p:sp>
      <p:pic>
        <p:nvPicPr>
          <p:cNvPr id="6" name="Звук 5">
            <a:hlinkClick r:id="" action="ppaction://media"/>
            <a:extLst>
              <a:ext uri="{FF2B5EF4-FFF2-40B4-BE49-F238E27FC236}">
                <a16:creationId xmlns:a16="http://schemas.microsoft.com/office/drawing/2014/main" xmlns="" id="{82B3B17B-A9A4-4C5B-9E59-8501468AB25A}"/>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366500" y="6032500"/>
            <a:ext cx="609600" cy="609600"/>
          </a:xfrm>
          <a:prstGeom prst="rect">
            <a:avLst/>
          </a:prstGeom>
        </p:spPr>
      </p:pic>
    </p:spTree>
    <p:extLst>
      <p:ext uri="{BB962C8B-B14F-4D97-AF65-F5344CB8AC3E}">
        <p14:creationId xmlns:p14="http://schemas.microsoft.com/office/powerpoint/2010/main" xmlns="" val="965666379"/>
      </p:ext>
    </p:extLst>
  </p:cSld>
  <p:clrMapOvr>
    <a:masterClrMapping/>
  </p:clrMapOvr>
  <mc:AlternateContent xmlns:mc="http://schemas.openxmlformats.org/markup-compatibility/2006">
    <mc:Choice xmlns:p14="http://schemas.microsoft.com/office/powerpoint/2010/main" xmlns="" Requires="p14">
      <p:transition spd="slow" p14:dur="2000" advTm="16050"/>
    </mc:Choice>
    <mc:Fallback>
      <p:transition spd="slow" advTm="16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1540440" y="668742"/>
            <a:ext cx="4259859" cy="829202"/>
          </a:xfrm>
          <a:prstGeom prst="rect">
            <a:avLst/>
          </a:prstGeom>
          <a:effectLst>
            <a:outerShdw blurRad="50800" dist="38100" dir="5400000" algn="t" rotWithShape="0">
              <a:prstClr val="black">
                <a:alpha val="40000"/>
              </a:prstClr>
            </a:outerShdw>
          </a:effectLst>
        </p:spPr>
        <p:txBody>
          <a:bodyPr anchor="ctr">
            <a:normAutofit/>
          </a:bodyPr>
          <a:lstStyle>
            <a:lvl1pPr algn="l" defTabSz="914400" rtl="0" eaLnBrk="1" latinLnBrk="0" hangingPunct="1">
              <a:lnSpc>
                <a:spcPct val="90000"/>
              </a:lnSpc>
              <a:spcBef>
                <a:spcPct val="0"/>
              </a:spcBef>
              <a:buNone/>
              <a:defRPr sz="2400" b="1" i="0" kern="1200" baseline="0">
                <a:solidFill>
                  <a:schemeClr val="bg1"/>
                </a:solidFill>
                <a:latin typeface="+mj-lt"/>
                <a:ea typeface="+mj-ea"/>
                <a:cs typeface="+mj-cs"/>
              </a:defRPr>
            </a:lvl1pPr>
          </a:lstStyle>
          <a:p>
            <a:r>
              <a:rPr lang="kk-KZ" dirty="0">
                <a:solidFill>
                  <a:srgbClr val="C00000"/>
                </a:solidFill>
                <a:latin typeface="Times New Roman" panose="02020603050405020304" pitchFamily="18" charset="0"/>
                <a:ea typeface="Open Sans" panose="020B0606030504020204" pitchFamily="34" charset="0"/>
                <a:cs typeface="Times New Roman" panose="02020603050405020304" pitchFamily="18" charset="0"/>
              </a:rPr>
              <a:t>Бағалау критерийлері:</a:t>
            </a:r>
            <a:endParaRPr lang="en-US" dirty="0">
              <a:solidFill>
                <a:srgbClr val="C00000"/>
              </a:solidFill>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5" name="Прямоугольник 4"/>
          <p:cNvSpPr/>
          <p:nvPr/>
        </p:nvSpPr>
        <p:spPr>
          <a:xfrm>
            <a:off x="1228299" y="2027662"/>
            <a:ext cx="8639033" cy="3539430"/>
          </a:xfrm>
          <a:prstGeom prst="rect">
            <a:avLst/>
          </a:prstGeom>
        </p:spPr>
        <p:txBody>
          <a:bodyPr wrap="square">
            <a:spAutoFit/>
          </a:bodyPr>
          <a:lstStyle/>
          <a:p>
            <a:pPr lvl="0"/>
            <a:r>
              <a:rPr lang="kk-KZ" sz="3200" dirty="0">
                <a:latin typeface="Verdana" panose="020B0604030504040204" pitchFamily="34" charset="0"/>
                <a:ea typeface="Verdana" panose="020B0604030504040204" pitchFamily="34" charset="0"/>
                <a:cs typeface="Verdana" panose="020B0604030504040204" pitchFamily="34" charset="0"/>
              </a:rPr>
              <a:t>- </a:t>
            </a:r>
            <a:r>
              <a:rPr lang="kk-KZ" sz="32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ғылыми стильдегі мәтінді басқа стильдегі мәтіндерден ажырата алады;</a:t>
            </a:r>
          </a:p>
          <a:p>
            <a:pPr lvl="0"/>
            <a:endParaRPr lang="ru-RU" sz="32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endParaRPr>
          </a:p>
          <a:p>
            <a:pPr lvl="0"/>
            <a:r>
              <a:rPr lang="kk-KZ" sz="32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 тезис, аннотацияның құрылымы мен рәсімделуін үйренеді;</a:t>
            </a:r>
          </a:p>
          <a:p>
            <a:pPr lvl="0"/>
            <a:endParaRPr lang="ru-RU" sz="32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endParaRPr>
          </a:p>
          <a:p>
            <a:r>
              <a:rPr lang="kk-KZ" sz="32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 жанрға тән белгілерін талдай алады.</a:t>
            </a:r>
            <a:endParaRPr lang="ru-RU" sz="3200" b="1" dirty="0">
              <a:solidFill>
                <a:srgbClr val="002060"/>
              </a:solidFill>
              <a:latin typeface="Times New Roman" panose="02020603050405020304" pitchFamily="18" charset="0"/>
              <a:ea typeface="Verdana" panose="020B0604030504040204" pitchFamily="34" charset="0"/>
              <a:cs typeface="Times New Roman" panose="02020603050405020304" pitchFamily="18" charset="0"/>
            </a:endParaRPr>
          </a:p>
        </p:txBody>
      </p:sp>
      <p:pic>
        <p:nvPicPr>
          <p:cNvPr id="6" name="Звук 5">
            <a:hlinkClick r:id="" action="ppaction://media"/>
            <a:extLst>
              <a:ext uri="{FF2B5EF4-FFF2-40B4-BE49-F238E27FC236}">
                <a16:creationId xmlns:a16="http://schemas.microsoft.com/office/drawing/2014/main" xmlns="" id="{08675B86-E15D-4BE7-8FC4-FB06C2B84312}"/>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366500" y="6032500"/>
            <a:ext cx="609600" cy="609600"/>
          </a:xfrm>
          <a:prstGeom prst="rect">
            <a:avLst/>
          </a:prstGeom>
        </p:spPr>
      </p:pic>
    </p:spTree>
    <p:extLst>
      <p:ext uri="{BB962C8B-B14F-4D97-AF65-F5344CB8AC3E}">
        <p14:creationId xmlns:p14="http://schemas.microsoft.com/office/powerpoint/2010/main" xmlns="" val="1452367428"/>
      </p:ext>
    </p:extLst>
  </p:cSld>
  <p:clrMapOvr>
    <a:masterClrMapping/>
  </p:clrMapOvr>
  <mc:AlternateContent xmlns:mc="http://schemas.openxmlformats.org/markup-compatibility/2006">
    <mc:Choice xmlns:p14="http://schemas.microsoft.com/office/powerpoint/2010/main" xmlns="" Requires="p14">
      <p:transition spd="slow" p14:dur="2000" advTm="24753"/>
    </mc:Choice>
    <mc:Fallback>
      <p:transition spd="slow" advTm="24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 name="Прямоугольник 14"/>
          <p:cNvSpPr/>
          <p:nvPr/>
        </p:nvSpPr>
        <p:spPr>
          <a:xfrm>
            <a:off x="2538484" y="1667455"/>
            <a:ext cx="7451678" cy="2246769"/>
          </a:xfrm>
          <a:prstGeom prst="rect">
            <a:avLst/>
          </a:prstGeom>
        </p:spPr>
        <p:txBody>
          <a:bodyPr wrap="square">
            <a:spAutoFit/>
          </a:bodyPr>
          <a:lstStyle/>
          <a:p>
            <a:r>
              <a:rPr lang="ru-RU" sz="2800" b="1" dirty="0">
                <a:solidFill>
                  <a:srgbClr val="C00000"/>
                </a:solidFill>
                <a:latin typeface="Arial" panose="020B0604020202020204" pitchFamily="34" charset="0"/>
                <a:ea typeface="Open Sans" panose="020B0606030504020204" pitchFamily="34" charset="0"/>
                <a:cs typeface="Arial" panose="020B0604020202020204" pitchFamily="34" charset="0"/>
              </a:rPr>
              <a:t> </a:t>
            </a:r>
            <a:r>
              <a:rPr lang="kk-KZ" sz="2400" b="1" dirty="0">
                <a:solidFill>
                  <a:srgbClr val="C00000"/>
                </a:solidFill>
                <a:latin typeface="Times New Roman" panose="02020603050405020304" pitchFamily="18" charset="0"/>
                <a:cs typeface="Times New Roman" panose="02020603050405020304" pitchFamily="18" charset="0"/>
              </a:rPr>
              <a:t>1-тапсырма</a:t>
            </a:r>
          </a:p>
          <a:p>
            <a:pPr algn="ctr"/>
            <a:r>
              <a:rPr lang="kk-KZ" sz="2400" b="1" u="sng" dirty="0">
                <a:solidFill>
                  <a:srgbClr val="C00000"/>
                </a:solidFill>
                <a:latin typeface="Times New Roman" panose="02020603050405020304" pitchFamily="18" charset="0"/>
                <a:cs typeface="Times New Roman" panose="02020603050405020304" pitchFamily="18" charset="0"/>
              </a:rPr>
              <a:t>Мына сұрақ төңірегінде ой  қозға.</a:t>
            </a:r>
            <a:endParaRPr lang="ru-RU" sz="2400" u="sng" dirty="0">
              <a:solidFill>
                <a:srgbClr val="C00000"/>
              </a:solidFill>
              <a:latin typeface="Times New Roman" panose="02020603050405020304" pitchFamily="18" charset="0"/>
              <a:cs typeface="Times New Roman" panose="02020603050405020304" pitchFamily="18" charset="0"/>
            </a:endParaRPr>
          </a:p>
          <a:p>
            <a:pPr marL="457200" indent="-457200" algn="ctr"/>
            <a:endParaRPr lang="kk-KZ" sz="2400" dirty="0"/>
          </a:p>
          <a:p>
            <a:pPr marL="457200" indent="-457200" algn="ctr"/>
            <a:r>
              <a:rPr lang="kk-KZ" sz="3200" dirty="0">
                <a:solidFill>
                  <a:srgbClr val="002060"/>
                </a:solidFill>
                <a:latin typeface="Times New Roman" panose="02020603050405020304" pitchFamily="18" charset="0"/>
                <a:cs typeface="Times New Roman" panose="02020603050405020304" pitchFamily="18" charset="0"/>
              </a:rPr>
              <a:t>Ұлы даланың жеті қыры дегенде көз алдыңа не елестейді? </a:t>
            </a:r>
            <a:endParaRPr lang="ru-RU" sz="3200" dirty="0">
              <a:solidFill>
                <a:srgbClr val="002060"/>
              </a:solidFill>
              <a:latin typeface="Times New Roman" panose="02020603050405020304" pitchFamily="18" charset="0"/>
              <a:ea typeface="Open Sans" panose="020B0606030504020204" pitchFamily="34" charset="0"/>
              <a:cs typeface="Times New Roman" panose="02020603050405020304" pitchFamily="18" charset="0"/>
            </a:endParaRPr>
          </a:p>
        </p:txBody>
      </p:sp>
      <p:pic>
        <p:nvPicPr>
          <p:cNvPr id="4" name="Звук 3">
            <a:hlinkClick r:id="" action="ppaction://media"/>
            <a:extLst>
              <a:ext uri="{FF2B5EF4-FFF2-40B4-BE49-F238E27FC236}">
                <a16:creationId xmlns:a16="http://schemas.microsoft.com/office/drawing/2014/main" xmlns="" id="{198701A4-885E-4AA6-BD42-D60AA519B7C6}"/>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366500" y="6032500"/>
            <a:ext cx="609600" cy="609600"/>
          </a:xfrm>
          <a:prstGeom prst="rect">
            <a:avLst/>
          </a:prstGeom>
        </p:spPr>
      </p:pic>
    </p:spTree>
    <p:extLst>
      <p:ext uri="{BB962C8B-B14F-4D97-AF65-F5344CB8AC3E}">
        <p14:creationId xmlns:p14="http://schemas.microsoft.com/office/powerpoint/2010/main" xmlns="" val="1370174027"/>
      </p:ext>
    </p:extLst>
  </p:cSld>
  <p:clrMapOvr>
    <a:masterClrMapping/>
  </p:clrMapOvr>
  <mc:AlternateContent xmlns:mc="http://schemas.openxmlformats.org/markup-compatibility/2006">
    <mc:Choice xmlns:p14="http://schemas.microsoft.com/office/powerpoint/2010/main" xmlns="" Requires="p14">
      <p:transition spd="slow" p14:dur="2000" advTm="39219"/>
    </mc:Choice>
    <mc:Fallback>
      <p:transition spd="slow" advTm="39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7CF469F7-2964-4773-80A7-66F6818288FC}"/>
              </a:ext>
            </a:extLst>
          </p:cNvPr>
          <p:cNvSpPr>
            <a:spLocks noGrp="1"/>
          </p:cNvSpPr>
          <p:nvPr>
            <p:ph idx="1"/>
          </p:nvPr>
        </p:nvSpPr>
        <p:spPr>
          <a:xfrm>
            <a:off x="809469" y="1162845"/>
            <a:ext cx="10267010" cy="4623357"/>
          </a:xfrm>
        </p:spPr>
        <p:txBody>
          <a:bodyPr>
            <a:noAutofit/>
          </a:bodyPr>
          <a:lstStyle/>
          <a:p>
            <a:pPr marL="0" indent="0">
              <a:buNone/>
            </a:pPr>
            <a:r>
              <a:rPr lang="kk-KZ" sz="3600" b="1" dirty="0">
                <a:solidFill>
                  <a:srgbClr val="002060"/>
                </a:solidFill>
                <a:latin typeface="Times New Roman" panose="02020603050405020304" pitchFamily="18" charset="0"/>
                <a:cs typeface="Times New Roman" panose="02020603050405020304" pitchFamily="18" charset="0"/>
              </a:rPr>
              <a:t>Жауабыңды салыстыр!</a:t>
            </a:r>
          </a:p>
          <a:p>
            <a:pPr marL="0" indent="0">
              <a:buNone/>
            </a:pPr>
            <a:r>
              <a:rPr lang="kk-KZ" sz="3600" dirty="0">
                <a:latin typeface="Times New Roman" panose="02020603050405020304" pitchFamily="18" charset="0"/>
                <a:cs typeface="Times New Roman" panose="02020603050405020304" pitchFamily="18" charset="0"/>
              </a:rPr>
              <a:t>Шапқан жылқы, көк аспанда қалықтаған қыран құс, әсем табиғат, ата-баба тарихы, ұлы жібек жолы т.б.</a:t>
            </a:r>
            <a:endParaRPr lang="ru-RU" sz="3600" dirty="0">
              <a:latin typeface="Times New Roman" panose="02020603050405020304" pitchFamily="18" charset="0"/>
              <a:cs typeface="Times New Roman" panose="02020603050405020304" pitchFamily="18" charset="0"/>
            </a:endParaRPr>
          </a:p>
        </p:txBody>
      </p:sp>
      <p:pic>
        <p:nvPicPr>
          <p:cNvPr id="4" name="Звук 3">
            <a:hlinkClick r:id="" action="ppaction://media"/>
            <a:extLst>
              <a:ext uri="{FF2B5EF4-FFF2-40B4-BE49-F238E27FC236}">
                <a16:creationId xmlns:a16="http://schemas.microsoft.com/office/drawing/2014/main" xmlns="" id="{8C9256C4-8EB2-4BEA-B082-9A49DE9B8E03}"/>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366500" y="6032500"/>
            <a:ext cx="609600" cy="609600"/>
          </a:xfrm>
          <a:prstGeom prst="rect">
            <a:avLst/>
          </a:prstGeom>
        </p:spPr>
      </p:pic>
    </p:spTree>
    <p:extLst>
      <p:ext uri="{BB962C8B-B14F-4D97-AF65-F5344CB8AC3E}">
        <p14:creationId xmlns:p14="http://schemas.microsoft.com/office/powerpoint/2010/main" xmlns="" val="2971663837"/>
      </p:ext>
    </p:extLst>
  </p:cSld>
  <p:clrMapOvr>
    <a:masterClrMapping/>
  </p:clrMapOvr>
  <mc:AlternateContent xmlns:mc="http://schemas.openxmlformats.org/markup-compatibility/2006">
    <mc:Choice xmlns:p14="http://schemas.microsoft.com/office/powerpoint/2010/main" xmlns="" Requires="p14">
      <p:transition spd="slow" p14:dur="2000" advTm="37380"/>
    </mc:Choice>
    <mc:Fallback>
      <p:transition spd="slow" advTm="37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88A95F36-4A4D-4BFC-9020-273FD55E47DC}"/>
              </a:ext>
            </a:extLst>
          </p:cNvPr>
          <p:cNvPicPr>
            <a:picLocks noChangeAspect="1"/>
          </p:cNvPicPr>
          <p:nvPr/>
        </p:nvPicPr>
        <p:blipFill>
          <a:blip r:embed="rId3"/>
          <a:stretch>
            <a:fillRect/>
          </a:stretch>
        </p:blipFill>
        <p:spPr>
          <a:xfrm>
            <a:off x="2600827" y="0"/>
            <a:ext cx="6507145" cy="6857999"/>
          </a:xfrm>
          <a:prstGeom prst="rect">
            <a:avLst/>
          </a:prstGeom>
        </p:spPr>
      </p:pic>
      <p:pic>
        <p:nvPicPr>
          <p:cNvPr id="6" name="Звук 5">
            <a:hlinkClick r:id="" action="ppaction://media"/>
            <a:extLst>
              <a:ext uri="{FF2B5EF4-FFF2-40B4-BE49-F238E27FC236}">
                <a16:creationId xmlns:a16="http://schemas.microsoft.com/office/drawing/2014/main" xmlns="" id="{7322DD6B-8D23-4C72-8492-37117D8E2C71}"/>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1366500" y="6032500"/>
            <a:ext cx="609600" cy="609600"/>
          </a:xfrm>
          <a:prstGeom prst="rect">
            <a:avLst/>
          </a:prstGeom>
        </p:spPr>
      </p:pic>
    </p:spTree>
    <p:extLst>
      <p:ext uri="{BB962C8B-B14F-4D97-AF65-F5344CB8AC3E}">
        <p14:creationId xmlns:p14="http://schemas.microsoft.com/office/powerpoint/2010/main" xmlns="" val="972559743"/>
      </p:ext>
    </p:extLst>
  </p:cSld>
  <p:clrMapOvr>
    <a:masterClrMapping/>
  </p:clrMapOvr>
  <mc:AlternateContent xmlns:mc="http://schemas.openxmlformats.org/markup-compatibility/2006">
    <mc:Choice xmlns:p14="http://schemas.microsoft.com/office/powerpoint/2010/main" xmlns="" Requires="p14">
      <p:transition spd="slow" p14:dur="2000" advTm="82415"/>
    </mc:Choice>
    <mc:Fallback>
      <p:transition spd="slow" advTm="82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87355" y="832513"/>
            <a:ext cx="9709242" cy="5043355"/>
          </a:xfrm>
        </p:spPr>
        <p:txBody>
          <a:bodyPr>
            <a:normAutofit lnSpcReduction="10000"/>
          </a:bodyPr>
          <a:lstStyle/>
          <a:p>
            <a:r>
              <a:rPr lang="kk-KZ" b="1" u="sng" dirty="0">
                <a:solidFill>
                  <a:srgbClr val="C00000"/>
                </a:solidFill>
                <a:latin typeface="Times New Roman" panose="02020603050405020304" pitchFamily="18" charset="0"/>
                <a:cs typeface="Times New Roman" panose="02020603050405020304" pitchFamily="18" charset="0"/>
              </a:rPr>
              <a:t>2-тапсырма:</a:t>
            </a:r>
            <a:endParaRPr lang="ru-RU" u="sng" dirty="0">
              <a:solidFill>
                <a:srgbClr val="C00000"/>
              </a:solidFill>
              <a:latin typeface="Times New Roman" panose="02020603050405020304" pitchFamily="18" charset="0"/>
              <a:cs typeface="Times New Roman" panose="02020603050405020304" pitchFamily="18" charset="0"/>
            </a:endParaRPr>
          </a:p>
          <a:p>
            <a:pPr marL="0" indent="0">
              <a:buNone/>
            </a:pPr>
            <a:r>
              <a:rPr lang="kk-KZ" sz="3200" dirty="0">
                <a:solidFill>
                  <a:srgbClr val="002060"/>
                </a:solidFill>
                <a:latin typeface="Times New Roman" panose="02020603050405020304" pitchFamily="18" charset="0"/>
                <a:cs typeface="Times New Roman" panose="02020603050405020304" pitchFamily="18" charset="0"/>
              </a:rPr>
              <a:t>Елбасының «Ұлы даланың  жеті қыры» мақаласындағы «Ұлт тарихындағы кеңістік пен уақыт» деп аталатын 1-бөлімнен берілген үзіндіні оқып, </a:t>
            </a:r>
            <a:r>
              <a:rPr lang="kk-KZ" sz="2800" dirty="0">
                <a:solidFill>
                  <a:srgbClr val="002060"/>
                </a:solidFill>
                <a:effectLst/>
                <a:latin typeface="Times New Roman" panose="02020603050405020304" pitchFamily="18" charset="0"/>
                <a:ea typeface="Calibri" panose="020F0502020204030204" pitchFamily="34" charset="0"/>
              </a:rPr>
              <a:t>негізгі идеяны анықта, </a:t>
            </a:r>
            <a:r>
              <a:rPr lang="kk-KZ" sz="3200" dirty="0">
                <a:solidFill>
                  <a:srgbClr val="002060"/>
                </a:solidFill>
                <a:latin typeface="Times New Roman" panose="02020603050405020304" pitchFamily="18" charset="0"/>
                <a:cs typeface="Times New Roman" panose="02020603050405020304" pitchFamily="18" charset="0"/>
              </a:rPr>
              <a:t>мақаланың ғылыми стильде жазылғанын дәлелде.</a:t>
            </a:r>
            <a:endParaRPr lang="ru-RU" sz="3200" dirty="0">
              <a:solidFill>
                <a:srgbClr val="002060"/>
              </a:solidFill>
              <a:latin typeface="Times New Roman" panose="02020603050405020304" pitchFamily="18" charset="0"/>
              <a:cs typeface="Times New Roman" panose="02020603050405020304" pitchFamily="18" charset="0"/>
            </a:endParaRPr>
          </a:p>
          <a:p>
            <a:pPr marL="0" indent="0">
              <a:buNone/>
            </a:pPr>
            <a:r>
              <a:rPr lang="kk-KZ" b="1" dirty="0">
                <a:solidFill>
                  <a:srgbClr val="002060"/>
                </a:solidFill>
                <a:latin typeface="Times New Roman" panose="02020603050405020304" pitchFamily="18" charset="0"/>
                <a:cs typeface="Times New Roman" panose="02020603050405020304" pitchFamily="18" charset="0"/>
              </a:rPr>
              <a:t>Дескриптор</a:t>
            </a:r>
            <a:r>
              <a:rPr lang="kk-KZ" sz="3200" b="1" dirty="0">
                <a:solidFill>
                  <a:srgbClr val="002060"/>
                </a:solidFill>
                <a:latin typeface="Times New Roman" panose="02020603050405020304" pitchFamily="18" charset="0"/>
                <a:cs typeface="Times New Roman" panose="02020603050405020304" pitchFamily="18" charset="0"/>
              </a:rPr>
              <a:t>:</a:t>
            </a:r>
          </a:p>
          <a:p>
            <a:pPr marL="0" indent="0">
              <a:buNone/>
            </a:pPr>
            <a:r>
              <a:rPr lang="kk-KZ" sz="1800" b="1" dirty="0">
                <a:effectLst/>
                <a:latin typeface="Times New Roman" panose="02020603050405020304" pitchFamily="18" charset="0"/>
                <a:ea typeface="Calibri" panose="020F0502020204030204" pitchFamily="34" charset="0"/>
              </a:rPr>
              <a:t>.- </a:t>
            </a:r>
            <a:r>
              <a:rPr lang="kk-KZ" sz="3200" dirty="0">
                <a:solidFill>
                  <a:srgbClr val="002060"/>
                </a:solidFill>
                <a:effectLst/>
                <a:latin typeface="Times New Roman" panose="02020603050405020304" pitchFamily="18" charset="0"/>
                <a:ea typeface="Calibri" panose="020F0502020204030204" pitchFamily="34" charset="0"/>
              </a:rPr>
              <a:t>мақаладағы негізгі идеяны анықтай алады;</a:t>
            </a:r>
            <a:endParaRPr lang="ru-RU" sz="3200" dirty="0">
              <a:solidFill>
                <a:srgbClr val="002060"/>
              </a:solidFill>
              <a:latin typeface="Times New Roman" panose="02020603050405020304" pitchFamily="18" charset="0"/>
              <a:cs typeface="Times New Roman" panose="02020603050405020304" pitchFamily="18" charset="0"/>
            </a:endParaRPr>
          </a:p>
          <a:p>
            <a:pPr marL="0" indent="0">
              <a:buNone/>
            </a:pPr>
            <a:r>
              <a:rPr lang="kk-KZ" sz="3200" dirty="0">
                <a:solidFill>
                  <a:srgbClr val="002060"/>
                </a:solidFill>
                <a:latin typeface="Times New Roman" panose="02020603050405020304" pitchFamily="18" charset="0"/>
                <a:cs typeface="Times New Roman" panose="02020603050405020304" pitchFamily="18" charset="0"/>
              </a:rPr>
              <a:t>- ғылыми мақалаға тән ерекшеліктерді табады</a:t>
            </a:r>
            <a:r>
              <a:rPr lang="kk-KZ" sz="3200" dirty="0">
                <a:latin typeface="Times New Roman" panose="02020603050405020304" pitchFamily="18" charset="0"/>
                <a:cs typeface="Times New Roman" panose="02020603050405020304" pitchFamily="18" charset="0"/>
              </a:rPr>
              <a:t>.</a:t>
            </a:r>
            <a:endParaRPr lang="ru-RU" sz="3200" dirty="0">
              <a:latin typeface="Times New Roman" panose="02020603050405020304" pitchFamily="18" charset="0"/>
              <a:cs typeface="Times New Roman" panose="02020603050405020304" pitchFamily="18" charset="0"/>
            </a:endParaRPr>
          </a:p>
          <a:p>
            <a:endParaRPr lang="ru-RU" dirty="0"/>
          </a:p>
        </p:txBody>
      </p:sp>
      <p:pic>
        <p:nvPicPr>
          <p:cNvPr id="5" name="Звук 4">
            <a:hlinkClick r:id="" action="ppaction://media"/>
            <a:extLst>
              <a:ext uri="{FF2B5EF4-FFF2-40B4-BE49-F238E27FC236}">
                <a16:creationId xmlns:a16="http://schemas.microsoft.com/office/drawing/2014/main" xmlns="" id="{45E623D6-6D4D-4CB8-912F-3751207FA89F}"/>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366500" y="6032500"/>
            <a:ext cx="609600" cy="609600"/>
          </a:xfrm>
          <a:prstGeom prst="rect">
            <a:avLst/>
          </a:prstGeom>
        </p:spPr>
      </p:pic>
    </p:spTree>
    <p:extLst>
      <p:ext uri="{BB962C8B-B14F-4D97-AF65-F5344CB8AC3E}">
        <p14:creationId xmlns:p14="http://schemas.microsoft.com/office/powerpoint/2010/main" xmlns="" val="2656231873"/>
      </p:ext>
    </p:extLst>
  </p:cSld>
  <p:clrMapOvr>
    <a:masterClrMapping/>
  </p:clrMapOvr>
  <mc:AlternateContent xmlns:mc="http://schemas.openxmlformats.org/markup-compatibility/2006">
    <mc:Choice xmlns:p14="http://schemas.microsoft.com/office/powerpoint/2010/main" xmlns="" Requires="p14">
      <p:transition spd="slow" p14:dur="2000" advTm="63584"/>
    </mc:Choice>
    <mc:Fallback>
      <p:transition spd="slow" advTm="63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Прямоугольник 1"/>
          <p:cNvSpPr/>
          <p:nvPr/>
        </p:nvSpPr>
        <p:spPr>
          <a:xfrm>
            <a:off x="941696" y="382137"/>
            <a:ext cx="10314977" cy="5734903"/>
          </a:xfrm>
          <a:prstGeom prst="rect">
            <a:avLst/>
          </a:prstGeom>
        </p:spPr>
        <p:txBody>
          <a:bodyPr wrap="square">
            <a:spAutoFit/>
          </a:bodyPr>
          <a:lstStyle/>
          <a:p>
            <a:pPr>
              <a:spcAft>
                <a:spcPts val="800"/>
              </a:spcAft>
            </a:pPr>
            <a:endParaRPr lang="kk-KZ"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kk-KZ" sz="2800" b="1" dirty="0">
                <a:solidFill>
                  <a:srgbClr val="C00000"/>
                </a:solidFill>
                <a:latin typeface="Times New Roman" panose="02020603050405020304" pitchFamily="18" charset="0"/>
                <a:cs typeface="Times New Roman" panose="02020603050405020304" pitchFamily="18" charset="0"/>
              </a:rPr>
              <a:t>Ұлт тарихындағы кеңістік пен уақыт</a:t>
            </a:r>
            <a:endParaRPr lang="ru-RU" sz="2800" dirty="0">
              <a:solidFill>
                <a:srgbClr val="C00000"/>
              </a:solidFill>
              <a:latin typeface="Times New Roman" panose="02020603050405020304" pitchFamily="18" charset="0"/>
              <a:cs typeface="Times New Roman" panose="02020603050405020304" pitchFamily="18" charset="0"/>
            </a:endParaRPr>
          </a:p>
          <a:p>
            <a:r>
              <a:rPr lang="kk-KZ" sz="2800" b="1" dirty="0">
                <a:solidFill>
                  <a:srgbClr val="C00000"/>
                </a:solidFill>
                <a:latin typeface="Times New Roman" panose="02020603050405020304" pitchFamily="18" charset="0"/>
                <a:cs typeface="Times New Roman" panose="02020603050405020304" pitchFamily="18" charset="0"/>
              </a:rPr>
              <a:t> </a:t>
            </a:r>
            <a:endParaRPr lang="ru-RU" sz="2800" dirty="0">
              <a:solidFill>
                <a:srgbClr val="C00000"/>
              </a:solidFill>
              <a:latin typeface="Times New Roman" panose="02020603050405020304" pitchFamily="18" charset="0"/>
              <a:cs typeface="Times New Roman" panose="02020603050405020304" pitchFamily="18" charset="0"/>
            </a:endParaRPr>
          </a:p>
          <a:p>
            <a:r>
              <a:rPr lang="kk-KZ" sz="2800" dirty="0">
                <a:latin typeface="Times New Roman" panose="02020603050405020304" pitchFamily="18" charset="0"/>
                <a:cs typeface="Times New Roman" panose="02020603050405020304" pitchFamily="18" charset="0"/>
              </a:rPr>
              <a:t>      Ұлттың, халықтың өмірі белгілі бір кеңістікпен (территориямен), мемлекетпен байланысты екендігі белгілі. Қазақтың, жалпы түркі халықтарының ата-бабалары ежелгі заманнан бері мемлекет пен кеңістіктің бір-бірінен ажырамайтын ұғымдар екендігін білген. Біздің заманымыздан бұрынғы 200 жылдың басында Мөде тәңірқұт ғұн тайпаларын біріктіріп қуат жинай бастайды. Көрші мемлекеттің елшілері тәңірқұттан мініп жүрген сәйгүлігін және тағы басқа құндылықтарды сыйлауды сұрайды. Мөденің кеңесшілері көрші елдің сұрағандарын бермеуді ұсынады. </a:t>
            </a:r>
            <a:endParaRPr lang="ru-RU"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Звук 4">
            <a:hlinkClick r:id="" action="ppaction://media"/>
            <a:extLst>
              <a:ext uri="{FF2B5EF4-FFF2-40B4-BE49-F238E27FC236}">
                <a16:creationId xmlns:a16="http://schemas.microsoft.com/office/drawing/2014/main" xmlns="" id="{DB05A170-0C6E-4DA5-9478-CD25741078C9}"/>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366500" y="6032500"/>
            <a:ext cx="609600" cy="609600"/>
          </a:xfrm>
          <a:prstGeom prst="rect">
            <a:avLst/>
          </a:prstGeom>
        </p:spPr>
      </p:pic>
    </p:spTree>
    <p:extLst>
      <p:ext uri="{BB962C8B-B14F-4D97-AF65-F5344CB8AC3E}">
        <p14:creationId xmlns:p14="http://schemas.microsoft.com/office/powerpoint/2010/main" xmlns="" val="3119373530"/>
      </p:ext>
    </p:extLst>
  </p:cSld>
  <p:clrMapOvr>
    <a:masterClrMapping/>
  </p:clrMapOvr>
  <mc:AlternateContent xmlns:mc="http://schemas.openxmlformats.org/markup-compatibility/2006">
    <mc:Choice xmlns:p14="http://schemas.microsoft.com/office/powerpoint/2010/main" xmlns="" Requires="p14">
      <p:transition spd="slow" p14:dur="2000" advTm="62598"/>
    </mc:Choice>
    <mc:Fallback>
      <p:transition spd="slow" advTm="62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5"/>
                </p:tgtEl>
              </p:cMediaNode>
            </p:vide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Натуральные материалы">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Натуральные материалы">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Натуральные материалы">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A2BEDC8B-F191-493B-BA33-0F4F800A89D3}"/>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2590</TotalTime>
  <Words>491</Words>
  <Application>Microsoft Office PowerPoint</Application>
  <PresentationFormat>Произвольный</PresentationFormat>
  <Paragraphs>109</Paragraphs>
  <Slides>19</Slides>
  <Notes>2</Notes>
  <HiddenSlides>0</HiddenSlides>
  <MMClips>19</MMClips>
  <ScaleCrop>false</ScaleCrop>
  <HeadingPairs>
    <vt:vector size="4" baseType="variant">
      <vt:variant>
        <vt:lpstr>Тема</vt:lpstr>
      </vt:variant>
      <vt:variant>
        <vt:i4>1</vt:i4>
      </vt:variant>
      <vt:variant>
        <vt:lpstr>Заголовки слайдов</vt:lpstr>
      </vt:variant>
      <vt:variant>
        <vt:i4>19</vt:i4>
      </vt:variant>
    </vt:vector>
  </HeadingPairs>
  <TitlesOfParts>
    <vt:vector size="20" baseType="lpstr">
      <vt:lpstr>Натуральные материалы</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Қорытынды:</vt:lpstr>
      <vt:lpstr>Слайд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Windows</dc:creator>
  <cp:lastModifiedBy>Turganai</cp:lastModifiedBy>
  <cp:revision>102</cp:revision>
  <dcterms:created xsi:type="dcterms:W3CDTF">2020-03-23T04:56:31Z</dcterms:created>
  <dcterms:modified xsi:type="dcterms:W3CDTF">2021-02-01T08:51:00Z</dcterms:modified>
</cp:coreProperties>
</file>