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notesMasterIdLst>
    <p:notesMasterId r:id="rId18"/>
  </p:notesMasterIdLst>
  <p:sldIdLst>
    <p:sldId id="258" r:id="rId2"/>
    <p:sldId id="260" r:id="rId3"/>
    <p:sldId id="261" r:id="rId4"/>
    <p:sldId id="281" r:id="rId5"/>
    <p:sldId id="282" r:id="rId6"/>
    <p:sldId id="280" r:id="rId7"/>
    <p:sldId id="272" r:id="rId8"/>
    <p:sldId id="275" r:id="rId9"/>
    <p:sldId id="273" r:id="rId10"/>
    <p:sldId id="277" r:id="rId11"/>
    <p:sldId id="285" r:id="rId12"/>
    <p:sldId id="283" r:id="rId13"/>
    <p:sldId id="284" r:id="rId14"/>
    <p:sldId id="286" r:id="rId15"/>
    <p:sldId id="278" r:id="rId16"/>
    <p:sldId id="263" r:id="rId17"/>
  </p:sldIdLst>
  <p:sldSz cx="12192000" cy="6858000"/>
  <p:notesSz cx="6858000" cy="9144000"/>
  <p:custShowLst>
    <p:custShow name="Произвольный показ 1" id="0">
      <p:sldLst>
        <p:sld r:id="rId2"/>
        <p:sld r:id="rId3"/>
        <p:sld r:id="rId4"/>
        <p:sld r:id="rId7"/>
        <p:sld r:id="rId8"/>
        <p:sld r:id="rId9"/>
        <p:sld r:id="rId10"/>
        <p:sld r:id="rId11"/>
        <p:sld r:id="rId16"/>
        <p:sld r:id="rId17"/>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a Amanzholova" initials="TA" lastIdx="2" clrIdx="0">
    <p:extLst>
      <p:ext uri="{19B8F6BF-5375-455C-9EA6-DF929625EA0E}">
        <p15:presenceInfo xmlns:p15="http://schemas.microsoft.com/office/powerpoint/2012/main" userId="Tana Amanzhol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8"/>
    <p:penClr>
      <a:srgbClr val="7030A0"/>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CEF0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4660"/>
  </p:normalViewPr>
  <p:slideViewPr>
    <p:cSldViewPr snapToGrid="0">
      <p:cViewPr varScale="1">
        <p:scale>
          <a:sx n="69" d="100"/>
          <a:sy n="69" d="100"/>
        </p:scale>
        <p:origin x="4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2A14C2-7B9A-4295-9376-E5C48BB24412}"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ru-RU"/>
        </a:p>
      </dgm:t>
    </dgm:pt>
    <dgm:pt modelId="{126D15F1-A82B-48F2-9E7E-8CE7DE04C55B}">
      <dgm:prSet phldrT="[Текст]" custT="1"/>
      <dgm:spPr>
        <a:solidFill>
          <a:schemeClr val="accent2">
            <a:lumMod val="60000"/>
            <a:lumOff val="40000"/>
          </a:schemeClr>
        </a:solidFill>
      </dgm:spPr>
      <dgm:t>
        <a:bodyPr/>
        <a:lstStyle/>
        <a:p>
          <a:r>
            <a:rPr lang="kk-KZ" sz="2400" b="0" dirty="0" smtClean="0">
              <a:solidFill>
                <a:srgbClr val="7030A0"/>
              </a:solidFill>
              <a:latin typeface="Times New Roman" panose="02020603050405020304" pitchFamily="18" charset="0"/>
              <a:cs typeface="Times New Roman" panose="02020603050405020304" pitchFamily="18" charset="0"/>
            </a:rPr>
            <a:t>ОҚУ МАҚСАТ(ТАР)Ы:</a:t>
          </a:r>
        </a:p>
        <a:p>
          <a:r>
            <a:rPr lang="kk-KZ" sz="2400" b="1" dirty="0" smtClean="0">
              <a:solidFill>
                <a:schemeClr val="bg1"/>
              </a:solidFill>
              <a:latin typeface="Times New Roman" panose="02020603050405020304" pitchFamily="18" charset="0"/>
              <a:cs typeface="Times New Roman" panose="02020603050405020304" pitchFamily="18" charset="0"/>
            </a:rPr>
            <a:t>11.1.2.1. мамандырылған тар аядағы арнайы мәтіндердегі (пікірталас) мақсатты аудиторияға  арналған терминдер мен ұғымдарды, тілдік оралымдарды, мәтін үзінділерін талдау.</a:t>
          </a:r>
          <a:endParaRPr lang="ru-RU" sz="2400" dirty="0">
            <a:latin typeface="Times New Roman" panose="02020603050405020304" pitchFamily="18" charset="0"/>
            <a:cs typeface="Times New Roman" panose="02020603050405020304" pitchFamily="18" charset="0"/>
          </a:endParaRPr>
        </a:p>
      </dgm:t>
    </dgm:pt>
    <dgm:pt modelId="{BDC61ABC-BD08-44C5-970B-400CC9DE454A}" type="parTrans" cxnId="{30FB1DAD-427B-485D-AD82-97D10DADF211}">
      <dgm:prSet/>
      <dgm:spPr/>
      <dgm:t>
        <a:bodyPr/>
        <a:lstStyle/>
        <a:p>
          <a:endParaRPr lang="ru-RU"/>
        </a:p>
      </dgm:t>
    </dgm:pt>
    <dgm:pt modelId="{7461A581-7C5A-4A35-9B89-6030FC307C87}" type="sibTrans" cxnId="{30FB1DAD-427B-485D-AD82-97D10DADF211}">
      <dgm:prSet/>
      <dgm:spPr/>
      <dgm:t>
        <a:bodyPr/>
        <a:lstStyle/>
        <a:p>
          <a:endParaRPr lang="ru-RU"/>
        </a:p>
      </dgm:t>
    </dgm:pt>
    <dgm:pt modelId="{97A27481-F061-4594-81F5-F3CFDBE3B2B0}">
      <dgm:prSet phldrT="[Текст]" custT="1"/>
      <dgm:spPr>
        <a:solidFill>
          <a:schemeClr val="accent2">
            <a:lumMod val="60000"/>
            <a:lumOff val="40000"/>
          </a:schemeClr>
        </a:solidFill>
      </dgm:spPr>
      <dgm:t>
        <a:bodyPr/>
        <a:lstStyle/>
        <a:p>
          <a:r>
            <a:rPr lang="kk-KZ" sz="2400" b="1" dirty="0" smtClean="0">
              <a:solidFill>
                <a:srgbClr val="C00000"/>
              </a:solidFill>
              <a:latin typeface="Times New Roman" panose="02020603050405020304" pitchFamily="18" charset="0"/>
              <a:cs typeface="Times New Roman" panose="02020603050405020304" pitchFamily="18" charset="0"/>
            </a:rPr>
            <a:t>Көтерілген ғаламдық мәселелерді терең түсінеді;</a:t>
          </a:r>
        </a:p>
        <a:p>
          <a:endParaRPr lang="ru-RU" sz="1200" dirty="0">
            <a:latin typeface="Times New Roman" panose="02020603050405020304" pitchFamily="18" charset="0"/>
            <a:cs typeface="Times New Roman" panose="02020603050405020304" pitchFamily="18" charset="0"/>
          </a:endParaRPr>
        </a:p>
      </dgm:t>
    </dgm:pt>
    <dgm:pt modelId="{64FF95B9-A5A7-49E3-80D9-8C874C3860AB}" type="parTrans" cxnId="{46B440D1-89B4-4899-AB64-7109784A09EB}">
      <dgm:prSet/>
      <dgm:spPr/>
      <dgm:t>
        <a:bodyPr/>
        <a:lstStyle/>
        <a:p>
          <a:endParaRPr lang="ru-RU"/>
        </a:p>
      </dgm:t>
    </dgm:pt>
    <dgm:pt modelId="{2968CC5F-E287-4271-889A-BD1D866D96A7}" type="sibTrans" cxnId="{46B440D1-89B4-4899-AB64-7109784A09EB}">
      <dgm:prSet/>
      <dgm:spPr/>
      <dgm:t>
        <a:bodyPr/>
        <a:lstStyle/>
        <a:p>
          <a:endParaRPr lang="ru-RU"/>
        </a:p>
      </dgm:t>
    </dgm:pt>
    <dgm:pt modelId="{3A2AC877-0660-409B-B050-86FA15D3D1F2}">
      <dgm:prSet phldrT="[Текст]" custT="1"/>
      <dgm:spPr>
        <a:solidFill>
          <a:schemeClr val="accent2">
            <a:lumMod val="60000"/>
            <a:lumOff val="40000"/>
          </a:schemeClr>
        </a:solidFill>
      </dgm:spPr>
      <dgm:t>
        <a:bodyPr/>
        <a:lstStyle/>
        <a:p>
          <a:r>
            <a:rPr lang="kk-KZ" sz="2400" b="1" dirty="0" smtClean="0">
              <a:solidFill>
                <a:srgbClr val="C00000"/>
              </a:solidFill>
              <a:latin typeface="Times New Roman" panose="02020603050405020304" pitchFamily="18" charset="0"/>
              <a:cs typeface="Times New Roman" panose="02020603050405020304" pitchFamily="18" charset="0"/>
            </a:rPr>
            <a:t>Терминдер мен ұғымдарды анықтай алады. </a:t>
          </a:r>
          <a:endParaRPr lang="ru-RU" sz="2400" b="1" dirty="0">
            <a:solidFill>
              <a:srgbClr val="C00000"/>
            </a:solidFill>
            <a:latin typeface="Times New Roman" panose="02020603050405020304" pitchFamily="18" charset="0"/>
            <a:cs typeface="Times New Roman" panose="02020603050405020304" pitchFamily="18" charset="0"/>
          </a:endParaRPr>
        </a:p>
      </dgm:t>
    </dgm:pt>
    <dgm:pt modelId="{FF7DBE98-E36A-4761-9427-8AE9513E82A8}" type="parTrans" cxnId="{A41987C5-AB75-4A34-A60F-749DCC2C864D}">
      <dgm:prSet/>
      <dgm:spPr/>
      <dgm:t>
        <a:bodyPr/>
        <a:lstStyle/>
        <a:p>
          <a:endParaRPr lang="ru-RU"/>
        </a:p>
      </dgm:t>
    </dgm:pt>
    <dgm:pt modelId="{3B3C817A-6BF5-4E9E-9E1C-3F68D2396808}" type="sibTrans" cxnId="{A41987C5-AB75-4A34-A60F-749DCC2C864D}">
      <dgm:prSet/>
      <dgm:spPr/>
      <dgm:t>
        <a:bodyPr/>
        <a:lstStyle/>
        <a:p>
          <a:endParaRPr lang="ru-RU"/>
        </a:p>
      </dgm:t>
    </dgm:pt>
    <dgm:pt modelId="{63C17927-E7BD-4636-8C01-7B994CD51E52}">
      <dgm:prSet phldrT="[Текст]" custT="1"/>
      <dgm:spPr>
        <a:solidFill>
          <a:schemeClr val="accent2">
            <a:lumMod val="60000"/>
            <a:lumOff val="40000"/>
          </a:schemeClr>
        </a:solidFill>
      </dgm:spPr>
      <dgm:t>
        <a:bodyPr/>
        <a:lstStyle/>
        <a:p>
          <a:r>
            <a:rPr lang="kk-KZ" sz="2400" b="1" dirty="0" smtClean="0">
              <a:solidFill>
                <a:srgbClr val="C00000"/>
              </a:solidFill>
              <a:latin typeface="Times New Roman" panose="02020603050405020304" pitchFamily="18" charset="0"/>
              <a:cs typeface="Times New Roman" panose="02020603050405020304" pitchFamily="18" charset="0"/>
            </a:rPr>
            <a:t>Мәтін үзінділерін талдайды;</a:t>
          </a:r>
          <a:endParaRPr lang="ru-RU" sz="2400" b="1" dirty="0">
            <a:solidFill>
              <a:srgbClr val="C00000"/>
            </a:solidFill>
            <a:latin typeface="Times New Roman" panose="02020603050405020304" pitchFamily="18" charset="0"/>
            <a:cs typeface="Times New Roman" panose="02020603050405020304" pitchFamily="18" charset="0"/>
          </a:endParaRPr>
        </a:p>
      </dgm:t>
    </dgm:pt>
    <dgm:pt modelId="{0384548E-42DF-4CD9-873D-83736749A972}" type="parTrans" cxnId="{FACFCBAC-EA9C-4740-BD15-ABC18A4E43F3}">
      <dgm:prSet/>
      <dgm:spPr/>
      <dgm:t>
        <a:bodyPr/>
        <a:lstStyle/>
        <a:p>
          <a:endParaRPr lang="ru-RU"/>
        </a:p>
      </dgm:t>
    </dgm:pt>
    <dgm:pt modelId="{AD58653C-8298-4B8B-8388-835DC82A78B9}" type="sibTrans" cxnId="{FACFCBAC-EA9C-4740-BD15-ABC18A4E43F3}">
      <dgm:prSet/>
      <dgm:spPr/>
      <dgm:t>
        <a:bodyPr/>
        <a:lstStyle/>
        <a:p>
          <a:endParaRPr lang="ru-RU"/>
        </a:p>
      </dgm:t>
    </dgm:pt>
    <dgm:pt modelId="{822E8B28-2815-4A5B-B4FB-AA86E322CBC4}">
      <dgm:prSet/>
      <dgm:spPr/>
      <dgm:t>
        <a:bodyPr/>
        <a:lstStyle/>
        <a:p>
          <a:endParaRPr lang="ru-RU"/>
        </a:p>
      </dgm:t>
    </dgm:pt>
    <dgm:pt modelId="{CB38E1BD-DE17-45F1-9F4E-A066686C2F21}" type="parTrans" cxnId="{D7FC6228-A252-4ABB-818A-36536FAEE710}">
      <dgm:prSet/>
      <dgm:spPr/>
      <dgm:t>
        <a:bodyPr/>
        <a:lstStyle/>
        <a:p>
          <a:endParaRPr lang="ru-RU"/>
        </a:p>
      </dgm:t>
    </dgm:pt>
    <dgm:pt modelId="{FB25A0B8-2EB6-4E11-9B64-80DEFC3C6149}" type="sibTrans" cxnId="{D7FC6228-A252-4ABB-818A-36536FAEE710}">
      <dgm:prSet/>
      <dgm:spPr/>
      <dgm:t>
        <a:bodyPr/>
        <a:lstStyle/>
        <a:p>
          <a:endParaRPr lang="ru-RU"/>
        </a:p>
      </dgm:t>
    </dgm:pt>
    <dgm:pt modelId="{19E94C6A-CE0D-4EE0-8E40-7D7B05D9C457}">
      <dgm:prSet/>
      <dgm:spPr/>
      <dgm:t>
        <a:bodyPr/>
        <a:lstStyle/>
        <a:p>
          <a:endParaRPr lang="ru-RU"/>
        </a:p>
      </dgm:t>
    </dgm:pt>
    <dgm:pt modelId="{A296CF94-5E08-4B11-AAC5-1F2F7F40F863}" type="parTrans" cxnId="{99CF9B20-69C8-4D38-97CE-5D0EAFC23C58}">
      <dgm:prSet/>
      <dgm:spPr/>
      <dgm:t>
        <a:bodyPr/>
        <a:lstStyle/>
        <a:p>
          <a:endParaRPr lang="ru-RU"/>
        </a:p>
      </dgm:t>
    </dgm:pt>
    <dgm:pt modelId="{1DC41AB8-381B-43EF-83FA-763BA448E389}" type="sibTrans" cxnId="{99CF9B20-69C8-4D38-97CE-5D0EAFC23C58}">
      <dgm:prSet/>
      <dgm:spPr/>
      <dgm:t>
        <a:bodyPr/>
        <a:lstStyle/>
        <a:p>
          <a:endParaRPr lang="ru-RU"/>
        </a:p>
      </dgm:t>
    </dgm:pt>
    <dgm:pt modelId="{2CCF4DC3-35E5-4786-925E-09A0D560A0F9}">
      <dgm:prSet/>
      <dgm:spPr/>
      <dgm:t>
        <a:bodyPr/>
        <a:lstStyle/>
        <a:p>
          <a:endParaRPr lang="ru-RU"/>
        </a:p>
      </dgm:t>
    </dgm:pt>
    <dgm:pt modelId="{62B7BCA0-1AC5-45AF-8F51-818D89238CF6}" type="parTrans" cxnId="{E26D9959-C6CB-4A66-B3C9-0B25044401E8}">
      <dgm:prSet/>
      <dgm:spPr/>
      <dgm:t>
        <a:bodyPr/>
        <a:lstStyle/>
        <a:p>
          <a:endParaRPr lang="ru-RU"/>
        </a:p>
      </dgm:t>
    </dgm:pt>
    <dgm:pt modelId="{D0365A7E-616C-4AA4-A3B0-6758E77566FB}" type="sibTrans" cxnId="{E26D9959-C6CB-4A66-B3C9-0B25044401E8}">
      <dgm:prSet/>
      <dgm:spPr/>
      <dgm:t>
        <a:bodyPr/>
        <a:lstStyle/>
        <a:p>
          <a:endParaRPr lang="ru-RU"/>
        </a:p>
      </dgm:t>
    </dgm:pt>
    <dgm:pt modelId="{A3D273DE-6B86-459C-AA3E-6B14584DF565}">
      <dgm:prSet/>
      <dgm:spPr/>
      <dgm:t>
        <a:bodyPr/>
        <a:lstStyle/>
        <a:p>
          <a:endParaRPr lang="ru-RU"/>
        </a:p>
      </dgm:t>
    </dgm:pt>
    <dgm:pt modelId="{D0D3FE01-506B-4F73-B27F-1409BDC6F812}" type="parTrans" cxnId="{47F2FE4E-98B2-4DE0-85D5-B92452403549}">
      <dgm:prSet/>
      <dgm:spPr/>
      <dgm:t>
        <a:bodyPr/>
        <a:lstStyle/>
        <a:p>
          <a:endParaRPr lang="ru-RU"/>
        </a:p>
      </dgm:t>
    </dgm:pt>
    <dgm:pt modelId="{336612B0-60E2-4ABF-AFE9-682448F9C955}" type="sibTrans" cxnId="{47F2FE4E-98B2-4DE0-85D5-B92452403549}">
      <dgm:prSet/>
      <dgm:spPr/>
      <dgm:t>
        <a:bodyPr/>
        <a:lstStyle/>
        <a:p>
          <a:endParaRPr lang="ru-RU"/>
        </a:p>
      </dgm:t>
    </dgm:pt>
    <dgm:pt modelId="{0A3DC188-9632-4489-A729-F9D0441DEDDE}" type="pres">
      <dgm:prSet presAssocID="{0A2A14C2-7B9A-4295-9376-E5C48BB24412}" presName="composite" presStyleCnt="0">
        <dgm:presLayoutVars>
          <dgm:chMax val="1"/>
          <dgm:dir/>
          <dgm:resizeHandles val="exact"/>
        </dgm:presLayoutVars>
      </dgm:prSet>
      <dgm:spPr/>
      <dgm:t>
        <a:bodyPr/>
        <a:lstStyle/>
        <a:p>
          <a:endParaRPr lang="ru-RU"/>
        </a:p>
      </dgm:t>
    </dgm:pt>
    <dgm:pt modelId="{1858D0CF-8B5D-4D57-8A54-675FA98A03C8}" type="pres">
      <dgm:prSet presAssocID="{126D15F1-A82B-48F2-9E7E-8CE7DE04C55B}" presName="roof" presStyleLbl="dkBgShp" presStyleIdx="0" presStyleCnt="2" custScaleY="91711" custLinFactNeighborX="828" custLinFactNeighborY="-5276"/>
      <dgm:spPr/>
      <dgm:t>
        <a:bodyPr/>
        <a:lstStyle/>
        <a:p>
          <a:endParaRPr lang="ru-RU"/>
        </a:p>
      </dgm:t>
    </dgm:pt>
    <dgm:pt modelId="{09278F55-73FB-4E2F-A887-E670A6896C0A}" type="pres">
      <dgm:prSet presAssocID="{126D15F1-A82B-48F2-9E7E-8CE7DE04C55B}" presName="pillars" presStyleCnt="0"/>
      <dgm:spPr/>
    </dgm:pt>
    <dgm:pt modelId="{97138D7C-4988-4359-A8A0-12E8622D540A}" type="pres">
      <dgm:prSet presAssocID="{126D15F1-A82B-48F2-9E7E-8CE7DE04C55B}" presName="pillar1" presStyleLbl="node1" presStyleIdx="0" presStyleCnt="3" custScaleX="98163" custScaleY="95686" custLinFactNeighborX="-124" custLinFactNeighborY="12841">
        <dgm:presLayoutVars>
          <dgm:bulletEnabled val="1"/>
        </dgm:presLayoutVars>
      </dgm:prSet>
      <dgm:spPr/>
      <dgm:t>
        <a:bodyPr/>
        <a:lstStyle/>
        <a:p>
          <a:endParaRPr lang="ru-RU"/>
        </a:p>
      </dgm:t>
    </dgm:pt>
    <dgm:pt modelId="{B2310808-327D-4B46-AA31-5B3861B028F4}" type="pres">
      <dgm:prSet presAssocID="{3A2AC877-0660-409B-B050-86FA15D3D1F2}" presName="pillarX" presStyleLbl="node1" presStyleIdx="1" presStyleCnt="3" custScaleX="88604" custScaleY="95766" custLinFactNeighborX="221" custLinFactNeighborY="18103">
        <dgm:presLayoutVars>
          <dgm:bulletEnabled val="1"/>
        </dgm:presLayoutVars>
      </dgm:prSet>
      <dgm:spPr/>
      <dgm:t>
        <a:bodyPr/>
        <a:lstStyle/>
        <a:p>
          <a:endParaRPr lang="ru-RU"/>
        </a:p>
      </dgm:t>
    </dgm:pt>
    <dgm:pt modelId="{6452F615-BFE4-4CAA-AC14-858C72E379EB}" type="pres">
      <dgm:prSet presAssocID="{63C17927-E7BD-4636-8C01-7B994CD51E52}" presName="pillarX" presStyleLbl="node1" presStyleIdx="2" presStyleCnt="3" custScaleX="85689" custScaleY="101388" custLinFactNeighborX="124" custLinFactNeighborY="11404">
        <dgm:presLayoutVars>
          <dgm:bulletEnabled val="1"/>
        </dgm:presLayoutVars>
      </dgm:prSet>
      <dgm:spPr/>
      <dgm:t>
        <a:bodyPr/>
        <a:lstStyle/>
        <a:p>
          <a:endParaRPr lang="ru-RU"/>
        </a:p>
      </dgm:t>
    </dgm:pt>
    <dgm:pt modelId="{4389D4DF-E116-4A8C-8FD9-E769E47E11E0}" type="pres">
      <dgm:prSet presAssocID="{126D15F1-A82B-48F2-9E7E-8CE7DE04C55B}" presName="base" presStyleLbl="dkBgShp" presStyleIdx="1" presStyleCnt="2"/>
      <dgm:spPr/>
    </dgm:pt>
  </dgm:ptLst>
  <dgm:cxnLst>
    <dgm:cxn modelId="{D7FC6228-A252-4ABB-818A-36536FAEE710}" srcId="{0A2A14C2-7B9A-4295-9376-E5C48BB24412}" destId="{822E8B28-2815-4A5B-B4FB-AA86E322CBC4}" srcOrd="3" destOrd="0" parTransId="{CB38E1BD-DE17-45F1-9F4E-A066686C2F21}" sibTransId="{FB25A0B8-2EB6-4E11-9B64-80DEFC3C6149}"/>
    <dgm:cxn modelId="{A41987C5-AB75-4A34-A60F-749DCC2C864D}" srcId="{126D15F1-A82B-48F2-9E7E-8CE7DE04C55B}" destId="{3A2AC877-0660-409B-B050-86FA15D3D1F2}" srcOrd="1" destOrd="0" parTransId="{FF7DBE98-E36A-4761-9427-8AE9513E82A8}" sibTransId="{3B3C817A-6BF5-4E9E-9E1C-3F68D2396808}"/>
    <dgm:cxn modelId="{599E82CF-9C9C-4652-8A89-C442C8017A30}" type="presOf" srcId="{3A2AC877-0660-409B-B050-86FA15D3D1F2}" destId="{B2310808-327D-4B46-AA31-5B3861B028F4}" srcOrd="0" destOrd="0" presId="urn:microsoft.com/office/officeart/2005/8/layout/hList3"/>
    <dgm:cxn modelId="{99CF9B20-69C8-4D38-97CE-5D0EAFC23C58}" srcId="{0A2A14C2-7B9A-4295-9376-E5C48BB24412}" destId="{19E94C6A-CE0D-4EE0-8E40-7D7B05D9C457}" srcOrd="4" destOrd="0" parTransId="{A296CF94-5E08-4B11-AAC5-1F2F7F40F863}" sibTransId="{1DC41AB8-381B-43EF-83FA-763BA448E389}"/>
    <dgm:cxn modelId="{4BD8EF14-B2E3-4566-86D6-AEDF9719C678}" type="presOf" srcId="{0A2A14C2-7B9A-4295-9376-E5C48BB24412}" destId="{0A3DC188-9632-4489-A729-F9D0441DEDDE}" srcOrd="0" destOrd="0" presId="urn:microsoft.com/office/officeart/2005/8/layout/hList3"/>
    <dgm:cxn modelId="{30FB1DAD-427B-485D-AD82-97D10DADF211}" srcId="{0A2A14C2-7B9A-4295-9376-E5C48BB24412}" destId="{126D15F1-A82B-48F2-9E7E-8CE7DE04C55B}" srcOrd="0" destOrd="0" parTransId="{BDC61ABC-BD08-44C5-970B-400CC9DE454A}" sibTransId="{7461A581-7C5A-4A35-9B89-6030FC307C87}"/>
    <dgm:cxn modelId="{47F2FE4E-98B2-4DE0-85D5-B92452403549}" srcId="{0A2A14C2-7B9A-4295-9376-E5C48BB24412}" destId="{A3D273DE-6B86-459C-AA3E-6B14584DF565}" srcOrd="2" destOrd="0" parTransId="{D0D3FE01-506B-4F73-B27F-1409BDC6F812}" sibTransId="{336612B0-60E2-4ABF-AFE9-682448F9C955}"/>
    <dgm:cxn modelId="{461A8FD9-4FC8-4B04-A90B-E512F12EC7F0}" type="presOf" srcId="{126D15F1-A82B-48F2-9E7E-8CE7DE04C55B}" destId="{1858D0CF-8B5D-4D57-8A54-675FA98A03C8}" srcOrd="0" destOrd="0" presId="urn:microsoft.com/office/officeart/2005/8/layout/hList3"/>
    <dgm:cxn modelId="{E26D9959-C6CB-4A66-B3C9-0B25044401E8}" srcId="{0A2A14C2-7B9A-4295-9376-E5C48BB24412}" destId="{2CCF4DC3-35E5-4786-925E-09A0D560A0F9}" srcOrd="1" destOrd="0" parTransId="{62B7BCA0-1AC5-45AF-8F51-818D89238CF6}" sibTransId="{D0365A7E-616C-4AA4-A3B0-6758E77566FB}"/>
    <dgm:cxn modelId="{46B440D1-89B4-4899-AB64-7109784A09EB}" srcId="{126D15F1-A82B-48F2-9E7E-8CE7DE04C55B}" destId="{97A27481-F061-4594-81F5-F3CFDBE3B2B0}" srcOrd="0" destOrd="0" parTransId="{64FF95B9-A5A7-49E3-80D9-8C874C3860AB}" sibTransId="{2968CC5F-E287-4271-889A-BD1D866D96A7}"/>
    <dgm:cxn modelId="{FACFCBAC-EA9C-4740-BD15-ABC18A4E43F3}" srcId="{126D15F1-A82B-48F2-9E7E-8CE7DE04C55B}" destId="{63C17927-E7BD-4636-8C01-7B994CD51E52}" srcOrd="2" destOrd="0" parTransId="{0384548E-42DF-4CD9-873D-83736749A972}" sibTransId="{AD58653C-8298-4B8B-8388-835DC82A78B9}"/>
    <dgm:cxn modelId="{E5CFE198-DA3F-4822-88D2-7EA5C83F78F6}" type="presOf" srcId="{97A27481-F061-4594-81F5-F3CFDBE3B2B0}" destId="{97138D7C-4988-4359-A8A0-12E8622D540A}" srcOrd="0" destOrd="0" presId="urn:microsoft.com/office/officeart/2005/8/layout/hList3"/>
    <dgm:cxn modelId="{6B94A419-9CCC-4F61-A833-D0BC23286173}" type="presOf" srcId="{63C17927-E7BD-4636-8C01-7B994CD51E52}" destId="{6452F615-BFE4-4CAA-AC14-858C72E379EB}" srcOrd="0" destOrd="0" presId="urn:microsoft.com/office/officeart/2005/8/layout/hList3"/>
    <dgm:cxn modelId="{B043A77C-843A-4EC4-BD73-E370C2CBF809}" type="presParOf" srcId="{0A3DC188-9632-4489-A729-F9D0441DEDDE}" destId="{1858D0CF-8B5D-4D57-8A54-675FA98A03C8}" srcOrd="0" destOrd="0" presId="urn:microsoft.com/office/officeart/2005/8/layout/hList3"/>
    <dgm:cxn modelId="{4849EE01-1F1E-49AE-B072-A39CA18B6510}" type="presParOf" srcId="{0A3DC188-9632-4489-A729-F9D0441DEDDE}" destId="{09278F55-73FB-4E2F-A887-E670A6896C0A}" srcOrd="1" destOrd="0" presId="urn:microsoft.com/office/officeart/2005/8/layout/hList3"/>
    <dgm:cxn modelId="{63AFBF38-E002-47D4-84E1-002A36E0AD59}" type="presParOf" srcId="{09278F55-73FB-4E2F-A887-E670A6896C0A}" destId="{97138D7C-4988-4359-A8A0-12E8622D540A}" srcOrd="0" destOrd="0" presId="urn:microsoft.com/office/officeart/2005/8/layout/hList3"/>
    <dgm:cxn modelId="{8B075FA6-BBCE-48CE-8951-DBDA595FD99C}" type="presParOf" srcId="{09278F55-73FB-4E2F-A887-E670A6896C0A}" destId="{B2310808-327D-4B46-AA31-5B3861B028F4}" srcOrd="1" destOrd="0" presId="urn:microsoft.com/office/officeart/2005/8/layout/hList3"/>
    <dgm:cxn modelId="{97B78E07-EE49-46FC-8638-F002AB566E69}" type="presParOf" srcId="{09278F55-73FB-4E2F-A887-E670A6896C0A}" destId="{6452F615-BFE4-4CAA-AC14-858C72E379EB}" srcOrd="2" destOrd="0" presId="urn:microsoft.com/office/officeart/2005/8/layout/hList3"/>
    <dgm:cxn modelId="{18D0086B-8086-4D10-82B0-B1314628251F}" type="presParOf" srcId="{0A3DC188-9632-4489-A729-F9D0441DEDDE}" destId="{4389D4DF-E116-4A8C-8FD9-E769E47E11E0}"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6EC4F9-5CC3-4602-8239-3B5947B81667}"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ru-RU"/>
        </a:p>
      </dgm:t>
    </dgm:pt>
    <dgm:pt modelId="{2825591B-1DDC-4C8F-BE9D-856BD055EC26}">
      <dgm:prSet phldrT="[Текст]" custT="1"/>
      <dgm:spPr/>
      <dgm:t>
        <a:bodyPr/>
        <a:lstStyle/>
        <a:p>
          <a:r>
            <a:rPr lang="kk-KZ" sz="2400" dirty="0" smtClean="0">
              <a:solidFill>
                <a:srgbClr val="0070C0"/>
              </a:solidFill>
              <a:latin typeface="Times New Roman" panose="02020603050405020304" pitchFamily="18" charset="0"/>
              <a:cs typeface="Times New Roman" panose="02020603050405020304" pitchFamily="18" charset="0"/>
            </a:rPr>
            <a:t>Кемтар сәбилер дүниеге келеді</a:t>
          </a:r>
          <a:endParaRPr lang="ru-RU" sz="2400" dirty="0">
            <a:solidFill>
              <a:srgbClr val="0070C0"/>
            </a:solidFill>
            <a:latin typeface="Times New Roman" panose="02020603050405020304" pitchFamily="18" charset="0"/>
            <a:cs typeface="Times New Roman" panose="02020603050405020304" pitchFamily="18" charset="0"/>
          </a:endParaRPr>
        </a:p>
      </dgm:t>
    </dgm:pt>
    <dgm:pt modelId="{2EB3B200-916A-43BE-A8AA-D53658D157F2}" type="parTrans" cxnId="{11F7043F-59AB-4A28-A834-F7C1EAAC7D46}">
      <dgm:prSet/>
      <dgm:spPr/>
      <dgm:t>
        <a:bodyPr/>
        <a:lstStyle/>
        <a:p>
          <a:endParaRPr lang="ru-RU"/>
        </a:p>
      </dgm:t>
    </dgm:pt>
    <dgm:pt modelId="{0DC78211-2F21-4899-905E-F9A36548946D}" type="sibTrans" cxnId="{11F7043F-59AB-4A28-A834-F7C1EAAC7D46}">
      <dgm:prSet/>
      <dgm:spPr/>
      <dgm:t>
        <a:bodyPr/>
        <a:lstStyle/>
        <a:p>
          <a:endParaRPr lang="ru-RU"/>
        </a:p>
      </dgm:t>
    </dgm:pt>
    <dgm:pt modelId="{C74B87E3-EC66-450B-BD48-D40DAA82B0FD}">
      <dgm:prSet phldrT="[Текст]" custT="1"/>
      <dgm:spPr/>
      <dgm:t>
        <a:bodyPr/>
        <a:lstStyle/>
        <a:p>
          <a:pPr>
            <a:lnSpc>
              <a:spcPct val="100000"/>
            </a:lnSpc>
          </a:pPr>
          <a:r>
            <a:rPr lang="kk-KZ" sz="2400" dirty="0" smtClean="0">
              <a:solidFill>
                <a:srgbClr val="0070C0"/>
              </a:solidFill>
              <a:latin typeface="Times New Roman" panose="02020603050405020304" pitchFamily="18" charset="0"/>
              <a:cs typeface="Times New Roman" panose="02020603050405020304" pitchFamily="18" charset="0"/>
            </a:rPr>
            <a:t>Су, ауа ластанады</a:t>
          </a:r>
          <a:endParaRPr lang="ru-RU" sz="2400" dirty="0">
            <a:solidFill>
              <a:srgbClr val="0070C0"/>
            </a:solidFill>
            <a:latin typeface="Times New Roman" panose="02020603050405020304" pitchFamily="18" charset="0"/>
            <a:cs typeface="Times New Roman" panose="02020603050405020304" pitchFamily="18" charset="0"/>
          </a:endParaRPr>
        </a:p>
      </dgm:t>
    </dgm:pt>
    <dgm:pt modelId="{84D2FEF4-A4FA-4093-B026-64DDC625A85B}" type="parTrans" cxnId="{E07F7E43-CB78-4604-A688-442D5559A300}">
      <dgm:prSet/>
      <dgm:spPr/>
      <dgm:t>
        <a:bodyPr/>
        <a:lstStyle/>
        <a:p>
          <a:endParaRPr lang="ru-RU"/>
        </a:p>
      </dgm:t>
    </dgm:pt>
    <dgm:pt modelId="{1182DF9C-FA4D-4FDD-8B22-5181FF2B2566}" type="sibTrans" cxnId="{E07F7E43-CB78-4604-A688-442D5559A300}">
      <dgm:prSet/>
      <dgm:spPr/>
      <dgm:t>
        <a:bodyPr/>
        <a:lstStyle/>
        <a:p>
          <a:endParaRPr lang="ru-RU"/>
        </a:p>
      </dgm:t>
    </dgm:pt>
    <dgm:pt modelId="{CA680550-A0F9-48E9-8007-715E7284F70F}">
      <dgm:prSet phldrT="[Текст]" custT="1"/>
      <dgm:spPr/>
      <dgm:t>
        <a:bodyPr/>
        <a:lstStyle/>
        <a:p>
          <a:r>
            <a:rPr lang="ru-RU" sz="2400" dirty="0" err="1" smtClean="0">
              <a:solidFill>
                <a:srgbClr val="0070C0"/>
              </a:solidFill>
              <a:latin typeface="Times New Roman" panose="02020603050405020304" pitchFamily="18" charset="0"/>
              <a:cs typeface="Times New Roman" panose="02020603050405020304" pitchFamily="18" charset="0"/>
            </a:rPr>
            <a:t>Тіршілік</a:t>
          </a:r>
          <a:r>
            <a:rPr lang="ru-RU" sz="2400" dirty="0" smtClean="0">
              <a:solidFill>
                <a:srgbClr val="0070C0"/>
              </a:solidFill>
              <a:latin typeface="Times New Roman" panose="02020603050405020304" pitchFamily="18" charset="0"/>
              <a:cs typeface="Times New Roman" panose="02020603050405020304" pitchFamily="18" charset="0"/>
            </a:rPr>
            <a:t>  </a:t>
          </a:r>
          <a:r>
            <a:rPr lang="ru-RU" sz="2400" dirty="0" err="1" smtClean="0">
              <a:solidFill>
                <a:srgbClr val="0070C0"/>
              </a:solidFill>
              <a:latin typeface="Times New Roman" panose="02020603050405020304" pitchFamily="18" charset="0"/>
              <a:cs typeface="Times New Roman" panose="02020603050405020304" pitchFamily="18" charset="0"/>
            </a:rPr>
            <a:t>атаулыны</a:t>
          </a:r>
          <a:r>
            <a:rPr lang="ru-RU" sz="2400" dirty="0" smtClean="0">
              <a:solidFill>
                <a:srgbClr val="0070C0"/>
              </a:solidFill>
              <a:latin typeface="Times New Roman" panose="02020603050405020304" pitchFamily="18" charset="0"/>
              <a:cs typeface="Times New Roman" panose="02020603050405020304" pitchFamily="18" charset="0"/>
            </a:rPr>
            <a:t> </a:t>
          </a:r>
          <a:r>
            <a:rPr lang="ru-RU" sz="2400" dirty="0" err="1" smtClean="0">
              <a:solidFill>
                <a:srgbClr val="0070C0"/>
              </a:solidFill>
              <a:latin typeface="Times New Roman" panose="02020603050405020304" pitchFamily="18" charset="0"/>
              <a:cs typeface="Times New Roman" panose="02020603050405020304" pitchFamily="18" charset="0"/>
            </a:rPr>
            <a:t>жояды</a:t>
          </a:r>
          <a:endParaRPr lang="ru-RU" sz="2400" dirty="0">
            <a:solidFill>
              <a:srgbClr val="0070C0"/>
            </a:solidFill>
            <a:latin typeface="Times New Roman" panose="02020603050405020304" pitchFamily="18" charset="0"/>
            <a:cs typeface="Times New Roman" panose="02020603050405020304" pitchFamily="18" charset="0"/>
          </a:endParaRPr>
        </a:p>
      </dgm:t>
    </dgm:pt>
    <dgm:pt modelId="{7EC823DD-74E4-45DE-BF63-03D80C0EF5F9}" type="parTrans" cxnId="{1214C95E-4AA3-4656-95B0-C34431029105}">
      <dgm:prSet/>
      <dgm:spPr/>
      <dgm:t>
        <a:bodyPr/>
        <a:lstStyle/>
        <a:p>
          <a:endParaRPr lang="ru-RU"/>
        </a:p>
      </dgm:t>
    </dgm:pt>
    <dgm:pt modelId="{0DE870E0-B6B1-4512-88E0-0A50474156B8}" type="sibTrans" cxnId="{1214C95E-4AA3-4656-95B0-C34431029105}">
      <dgm:prSet/>
      <dgm:spPr/>
      <dgm:t>
        <a:bodyPr/>
        <a:lstStyle/>
        <a:p>
          <a:endParaRPr lang="ru-RU"/>
        </a:p>
      </dgm:t>
    </dgm:pt>
    <dgm:pt modelId="{68B9B9D1-33DB-4497-A881-9AC1E78492E6}">
      <dgm:prSet custT="1"/>
      <dgm:spPr/>
      <dgm:t>
        <a:bodyPr/>
        <a:lstStyle/>
        <a:p>
          <a:endParaRPr lang="ru-RU" sz="2400" dirty="0" smtClean="0">
            <a:latin typeface="Times New Roman" panose="02020603050405020304" pitchFamily="18" charset="0"/>
            <a:cs typeface="Times New Roman" panose="02020603050405020304" pitchFamily="18" charset="0"/>
          </a:endParaRPr>
        </a:p>
        <a:p>
          <a:r>
            <a:rPr lang="ru-RU" sz="2400" dirty="0" smtClean="0">
              <a:solidFill>
                <a:srgbClr val="0070C0"/>
              </a:solidFill>
              <a:latin typeface="Times New Roman" panose="02020603050405020304" pitchFamily="18" charset="0"/>
              <a:cs typeface="Times New Roman" panose="02020603050405020304" pitchFamily="18" charset="0"/>
            </a:rPr>
            <a:t>Адам </a:t>
          </a:r>
          <a:r>
            <a:rPr lang="ru-RU" sz="2400" dirty="0" err="1" smtClean="0">
              <a:solidFill>
                <a:srgbClr val="0070C0"/>
              </a:solidFill>
              <a:latin typeface="Times New Roman" panose="02020603050405020304" pitchFamily="18" charset="0"/>
              <a:cs typeface="Times New Roman" panose="02020603050405020304" pitchFamily="18" charset="0"/>
            </a:rPr>
            <a:t>өмірі</a:t>
          </a:r>
          <a:r>
            <a:rPr lang="ru-RU" sz="2400" dirty="0" smtClean="0">
              <a:solidFill>
                <a:srgbClr val="0070C0"/>
              </a:solidFill>
              <a:latin typeface="Times New Roman" panose="02020603050405020304" pitchFamily="18" charset="0"/>
              <a:cs typeface="Times New Roman" panose="02020603050405020304" pitchFamily="18" charset="0"/>
            </a:rPr>
            <a:t> </a:t>
          </a:r>
          <a:r>
            <a:rPr lang="ru-RU" sz="2400" dirty="0" err="1" smtClean="0">
              <a:solidFill>
                <a:srgbClr val="0070C0"/>
              </a:solidFill>
              <a:latin typeface="Times New Roman" panose="02020603050405020304" pitchFamily="18" charset="0"/>
              <a:cs typeface="Times New Roman" panose="02020603050405020304" pitchFamily="18" charset="0"/>
            </a:rPr>
            <a:t>үшін</a:t>
          </a:r>
          <a:r>
            <a:rPr lang="ru-RU" sz="2400" dirty="0" smtClean="0">
              <a:solidFill>
                <a:srgbClr val="0070C0"/>
              </a:solidFill>
              <a:latin typeface="Times New Roman" panose="02020603050405020304" pitchFamily="18" charset="0"/>
              <a:cs typeface="Times New Roman" panose="02020603050405020304" pitchFamily="18" charset="0"/>
            </a:rPr>
            <a:t> </a:t>
          </a:r>
          <a:r>
            <a:rPr lang="ru-RU" sz="2400" dirty="0" err="1" smtClean="0">
              <a:solidFill>
                <a:srgbClr val="0070C0"/>
              </a:solidFill>
              <a:latin typeface="Times New Roman" panose="02020603050405020304" pitchFamily="18" charset="0"/>
              <a:cs typeface="Times New Roman" panose="02020603050405020304" pitchFamily="18" charset="0"/>
            </a:rPr>
            <a:t>өте</a:t>
          </a:r>
          <a:r>
            <a:rPr lang="ru-RU" sz="2400" dirty="0" smtClean="0">
              <a:solidFill>
                <a:srgbClr val="0070C0"/>
              </a:solidFill>
              <a:latin typeface="Times New Roman" panose="02020603050405020304" pitchFamily="18" charset="0"/>
              <a:cs typeface="Times New Roman" panose="02020603050405020304" pitchFamily="18" charset="0"/>
            </a:rPr>
            <a:t> </a:t>
          </a:r>
          <a:r>
            <a:rPr lang="ru-RU" sz="2400" dirty="0" err="1" smtClean="0">
              <a:solidFill>
                <a:srgbClr val="0070C0"/>
              </a:solidFill>
              <a:latin typeface="Times New Roman" panose="02020603050405020304" pitchFamily="18" charset="0"/>
              <a:cs typeface="Times New Roman" panose="02020603050405020304" pitchFamily="18" charset="0"/>
            </a:rPr>
            <a:t>қауіпті</a:t>
          </a:r>
          <a:r>
            <a:rPr lang="ru-RU" sz="2400" dirty="0" smtClean="0">
              <a:solidFill>
                <a:srgbClr val="0070C0"/>
              </a:solidFill>
              <a:latin typeface="Times New Roman" panose="02020603050405020304" pitchFamily="18" charset="0"/>
              <a:cs typeface="Times New Roman" panose="02020603050405020304" pitchFamily="18" charset="0"/>
            </a:rPr>
            <a:t>,</a:t>
          </a:r>
          <a:endParaRPr lang="ru-RU" sz="2400" dirty="0">
            <a:solidFill>
              <a:srgbClr val="0070C0"/>
            </a:solidFill>
            <a:latin typeface="Times New Roman" panose="02020603050405020304" pitchFamily="18" charset="0"/>
            <a:cs typeface="Times New Roman" panose="02020603050405020304" pitchFamily="18" charset="0"/>
          </a:endParaRPr>
        </a:p>
      </dgm:t>
    </dgm:pt>
    <dgm:pt modelId="{6687B189-DABC-4872-B127-54F5DB136444}" type="parTrans" cxnId="{0E3246FA-1ED8-47A6-937E-114180AA03D2}">
      <dgm:prSet/>
      <dgm:spPr/>
      <dgm:t>
        <a:bodyPr/>
        <a:lstStyle/>
        <a:p>
          <a:endParaRPr lang="ru-RU"/>
        </a:p>
      </dgm:t>
    </dgm:pt>
    <dgm:pt modelId="{DF8B10AA-0856-4797-A62F-A3F223346606}" type="sibTrans" cxnId="{0E3246FA-1ED8-47A6-937E-114180AA03D2}">
      <dgm:prSet/>
      <dgm:spPr/>
      <dgm:t>
        <a:bodyPr/>
        <a:lstStyle/>
        <a:p>
          <a:endParaRPr lang="ru-RU"/>
        </a:p>
      </dgm:t>
    </dgm:pt>
    <dgm:pt modelId="{135874B5-9EED-4AE2-8039-6807F0FFD1E8}" type="pres">
      <dgm:prSet presAssocID="{C16EC4F9-5CC3-4602-8239-3B5947B81667}" presName="arrowDiagram" presStyleCnt="0">
        <dgm:presLayoutVars>
          <dgm:chMax val="5"/>
          <dgm:dir/>
          <dgm:resizeHandles val="exact"/>
        </dgm:presLayoutVars>
      </dgm:prSet>
      <dgm:spPr/>
      <dgm:t>
        <a:bodyPr/>
        <a:lstStyle/>
        <a:p>
          <a:endParaRPr lang="ru-RU"/>
        </a:p>
      </dgm:t>
    </dgm:pt>
    <dgm:pt modelId="{46C786BA-49CE-464D-9751-1C0C94C4AA38}" type="pres">
      <dgm:prSet presAssocID="{C16EC4F9-5CC3-4602-8239-3B5947B81667}" presName="arrow" presStyleLbl="bgShp" presStyleIdx="0" presStyleCnt="1" custScaleX="125823" custScaleY="100000" custLinFactNeighborX="4276" custLinFactNeighborY="-4814"/>
      <dgm:spPr/>
    </dgm:pt>
    <dgm:pt modelId="{C008C27E-1486-4A26-A3FB-C90C5C92E80F}" type="pres">
      <dgm:prSet presAssocID="{C16EC4F9-5CC3-4602-8239-3B5947B81667}" presName="arrowDiagram4" presStyleCnt="0"/>
      <dgm:spPr/>
    </dgm:pt>
    <dgm:pt modelId="{ECAF40C7-5A3C-4B4A-A96B-C515964DAE03}" type="pres">
      <dgm:prSet presAssocID="{2825591B-1DDC-4C8F-BE9D-856BD055EC26}" presName="bullet4a" presStyleLbl="node1" presStyleIdx="0" presStyleCnt="4"/>
      <dgm:spPr/>
    </dgm:pt>
    <dgm:pt modelId="{34A74021-C659-4A8B-BE37-71F1581FC12E}" type="pres">
      <dgm:prSet presAssocID="{2825591B-1DDC-4C8F-BE9D-856BD055EC26}" presName="textBox4a" presStyleLbl="revTx" presStyleIdx="0" presStyleCnt="4" custScaleX="245375" custLinFactNeighborX="2913" custLinFactNeighborY="37995">
        <dgm:presLayoutVars>
          <dgm:bulletEnabled val="1"/>
        </dgm:presLayoutVars>
      </dgm:prSet>
      <dgm:spPr/>
      <dgm:t>
        <a:bodyPr/>
        <a:lstStyle/>
        <a:p>
          <a:endParaRPr lang="ru-RU"/>
        </a:p>
      </dgm:t>
    </dgm:pt>
    <dgm:pt modelId="{726AE406-006A-4174-B06A-2703DFF539FA}" type="pres">
      <dgm:prSet presAssocID="{C74B87E3-EC66-450B-BD48-D40DAA82B0FD}" presName="bullet4b" presStyleLbl="node1" presStyleIdx="1" presStyleCnt="4"/>
      <dgm:spPr/>
    </dgm:pt>
    <dgm:pt modelId="{8A05137E-757B-458B-9BCC-E27F26200427}" type="pres">
      <dgm:prSet presAssocID="{C74B87E3-EC66-450B-BD48-D40DAA82B0FD}" presName="textBox4b" presStyleLbl="revTx" presStyleIdx="1" presStyleCnt="4" custScaleX="157018" custLinFactNeighborX="23714" custLinFactNeighborY="2615">
        <dgm:presLayoutVars>
          <dgm:bulletEnabled val="1"/>
        </dgm:presLayoutVars>
      </dgm:prSet>
      <dgm:spPr/>
      <dgm:t>
        <a:bodyPr/>
        <a:lstStyle/>
        <a:p>
          <a:endParaRPr lang="ru-RU"/>
        </a:p>
      </dgm:t>
    </dgm:pt>
    <dgm:pt modelId="{782B85D6-69A2-461A-87F7-D1B87C5CF07C}" type="pres">
      <dgm:prSet presAssocID="{CA680550-A0F9-48E9-8007-715E7284F70F}" presName="bullet4c" presStyleLbl="node1" presStyleIdx="2" presStyleCnt="4"/>
      <dgm:spPr/>
    </dgm:pt>
    <dgm:pt modelId="{5ED87A3F-CA9D-4BC3-A57F-93E38BF3D693}" type="pres">
      <dgm:prSet presAssocID="{CA680550-A0F9-48E9-8007-715E7284F70F}" presName="textBox4c" presStyleLbl="revTx" presStyleIdx="2" presStyleCnt="4" custScaleX="159526" custLinFactNeighborX="42762" custLinFactNeighborY="645">
        <dgm:presLayoutVars>
          <dgm:bulletEnabled val="1"/>
        </dgm:presLayoutVars>
      </dgm:prSet>
      <dgm:spPr/>
      <dgm:t>
        <a:bodyPr/>
        <a:lstStyle/>
        <a:p>
          <a:endParaRPr lang="ru-RU"/>
        </a:p>
      </dgm:t>
    </dgm:pt>
    <dgm:pt modelId="{DEFEB178-952C-4D5E-9DD7-8B6B2FE6EEAD}" type="pres">
      <dgm:prSet presAssocID="{68B9B9D1-33DB-4497-A881-9AC1E78492E6}" presName="bullet4d" presStyleLbl="node1" presStyleIdx="3" presStyleCnt="4" custLinFactNeighborX="58748" custLinFactNeighborY="-40340"/>
      <dgm:spPr>
        <a:blipFill rotWithShape="0">
          <a:blip xmlns:r="http://schemas.openxmlformats.org/officeDocument/2006/relationships" r:embed="rId1"/>
          <a:stretch>
            <a:fillRect/>
          </a:stretch>
        </a:blipFill>
      </dgm:spPr>
      <dgm:t>
        <a:bodyPr/>
        <a:lstStyle/>
        <a:p>
          <a:endParaRPr lang="ru-RU"/>
        </a:p>
      </dgm:t>
    </dgm:pt>
    <dgm:pt modelId="{6EF12583-CEEC-4ADF-9D19-39EABF3A767C}" type="pres">
      <dgm:prSet presAssocID="{68B9B9D1-33DB-4497-A881-9AC1E78492E6}" presName="textBox4d" presStyleLbl="revTx" presStyleIdx="3" presStyleCnt="4" custScaleX="138341" custLinFactNeighborX="49397" custLinFactNeighborY="-14590">
        <dgm:presLayoutVars>
          <dgm:bulletEnabled val="1"/>
        </dgm:presLayoutVars>
      </dgm:prSet>
      <dgm:spPr/>
      <dgm:t>
        <a:bodyPr/>
        <a:lstStyle/>
        <a:p>
          <a:endParaRPr lang="ru-RU"/>
        </a:p>
      </dgm:t>
    </dgm:pt>
  </dgm:ptLst>
  <dgm:cxnLst>
    <dgm:cxn modelId="{11F7043F-59AB-4A28-A834-F7C1EAAC7D46}" srcId="{C16EC4F9-5CC3-4602-8239-3B5947B81667}" destId="{2825591B-1DDC-4C8F-BE9D-856BD055EC26}" srcOrd="0" destOrd="0" parTransId="{2EB3B200-916A-43BE-A8AA-D53658D157F2}" sibTransId="{0DC78211-2F21-4899-905E-F9A36548946D}"/>
    <dgm:cxn modelId="{72002D1B-FED1-4CE3-A245-812D9E31A95C}" type="presOf" srcId="{CA680550-A0F9-48E9-8007-715E7284F70F}" destId="{5ED87A3F-CA9D-4BC3-A57F-93E38BF3D693}" srcOrd="0" destOrd="0" presId="urn:microsoft.com/office/officeart/2005/8/layout/arrow2"/>
    <dgm:cxn modelId="{1214C95E-4AA3-4656-95B0-C34431029105}" srcId="{C16EC4F9-5CC3-4602-8239-3B5947B81667}" destId="{CA680550-A0F9-48E9-8007-715E7284F70F}" srcOrd="2" destOrd="0" parTransId="{7EC823DD-74E4-45DE-BF63-03D80C0EF5F9}" sibTransId="{0DE870E0-B6B1-4512-88E0-0A50474156B8}"/>
    <dgm:cxn modelId="{0E3246FA-1ED8-47A6-937E-114180AA03D2}" srcId="{C16EC4F9-5CC3-4602-8239-3B5947B81667}" destId="{68B9B9D1-33DB-4497-A881-9AC1E78492E6}" srcOrd="3" destOrd="0" parTransId="{6687B189-DABC-4872-B127-54F5DB136444}" sibTransId="{DF8B10AA-0856-4797-A62F-A3F223346606}"/>
    <dgm:cxn modelId="{1979CA6E-E596-45E4-9B5B-C712804BC262}" type="presOf" srcId="{C74B87E3-EC66-450B-BD48-D40DAA82B0FD}" destId="{8A05137E-757B-458B-9BCC-E27F26200427}" srcOrd="0" destOrd="0" presId="urn:microsoft.com/office/officeart/2005/8/layout/arrow2"/>
    <dgm:cxn modelId="{E07F7E43-CB78-4604-A688-442D5559A300}" srcId="{C16EC4F9-5CC3-4602-8239-3B5947B81667}" destId="{C74B87E3-EC66-450B-BD48-D40DAA82B0FD}" srcOrd="1" destOrd="0" parTransId="{84D2FEF4-A4FA-4093-B026-64DDC625A85B}" sibTransId="{1182DF9C-FA4D-4FDD-8B22-5181FF2B2566}"/>
    <dgm:cxn modelId="{5A2791CC-9984-4B1F-8218-F264FF830954}" type="presOf" srcId="{2825591B-1DDC-4C8F-BE9D-856BD055EC26}" destId="{34A74021-C659-4A8B-BE37-71F1581FC12E}" srcOrd="0" destOrd="0" presId="urn:microsoft.com/office/officeart/2005/8/layout/arrow2"/>
    <dgm:cxn modelId="{B931AD50-B727-49BB-8A22-ABFE1FBBF0E0}" type="presOf" srcId="{68B9B9D1-33DB-4497-A881-9AC1E78492E6}" destId="{6EF12583-CEEC-4ADF-9D19-39EABF3A767C}" srcOrd="0" destOrd="0" presId="urn:microsoft.com/office/officeart/2005/8/layout/arrow2"/>
    <dgm:cxn modelId="{4370606A-37FD-4EC6-9781-29F351A3F0B4}" type="presOf" srcId="{C16EC4F9-5CC3-4602-8239-3B5947B81667}" destId="{135874B5-9EED-4AE2-8039-6807F0FFD1E8}" srcOrd="0" destOrd="0" presId="urn:microsoft.com/office/officeart/2005/8/layout/arrow2"/>
    <dgm:cxn modelId="{8B3C42AD-2101-4CD8-903D-FC1CAD34A62D}" type="presParOf" srcId="{135874B5-9EED-4AE2-8039-6807F0FFD1E8}" destId="{46C786BA-49CE-464D-9751-1C0C94C4AA38}" srcOrd="0" destOrd="0" presId="urn:microsoft.com/office/officeart/2005/8/layout/arrow2"/>
    <dgm:cxn modelId="{F5130522-DDC9-4542-ADFD-F19F4404D9A2}" type="presParOf" srcId="{135874B5-9EED-4AE2-8039-6807F0FFD1E8}" destId="{C008C27E-1486-4A26-A3FB-C90C5C92E80F}" srcOrd="1" destOrd="0" presId="urn:microsoft.com/office/officeart/2005/8/layout/arrow2"/>
    <dgm:cxn modelId="{E94E96A5-E84B-4576-BB4C-CE44621F57FC}" type="presParOf" srcId="{C008C27E-1486-4A26-A3FB-C90C5C92E80F}" destId="{ECAF40C7-5A3C-4B4A-A96B-C515964DAE03}" srcOrd="0" destOrd="0" presId="urn:microsoft.com/office/officeart/2005/8/layout/arrow2"/>
    <dgm:cxn modelId="{99F76D01-BAB3-4AC2-814B-EAC2B9715462}" type="presParOf" srcId="{C008C27E-1486-4A26-A3FB-C90C5C92E80F}" destId="{34A74021-C659-4A8B-BE37-71F1581FC12E}" srcOrd="1" destOrd="0" presId="urn:microsoft.com/office/officeart/2005/8/layout/arrow2"/>
    <dgm:cxn modelId="{0170A638-A453-45E6-89E7-E3016804192D}" type="presParOf" srcId="{C008C27E-1486-4A26-A3FB-C90C5C92E80F}" destId="{726AE406-006A-4174-B06A-2703DFF539FA}" srcOrd="2" destOrd="0" presId="urn:microsoft.com/office/officeart/2005/8/layout/arrow2"/>
    <dgm:cxn modelId="{C3CD90C5-73EB-4CDD-A571-E7161E6ECAA5}" type="presParOf" srcId="{C008C27E-1486-4A26-A3FB-C90C5C92E80F}" destId="{8A05137E-757B-458B-9BCC-E27F26200427}" srcOrd="3" destOrd="0" presId="urn:microsoft.com/office/officeart/2005/8/layout/arrow2"/>
    <dgm:cxn modelId="{7FAB0CD2-BD3D-47B1-BBE7-3667C8897AD5}" type="presParOf" srcId="{C008C27E-1486-4A26-A3FB-C90C5C92E80F}" destId="{782B85D6-69A2-461A-87F7-D1B87C5CF07C}" srcOrd="4" destOrd="0" presId="urn:microsoft.com/office/officeart/2005/8/layout/arrow2"/>
    <dgm:cxn modelId="{AD30A05D-3228-47F8-A6D0-8CEC79C4082F}" type="presParOf" srcId="{C008C27E-1486-4A26-A3FB-C90C5C92E80F}" destId="{5ED87A3F-CA9D-4BC3-A57F-93E38BF3D693}" srcOrd="5" destOrd="0" presId="urn:microsoft.com/office/officeart/2005/8/layout/arrow2"/>
    <dgm:cxn modelId="{F11894CB-F623-48D1-8B62-EB41C74099B5}" type="presParOf" srcId="{C008C27E-1486-4A26-A3FB-C90C5C92E80F}" destId="{DEFEB178-952C-4D5E-9DD7-8B6B2FE6EEAD}" srcOrd="6" destOrd="0" presId="urn:microsoft.com/office/officeart/2005/8/layout/arrow2"/>
    <dgm:cxn modelId="{E6D98BBE-0289-42FE-8BC8-4DC3BA1B594F}" type="presParOf" srcId="{C008C27E-1486-4A26-A3FB-C90C5C92E80F}" destId="{6EF12583-CEEC-4ADF-9D19-39EABF3A767C}"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8D0CF-8B5D-4D57-8A54-675FA98A03C8}">
      <dsp:nvSpPr>
        <dsp:cNvPr id="0" name=""/>
        <dsp:cNvSpPr/>
      </dsp:nvSpPr>
      <dsp:spPr>
        <a:xfrm>
          <a:off x="0" y="0"/>
          <a:ext cx="8903988" cy="1711832"/>
        </a:xfrm>
        <a:prstGeom prst="rect">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kk-KZ" sz="2400" b="0" kern="1200" dirty="0" smtClean="0">
              <a:solidFill>
                <a:srgbClr val="7030A0"/>
              </a:solidFill>
              <a:latin typeface="Times New Roman" panose="02020603050405020304" pitchFamily="18" charset="0"/>
              <a:cs typeface="Times New Roman" panose="02020603050405020304" pitchFamily="18" charset="0"/>
            </a:rPr>
            <a:t>ОҚУ МАҚСАТ(ТАР)Ы:</a:t>
          </a:r>
        </a:p>
        <a:p>
          <a:pPr lvl="0" algn="ctr" defTabSz="1066800">
            <a:lnSpc>
              <a:spcPct val="90000"/>
            </a:lnSpc>
            <a:spcBef>
              <a:spcPct val="0"/>
            </a:spcBef>
            <a:spcAft>
              <a:spcPct val="35000"/>
            </a:spcAft>
          </a:pPr>
          <a:r>
            <a:rPr lang="kk-KZ" sz="2400" b="1" kern="1200" dirty="0" smtClean="0">
              <a:solidFill>
                <a:schemeClr val="bg1"/>
              </a:solidFill>
              <a:latin typeface="Times New Roman" panose="02020603050405020304" pitchFamily="18" charset="0"/>
              <a:cs typeface="Times New Roman" panose="02020603050405020304" pitchFamily="18" charset="0"/>
            </a:rPr>
            <a:t>11.1.2.1. мамандырылған тар аядағы арнайы мәтіндердегі (пікірталас) мақсатты аудиторияға  арналған терминдер мен ұғымдарды, тілдік оралымдарды, мәтін үзінділерін талдау.</a:t>
          </a:r>
          <a:endParaRPr lang="ru-RU" sz="2400" kern="1200" dirty="0">
            <a:latin typeface="Times New Roman" panose="02020603050405020304" pitchFamily="18" charset="0"/>
            <a:cs typeface="Times New Roman" panose="02020603050405020304" pitchFamily="18" charset="0"/>
          </a:endParaRPr>
        </a:p>
      </dsp:txBody>
      <dsp:txXfrm>
        <a:off x="0" y="0"/>
        <a:ext cx="8903988" cy="1711832"/>
      </dsp:txXfrm>
    </dsp:sp>
    <dsp:sp modelId="{97138D7C-4988-4359-A8A0-12E8622D540A}">
      <dsp:nvSpPr>
        <dsp:cNvPr id="0" name=""/>
        <dsp:cNvSpPr/>
      </dsp:nvSpPr>
      <dsp:spPr>
        <a:xfrm>
          <a:off x="0" y="2415755"/>
          <a:ext cx="3205105" cy="3750657"/>
        </a:xfrm>
        <a:prstGeom prst="rect">
          <a:avLst/>
        </a:prstGeom>
        <a:solidFill>
          <a:schemeClr val="accent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kk-KZ" sz="2400" b="1" kern="1200" dirty="0" smtClean="0">
              <a:solidFill>
                <a:srgbClr val="C00000"/>
              </a:solidFill>
              <a:latin typeface="Times New Roman" panose="02020603050405020304" pitchFamily="18" charset="0"/>
              <a:cs typeface="Times New Roman" panose="02020603050405020304" pitchFamily="18" charset="0"/>
            </a:rPr>
            <a:t>Көтерілген ғаламдық мәселелерді терең түсінеді;</a:t>
          </a:r>
        </a:p>
        <a:p>
          <a:pPr lvl="0" algn="ctr" defTabSz="1066800">
            <a:lnSpc>
              <a:spcPct val="90000"/>
            </a:lnSpc>
            <a:spcBef>
              <a:spcPct val="0"/>
            </a:spcBef>
            <a:spcAft>
              <a:spcPct val="35000"/>
            </a:spcAft>
          </a:pPr>
          <a:endParaRPr lang="ru-RU" sz="1200" kern="1200" dirty="0">
            <a:latin typeface="Times New Roman" panose="02020603050405020304" pitchFamily="18" charset="0"/>
            <a:cs typeface="Times New Roman" panose="02020603050405020304" pitchFamily="18" charset="0"/>
          </a:endParaRPr>
        </a:p>
      </dsp:txBody>
      <dsp:txXfrm>
        <a:off x="0" y="2415755"/>
        <a:ext cx="3205105" cy="3750657"/>
      </dsp:txXfrm>
    </dsp:sp>
    <dsp:sp modelId="{B2310808-327D-4B46-AA31-5B3861B028F4}">
      <dsp:nvSpPr>
        <dsp:cNvPr id="0" name=""/>
        <dsp:cNvSpPr/>
      </dsp:nvSpPr>
      <dsp:spPr>
        <a:xfrm>
          <a:off x="3216355" y="2468041"/>
          <a:ext cx="2892996" cy="3753793"/>
        </a:xfrm>
        <a:prstGeom prst="rect">
          <a:avLst/>
        </a:prstGeom>
        <a:solidFill>
          <a:schemeClr val="accent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kk-KZ" sz="2400" b="1" kern="1200" dirty="0" smtClean="0">
              <a:solidFill>
                <a:srgbClr val="C00000"/>
              </a:solidFill>
              <a:latin typeface="Times New Roman" panose="02020603050405020304" pitchFamily="18" charset="0"/>
              <a:cs typeface="Times New Roman" panose="02020603050405020304" pitchFamily="18" charset="0"/>
            </a:rPr>
            <a:t>Терминдер мен ұғымдарды анықтай алады. </a:t>
          </a:r>
          <a:endParaRPr lang="ru-RU" sz="2400" b="1" kern="1200" dirty="0">
            <a:solidFill>
              <a:srgbClr val="C00000"/>
            </a:solidFill>
            <a:latin typeface="Times New Roman" panose="02020603050405020304" pitchFamily="18" charset="0"/>
            <a:cs typeface="Times New Roman" panose="02020603050405020304" pitchFamily="18" charset="0"/>
          </a:endParaRPr>
        </a:p>
      </dsp:txBody>
      <dsp:txXfrm>
        <a:off x="3216355" y="2468041"/>
        <a:ext cx="2892996" cy="3753793"/>
      </dsp:txXfrm>
    </dsp:sp>
    <dsp:sp modelId="{6452F615-BFE4-4CAA-AC14-858C72E379EB}">
      <dsp:nvSpPr>
        <dsp:cNvPr id="0" name=""/>
        <dsp:cNvSpPr/>
      </dsp:nvSpPr>
      <dsp:spPr>
        <a:xfrm>
          <a:off x="6106168" y="2247672"/>
          <a:ext cx="2797819" cy="3974162"/>
        </a:xfrm>
        <a:prstGeom prst="rect">
          <a:avLst/>
        </a:prstGeom>
        <a:solidFill>
          <a:schemeClr val="accent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kk-KZ" sz="2400" b="1" kern="1200" dirty="0" smtClean="0">
              <a:solidFill>
                <a:srgbClr val="C00000"/>
              </a:solidFill>
              <a:latin typeface="Times New Roman" panose="02020603050405020304" pitchFamily="18" charset="0"/>
              <a:cs typeface="Times New Roman" panose="02020603050405020304" pitchFamily="18" charset="0"/>
            </a:rPr>
            <a:t>Мәтін үзінділерін талдайды;</a:t>
          </a:r>
          <a:endParaRPr lang="ru-RU" sz="2400" b="1" kern="1200" dirty="0">
            <a:solidFill>
              <a:srgbClr val="C00000"/>
            </a:solidFill>
            <a:latin typeface="Times New Roman" panose="02020603050405020304" pitchFamily="18" charset="0"/>
            <a:cs typeface="Times New Roman" panose="02020603050405020304" pitchFamily="18" charset="0"/>
          </a:endParaRPr>
        </a:p>
      </dsp:txBody>
      <dsp:txXfrm>
        <a:off x="6106168" y="2247672"/>
        <a:ext cx="2797819" cy="3974162"/>
      </dsp:txXfrm>
    </dsp:sp>
    <dsp:sp modelId="{4389D4DF-E116-4A8C-8FD9-E769E47E11E0}">
      <dsp:nvSpPr>
        <dsp:cNvPr id="0" name=""/>
        <dsp:cNvSpPr/>
      </dsp:nvSpPr>
      <dsp:spPr>
        <a:xfrm>
          <a:off x="0" y="5747626"/>
          <a:ext cx="8903988" cy="435528"/>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786BA-49CE-464D-9751-1C0C94C4AA38}">
      <dsp:nvSpPr>
        <dsp:cNvPr id="0" name=""/>
        <dsp:cNvSpPr/>
      </dsp:nvSpPr>
      <dsp:spPr>
        <a:xfrm>
          <a:off x="1107851" y="0"/>
          <a:ext cx="7872396" cy="391045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AF40C7-5A3C-4B4A-A96B-C515964DAE03}">
      <dsp:nvSpPr>
        <dsp:cNvPr id="0" name=""/>
        <dsp:cNvSpPr/>
      </dsp:nvSpPr>
      <dsp:spPr>
        <a:xfrm>
          <a:off x="2264438" y="2907812"/>
          <a:ext cx="143904" cy="14390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A74021-C659-4A8B-BE37-71F1581FC12E}">
      <dsp:nvSpPr>
        <dsp:cNvPr id="0" name=""/>
        <dsp:cNvSpPr/>
      </dsp:nvSpPr>
      <dsp:spPr>
        <a:xfrm>
          <a:off x="1589873" y="2979764"/>
          <a:ext cx="2625266" cy="93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52" tIns="0" rIns="0" bIns="0" numCol="1" spcCol="1270" anchor="t" anchorCtr="0">
          <a:noAutofit/>
        </a:bodyPr>
        <a:lstStyle/>
        <a:p>
          <a:pPr lvl="0" algn="l" defTabSz="1066800">
            <a:lnSpc>
              <a:spcPct val="90000"/>
            </a:lnSpc>
            <a:spcBef>
              <a:spcPct val="0"/>
            </a:spcBef>
            <a:spcAft>
              <a:spcPct val="35000"/>
            </a:spcAft>
          </a:pPr>
          <a:r>
            <a:rPr lang="kk-KZ" sz="2400" kern="1200" dirty="0" smtClean="0">
              <a:solidFill>
                <a:srgbClr val="0070C0"/>
              </a:solidFill>
              <a:latin typeface="Times New Roman" panose="02020603050405020304" pitchFamily="18" charset="0"/>
              <a:cs typeface="Times New Roman" panose="02020603050405020304" pitchFamily="18" charset="0"/>
            </a:rPr>
            <a:t>Кемтар сәбилер дүниеге келеді</a:t>
          </a:r>
          <a:endParaRPr lang="ru-RU" sz="2400" kern="1200" dirty="0">
            <a:solidFill>
              <a:srgbClr val="0070C0"/>
            </a:solidFill>
            <a:latin typeface="Times New Roman" panose="02020603050405020304" pitchFamily="18" charset="0"/>
            <a:cs typeface="Times New Roman" panose="02020603050405020304" pitchFamily="18" charset="0"/>
          </a:endParaRPr>
        </a:p>
      </dsp:txBody>
      <dsp:txXfrm>
        <a:off x="1589873" y="2979764"/>
        <a:ext cx="2625266" cy="930687"/>
      </dsp:txXfrm>
    </dsp:sp>
    <dsp:sp modelId="{726AE406-006A-4174-B06A-2703DFF539FA}">
      <dsp:nvSpPr>
        <dsp:cNvPr id="0" name=""/>
        <dsp:cNvSpPr/>
      </dsp:nvSpPr>
      <dsp:spPr>
        <a:xfrm>
          <a:off x="3281155" y="1998240"/>
          <a:ext cx="250268" cy="25026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05137E-757B-458B-9BCC-E27F26200427}">
      <dsp:nvSpPr>
        <dsp:cNvPr id="0" name=""/>
        <dsp:cNvSpPr/>
      </dsp:nvSpPr>
      <dsp:spPr>
        <a:xfrm>
          <a:off x="3343288" y="2123375"/>
          <a:ext cx="2063078" cy="1787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612" tIns="0" rIns="0" bIns="0" numCol="1" spcCol="1270" anchor="t" anchorCtr="0">
          <a:noAutofit/>
        </a:bodyPr>
        <a:lstStyle/>
        <a:p>
          <a:pPr lvl="0" algn="l" defTabSz="1066800">
            <a:lnSpc>
              <a:spcPct val="100000"/>
            </a:lnSpc>
            <a:spcBef>
              <a:spcPct val="0"/>
            </a:spcBef>
            <a:spcAft>
              <a:spcPct val="35000"/>
            </a:spcAft>
          </a:pPr>
          <a:r>
            <a:rPr lang="kk-KZ" sz="2400" kern="1200" dirty="0" smtClean="0">
              <a:solidFill>
                <a:srgbClr val="0070C0"/>
              </a:solidFill>
              <a:latin typeface="Times New Roman" panose="02020603050405020304" pitchFamily="18" charset="0"/>
              <a:cs typeface="Times New Roman" panose="02020603050405020304" pitchFamily="18" charset="0"/>
            </a:rPr>
            <a:t>Су, ауа ластанады</a:t>
          </a:r>
          <a:endParaRPr lang="ru-RU" sz="2400" kern="1200" dirty="0">
            <a:solidFill>
              <a:srgbClr val="0070C0"/>
            </a:solidFill>
            <a:latin typeface="Times New Roman" panose="02020603050405020304" pitchFamily="18" charset="0"/>
            <a:cs typeface="Times New Roman" panose="02020603050405020304" pitchFamily="18" charset="0"/>
          </a:endParaRPr>
        </a:p>
      </dsp:txBody>
      <dsp:txXfrm>
        <a:off x="3343288" y="2123375"/>
        <a:ext cx="2063078" cy="1787076"/>
      </dsp:txXfrm>
    </dsp:sp>
    <dsp:sp modelId="{782B85D6-69A2-461A-87F7-D1B87C5CF07C}">
      <dsp:nvSpPr>
        <dsp:cNvPr id="0" name=""/>
        <dsp:cNvSpPr/>
      </dsp:nvSpPr>
      <dsp:spPr>
        <a:xfrm>
          <a:off x="4579425" y="1327989"/>
          <a:ext cx="331606" cy="33160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D87A3F-CA9D-4BC3-A57F-93E38BF3D693}">
      <dsp:nvSpPr>
        <dsp:cNvPr id="0" name=""/>
        <dsp:cNvSpPr/>
      </dsp:nvSpPr>
      <dsp:spPr>
        <a:xfrm>
          <a:off x="4916024" y="1493792"/>
          <a:ext cx="2096031" cy="2416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711" tIns="0" rIns="0" bIns="0" numCol="1" spcCol="1270" anchor="t" anchorCtr="0">
          <a:noAutofit/>
        </a:bodyPr>
        <a:lstStyle/>
        <a:p>
          <a:pPr lvl="0" algn="l" defTabSz="1066800">
            <a:lnSpc>
              <a:spcPct val="90000"/>
            </a:lnSpc>
            <a:spcBef>
              <a:spcPct val="0"/>
            </a:spcBef>
            <a:spcAft>
              <a:spcPct val="35000"/>
            </a:spcAft>
          </a:pPr>
          <a:r>
            <a:rPr lang="ru-RU" sz="2400" kern="1200" dirty="0" err="1" smtClean="0">
              <a:solidFill>
                <a:srgbClr val="0070C0"/>
              </a:solidFill>
              <a:latin typeface="Times New Roman" panose="02020603050405020304" pitchFamily="18" charset="0"/>
              <a:cs typeface="Times New Roman" panose="02020603050405020304" pitchFamily="18" charset="0"/>
            </a:rPr>
            <a:t>Тіршілік</a:t>
          </a:r>
          <a:r>
            <a:rPr lang="ru-RU" sz="2400" kern="1200" dirty="0" smtClean="0">
              <a:solidFill>
                <a:srgbClr val="0070C0"/>
              </a:solidFill>
              <a:latin typeface="Times New Roman" panose="02020603050405020304" pitchFamily="18" charset="0"/>
              <a:cs typeface="Times New Roman" panose="02020603050405020304" pitchFamily="18" charset="0"/>
            </a:rPr>
            <a:t>  </a:t>
          </a:r>
          <a:r>
            <a:rPr lang="ru-RU" sz="2400" kern="1200" dirty="0" err="1" smtClean="0">
              <a:solidFill>
                <a:srgbClr val="0070C0"/>
              </a:solidFill>
              <a:latin typeface="Times New Roman" panose="02020603050405020304" pitchFamily="18" charset="0"/>
              <a:cs typeface="Times New Roman" panose="02020603050405020304" pitchFamily="18" charset="0"/>
            </a:rPr>
            <a:t>атаулыны</a:t>
          </a:r>
          <a:r>
            <a:rPr lang="ru-RU" sz="2400" kern="1200" dirty="0" smtClean="0">
              <a:solidFill>
                <a:srgbClr val="0070C0"/>
              </a:solidFill>
              <a:latin typeface="Times New Roman" panose="02020603050405020304" pitchFamily="18" charset="0"/>
              <a:cs typeface="Times New Roman" panose="02020603050405020304" pitchFamily="18" charset="0"/>
            </a:rPr>
            <a:t> </a:t>
          </a:r>
          <a:r>
            <a:rPr lang="ru-RU" sz="2400" kern="1200" dirty="0" err="1" smtClean="0">
              <a:solidFill>
                <a:srgbClr val="0070C0"/>
              </a:solidFill>
              <a:latin typeface="Times New Roman" panose="02020603050405020304" pitchFamily="18" charset="0"/>
              <a:cs typeface="Times New Roman" panose="02020603050405020304" pitchFamily="18" charset="0"/>
            </a:rPr>
            <a:t>жояды</a:t>
          </a:r>
          <a:endParaRPr lang="ru-RU" sz="2400" kern="1200" dirty="0">
            <a:solidFill>
              <a:srgbClr val="0070C0"/>
            </a:solidFill>
            <a:latin typeface="Times New Roman" panose="02020603050405020304" pitchFamily="18" charset="0"/>
            <a:cs typeface="Times New Roman" panose="02020603050405020304" pitchFamily="18" charset="0"/>
          </a:endParaRPr>
        </a:p>
      </dsp:txBody>
      <dsp:txXfrm>
        <a:off x="4916024" y="1493792"/>
        <a:ext cx="2096031" cy="2416659"/>
      </dsp:txXfrm>
    </dsp:sp>
    <dsp:sp modelId="{DEFEB178-952C-4D5E-9DD7-8B6B2FE6EEAD}">
      <dsp:nvSpPr>
        <dsp:cNvPr id="0" name=""/>
        <dsp:cNvSpPr/>
      </dsp:nvSpPr>
      <dsp:spPr>
        <a:xfrm>
          <a:off x="6254419" y="705342"/>
          <a:ext cx="444227" cy="444227"/>
        </a:xfrm>
        <a:prstGeom prst="ellipse">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F12583-CEEC-4ADF-9D19-39EABF3A767C}">
      <dsp:nvSpPr>
        <dsp:cNvPr id="0" name=""/>
        <dsp:cNvSpPr/>
      </dsp:nvSpPr>
      <dsp:spPr>
        <a:xfrm>
          <a:off x="6612708" y="697584"/>
          <a:ext cx="1817678" cy="2803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387" tIns="0" rIns="0" bIns="0" numCol="1" spcCol="1270" anchor="t" anchorCtr="0">
          <a:noAutofit/>
        </a:bodyPr>
        <a:lstStyle/>
        <a:p>
          <a:pPr lvl="0" algn="l" defTabSz="1066800">
            <a:lnSpc>
              <a:spcPct val="90000"/>
            </a:lnSpc>
            <a:spcBef>
              <a:spcPct val="0"/>
            </a:spcBef>
            <a:spcAft>
              <a:spcPct val="35000"/>
            </a:spcAft>
          </a:pPr>
          <a:endParaRPr lang="ru-RU" sz="2400" kern="1200" dirty="0" smtClean="0">
            <a:latin typeface="Times New Roman" panose="02020603050405020304" pitchFamily="18" charset="0"/>
            <a:cs typeface="Times New Roman" panose="02020603050405020304" pitchFamily="18" charset="0"/>
          </a:endParaRPr>
        </a:p>
        <a:p>
          <a:pPr lvl="0" algn="l" defTabSz="1066800">
            <a:lnSpc>
              <a:spcPct val="90000"/>
            </a:lnSpc>
            <a:spcBef>
              <a:spcPct val="0"/>
            </a:spcBef>
            <a:spcAft>
              <a:spcPct val="35000"/>
            </a:spcAft>
          </a:pPr>
          <a:r>
            <a:rPr lang="ru-RU" sz="2400" kern="1200" dirty="0" smtClean="0">
              <a:solidFill>
                <a:srgbClr val="0070C0"/>
              </a:solidFill>
              <a:latin typeface="Times New Roman" panose="02020603050405020304" pitchFamily="18" charset="0"/>
              <a:cs typeface="Times New Roman" panose="02020603050405020304" pitchFamily="18" charset="0"/>
            </a:rPr>
            <a:t>Адам </a:t>
          </a:r>
          <a:r>
            <a:rPr lang="ru-RU" sz="2400" kern="1200" dirty="0" err="1" smtClean="0">
              <a:solidFill>
                <a:srgbClr val="0070C0"/>
              </a:solidFill>
              <a:latin typeface="Times New Roman" panose="02020603050405020304" pitchFamily="18" charset="0"/>
              <a:cs typeface="Times New Roman" panose="02020603050405020304" pitchFamily="18" charset="0"/>
            </a:rPr>
            <a:t>өмірі</a:t>
          </a:r>
          <a:r>
            <a:rPr lang="ru-RU" sz="2400" kern="1200" dirty="0" smtClean="0">
              <a:solidFill>
                <a:srgbClr val="0070C0"/>
              </a:solidFill>
              <a:latin typeface="Times New Roman" panose="02020603050405020304" pitchFamily="18" charset="0"/>
              <a:cs typeface="Times New Roman" panose="02020603050405020304" pitchFamily="18" charset="0"/>
            </a:rPr>
            <a:t> </a:t>
          </a:r>
          <a:r>
            <a:rPr lang="ru-RU" sz="2400" kern="1200" dirty="0" err="1" smtClean="0">
              <a:solidFill>
                <a:srgbClr val="0070C0"/>
              </a:solidFill>
              <a:latin typeface="Times New Roman" panose="02020603050405020304" pitchFamily="18" charset="0"/>
              <a:cs typeface="Times New Roman" panose="02020603050405020304" pitchFamily="18" charset="0"/>
            </a:rPr>
            <a:t>үшін</a:t>
          </a:r>
          <a:r>
            <a:rPr lang="ru-RU" sz="2400" kern="1200" dirty="0" smtClean="0">
              <a:solidFill>
                <a:srgbClr val="0070C0"/>
              </a:solidFill>
              <a:latin typeface="Times New Roman" panose="02020603050405020304" pitchFamily="18" charset="0"/>
              <a:cs typeface="Times New Roman" panose="02020603050405020304" pitchFamily="18" charset="0"/>
            </a:rPr>
            <a:t> </a:t>
          </a:r>
          <a:r>
            <a:rPr lang="ru-RU" sz="2400" kern="1200" dirty="0" err="1" smtClean="0">
              <a:solidFill>
                <a:srgbClr val="0070C0"/>
              </a:solidFill>
              <a:latin typeface="Times New Roman" panose="02020603050405020304" pitchFamily="18" charset="0"/>
              <a:cs typeface="Times New Roman" panose="02020603050405020304" pitchFamily="18" charset="0"/>
            </a:rPr>
            <a:t>өте</a:t>
          </a:r>
          <a:r>
            <a:rPr lang="ru-RU" sz="2400" kern="1200" dirty="0" smtClean="0">
              <a:solidFill>
                <a:srgbClr val="0070C0"/>
              </a:solidFill>
              <a:latin typeface="Times New Roman" panose="02020603050405020304" pitchFamily="18" charset="0"/>
              <a:cs typeface="Times New Roman" panose="02020603050405020304" pitchFamily="18" charset="0"/>
            </a:rPr>
            <a:t> </a:t>
          </a:r>
          <a:r>
            <a:rPr lang="ru-RU" sz="2400" kern="1200" dirty="0" err="1" smtClean="0">
              <a:solidFill>
                <a:srgbClr val="0070C0"/>
              </a:solidFill>
              <a:latin typeface="Times New Roman" panose="02020603050405020304" pitchFamily="18" charset="0"/>
              <a:cs typeface="Times New Roman" panose="02020603050405020304" pitchFamily="18" charset="0"/>
            </a:rPr>
            <a:t>қауіпті</a:t>
          </a:r>
          <a:r>
            <a:rPr lang="ru-RU" sz="2400" kern="1200" dirty="0" smtClean="0">
              <a:solidFill>
                <a:srgbClr val="0070C0"/>
              </a:solidFill>
              <a:latin typeface="Times New Roman" panose="02020603050405020304" pitchFamily="18" charset="0"/>
              <a:cs typeface="Times New Roman" panose="02020603050405020304" pitchFamily="18" charset="0"/>
            </a:rPr>
            <a:t>,</a:t>
          </a:r>
          <a:endParaRPr lang="ru-RU" sz="2400" kern="1200" dirty="0">
            <a:solidFill>
              <a:srgbClr val="0070C0"/>
            </a:solidFill>
            <a:latin typeface="Times New Roman" panose="02020603050405020304" pitchFamily="18" charset="0"/>
            <a:cs typeface="Times New Roman" panose="02020603050405020304" pitchFamily="18" charset="0"/>
          </a:endParaRPr>
        </a:p>
      </dsp:txBody>
      <dsp:txXfrm>
        <a:off x="6612708" y="697584"/>
        <a:ext cx="1817678" cy="2803794"/>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C8BA0-A588-46C7-8A42-EA408BCFB383}" type="datetimeFigureOut">
              <a:rPr lang="ru-RU" smtClean="0"/>
              <a:t>15.01.2021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024C-CE13-4264-A1D9-3BA0372824DB}" type="slidenum">
              <a:rPr lang="ru-RU" smtClean="0"/>
              <a:t>‹#›</a:t>
            </a:fld>
            <a:endParaRPr lang="ru-RU"/>
          </a:p>
        </p:txBody>
      </p:sp>
    </p:spTree>
    <p:extLst>
      <p:ext uri="{BB962C8B-B14F-4D97-AF65-F5344CB8AC3E}">
        <p14:creationId xmlns:p14="http://schemas.microsoft.com/office/powerpoint/2010/main" val="377420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AF4024C-CE13-4264-A1D9-3BA0372824DB}" type="slidenum">
              <a:rPr lang="ru-RU" smtClean="0"/>
              <a:t>1</a:t>
            </a:fld>
            <a:endParaRPr lang="ru-RU"/>
          </a:p>
        </p:txBody>
      </p:sp>
    </p:spTree>
    <p:extLst>
      <p:ext uri="{BB962C8B-B14F-4D97-AF65-F5344CB8AC3E}">
        <p14:creationId xmlns:p14="http://schemas.microsoft.com/office/powerpoint/2010/main" val="371240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319391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A99A684-0CB7-41E9-A4DF-5D1C2CA5BF6F}" type="datetimeFigureOut">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00913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EDD7C35-9E19-4518-A4B2-3B09CD8CC756}" type="datetimeFigureOut">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93189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6196DA8-8897-4DDF-BFB6-5D83863C837A}" type="datetimeFigureOut">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248677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7004436-CA73-4D53-89B4-2A5C7347BF2F}" type="datetimeFigureOut">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01135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7004436-CA73-4D53-89B4-2A5C7347BF2F}" type="datetimeFigureOut">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49366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89751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513FEF9-69D0-4F8C-A336-59491FBEDC47}" type="datetimeFigureOut">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941137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696030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EB9C5D3-0140-4E75-8D7F-C0623D06DFD7}" type="datetimeFigureOut">
              <a:rPr lang="en-US" smtClean="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26574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480434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4175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smtClean="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154612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1AE78-96A2-4A23-B183-3B6DB4374FE7}" type="datetimeFigureOut">
              <a:rPr lang="en-US" smtClean="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72835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3AE0757-B101-4811-9189-10EB2F458E2D}" type="datetimeFigureOut">
              <a:rPr lang="en-US" smtClean="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7150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5" name="Date Placeholder 4"/>
          <p:cNvSpPr>
            <a:spLocks noGrp="1"/>
          </p:cNvSpPr>
          <p:nvPr>
            <p:ph type="dt" sz="half" idx="10"/>
          </p:nvPr>
        </p:nvSpPr>
        <p:spPr/>
        <p:txBody>
          <a:bodyPr/>
          <a:lstStyle/>
          <a:p>
            <a:fld id="{7EBDC078-589F-40E3-816C-EE21D62B5BBA}" type="datetimeFigureOut">
              <a:rPr lang="en-US" smtClean="0"/>
              <a:t>1/15/2021</a:t>
            </a:fld>
            <a:endParaRPr lang="en-US" dirty="0"/>
          </a:p>
        </p:txBody>
      </p:sp>
    </p:spTree>
    <p:extLst>
      <p:ext uri="{BB962C8B-B14F-4D97-AF65-F5344CB8AC3E}">
        <p14:creationId xmlns:p14="http://schemas.microsoft.com/office/powerpoint/2010/main" val="1068827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7004436-CA73-4D53-89B4-2A5C7347BF2F}" type="datetimeFigureOut">
              <a:rPr lang="en-US" smtClean="0"/>
              <a:t>1/15/2021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931386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66069" y="0"/>
            <a:ext cx="2825930" cy="646331"/>
          </a:xfrm>
          <a:prstGeom prst="rect">
            <a:avLst/>
          </a:prstGeom>
          <a:noFill/>
        </p:spPr>
        <p:txBody>
          <a:bodyPr wrap="square" rtlCol="0">
            <a:spAutoFit/>
          </a:bodyPr>
          <a:lstStyle/>
          <a:p>
            <a:pPr algn="ctr"/>
            <a:r>
              <a:rPr lang="kk-KZ" b="1" dirty="0" smtClean="0">
                <a:solidFill>
                  <a:schemeClr val="bg1"/>
                </a:solidFill>
                <a:latin typeface="Times New Roman" panose="02020603050405020304" pitchFamily="18" charset="0"/>
                <a:cs typeface="Times New Roman" panose="02020603050405020304" pitchFamily="18" charset="0"/>
              </a:rPr>
              <a:t>ҚАЗАҚ ТІЛІ  Т1   </a:t>
            </a:r>
          </a:p>
          <a:p>
            <a:pPr algn="ctr"/>
            <a:r>
              <a:rPr lang="kk-KZ" b="1" dirty="0" smtClean="0">
                <a:solidFill>
                  <a:schemeClr val="bg1"/>
                </a:solidFill>
                <a:latin typeface="Times New Roman" panose="02020603050405020304" pitchFamily="18" charset="0"/>
                <a:cs typeface="Times New Roman" panose="02020603050405020304" pitchFamily="18" charset="0"/>
              </a:rPr>
              <a:t>  11-сынып</a:t>
            </a:r>
          </a:p>
        </p:txBody>
      </p:sp>
      <p:sp>
        <p:nvSpPr>
          <p:cNvPr id="3" name="TextBox 2"/>
          <p:cNvSpPr txBox="1"/>
          <p:nvPr/>
        </p:nvSpPr>
        <p:spPr>
          <a:xfrm>
            <a:off x="748541" y="323165"/>
            <a:ext cx="9144000" cy="1384995"/>
          </a:xfrm>
          <a:prstGeom prst="rect">
            <a:avLst/>
          </a:prstGeom>
          <a:noFill/>
          <a:ln>
            <a:noFill/>
          </a:ln>
        </p:spPr>
        <p:txBody>
          <a:bodyPr wrap="square" rtlCol="0">
            <a:spAutoFit/>
          </a:bodyPr>
          <a:lstStyle/>
          <a:p>
            <a:r>
              <a:rPr lang="kk-KZ" sz="2800" b="1" dirty="0" smtClean="0">
                <a:solidFill>
                  <a:schemeClr val="bg1"/>
                </a:solidFill>
                <a:latin typeface="Times New Roman" panose="02020603050405020304" pitchFamily="18" charset="0"/>
                <a:cs typeface="Times New Roman" panose="02020603050405020304" pitchFamily="18" charset="0"/>
              </a:rPr>
              <a:t> </a:t>
            </a:r>
            <a:r>
              <a:rPr lang="kk-KZ" sz="2800" b="1" dirty="0" smtClean="0">
                <a:solidFill>
                  <a:srgbClr val="002060"/>
                </a:solidFill>
                <a:latin typeface="Times New Roman" panose="02020603050405020304" pitchFamily="18" charset="0"/>
                <a:cs typeface="Times New Roman" panose="02020603050405020304" pitchFamily="18" charset="0"/>
              </a:rPr>
              <a:t>Бөлім тақырыбы: </a:t>
            </a:r>
          </a:p>
          <a:p>
            <a:pPr algn="ctr"/>
            <a:r>
              <a:rPr lang="kk-KZ" sz="2800" b="1" dirty="0">
                <a:solidFill>
                  <a:schemeClr val="bg1"/>
                </a:solidFill>
                <a:latin typeface="Times New Roman" panose="02020603050405020304" pitchFamily="18" charset="0"/>
                <a:cs typeface="Times New Roman" panose="02020603050405020304" pitchFamily="18" charset="0"/>
              </a:rPr>
              <a:t> </a:t>
            </a:r>
            <a:r>
              <a:rPr lang="kk-KZ" sz="2800" b="1" dirty="0" smtClean="0">
                <a:solidFill>
                  <a:srgbClr val="0070C0"/>
                </a:solidFill>
                <a:latin typeface="Times New Roman" panose="02020603050405020304" pitchFamily="18" charset="0"/>
                <a:cs typeface="Times New Roman" panose="02020603050405020304" pitchFamily="18" charset="0"/>
              </a:rPr>
              <a:t>Бейбітшілік, қауіпсіздік және </a:t>
            </a:r>
          </a:p>
          <a:p>
            <a:pPr algn="ctr"/>
            <a:r>
              <a:rPr lang="kk-KZ" sz="2800" b="1" dirty="0" smtClean="0">
                <a:solidFill>
                  <a:srgbClr val="0070C0"/>
                </a:solidFill>
                <a:latin typeface="Times New Roman" panose="02020603050405020304" pitchFamily="18" charset="0"/>
                <a:cs typeface="Times New Roman" panose="02020603050405020304" pitchFamily="18" charset="0"/>
              </a:rPr>
              <a:t>жаһандық экономика. Шешендік сөздер.</a:t>
            </a:r>
          </a:p>
        </p:txBody>
      </p:sp>
      <p:sp>
        <p:nvSpPr>
          <p:cNvPr id="5" name="TextBox 4"/>
          <p:cNvSpPr txBox="1"/>
          <p:nvPr/>
        </p:nvSpPr>
        <p:spPr>
          <a:xfrm>
            <a:off x="748541" y="2031325"/>
            <a:ext cx="7758150" cy="1384995"/>
          </a:xfrm>
          <a:prstGeom prst="rect">
            <a:avLst/>
          </a:prstGeom>
          <a:noFill/>
        </p:spPr>
        <p:txBody>
          <a:bodyPr wrap="square" rtlCol="0">
            <a:spAutoFit/>
          </a:bodyPr>
          <a:lstStyle/>
          <a:p>
            <a:r>
              <a:rPr lang="kk-KZ" dirty="0" smtClean="0"/>
              <a:t> </a:t>
            </a:r>
            <a:r>
              <a:rPr lang="kk-KZ" sz="2800" b="1" dirty="0" smtClean="0">
                <a:solidFill>
                  <a:srgbClr val="002060"/>
                </a:solidFill>
                <a:latin typeface="Times New Roman" panose="02020603050405020304" pitchFamily="18" charset="0"/>
                <a:cs typeface="Times New Roman" panose="02020603050405020304" pitchFamily="18" charset="0"/>
              </a:rPr>
              <a:t>Сабақтың тақырыбы: </a:t>
            </a:r>
          </a:p>
          <a:p>
            <a:r>
              <a:rPr lang="kk-KZ" sz="2800" b="1" dirty="0" smtClean="0">
                <a:solidFill>
                  <a:srgbClr val="0070C0"/>
                </a:solidFill>
                <a:latin typeface="Times New Roman" panose="02020603050405020304" pitchFamily="18" charset="0"/>
                <a:cs typeface="Times New Roman" panose="02020603050405020304" pitchFamily="18" charset="0"/>
              </a:rPr>
              <a:t>                        Қазақстан- «Ядросыз әлем»</a:t>
            </a:r>
          </a:p>
          <a:p>
            <a:r>
              <a:rPr lang="kk-KZ" sz="2800" b="1" dirty="0">
                <a:solidFill>
                  <a:srgbClr val="0070C0"/>
                </a:solidFill>
                <a:latin typeface="Times New Roman" panose="02020603050405020304" pitchFamily="18" charset="0"/>
                <a:cs typeface="Times New Roman" panose="02020603050405020304" pitchFamily="18" charset="0"/>
              </a:rPr>
              <a:t> </a:t>
            </a:r>
            <a:r>
              <a:rPr lang="kk-KZ" sz="2800" b="1" dirty="0" smtClean="0">
                <a:solidFill>
                  <a:srgbClr val="0070C0"/>
                </a:solidFill>
                <a:latin typeface="Times New Roman" panose="02020603050405020304" pitchFamily="18" charset="0"/>
                <a:cs typeface="Times New Roman" panose="02020603050405020304" pitchFamily="18" charset="0"/>
              </a:rPr>
              <a:t>                     қозғалысының көшбасшысы</a:t>
            </a:r>
          </a:p>
        </p:txBody>
      </p:sp>
      <p:pic>
        <p:nvPicPr>
          <p:cNvPr id="4" name="Рисунок 3"/>
          <p:cNvPicPr>
            <a:picLocks noChangeAspect="1"/>
          </p:cNvPicPr>
          <p:nvPr/>
        </p:nvPicPr>
        <p:blipFill>
          <a:blip r:embed="rId3"/>
          <a:stretch>
            <a:fillRect/>
          </a:stretch>
        </p:blipFill>
        <p:spPr>
          <a:xfrm>
            <a:off x="2466109" y="3628888"/>
            <a:ext cx="5527963" cy="3035148"/>
          </a:xfrm>
          <a:prstGeom prst="rect">
            <a:avLst/>
          </a:prstGeom>
        </p:spPr>
      </p:pic>
    </p:spTree>
    <p:extLst>
      <p:ext uri="{BB962C8B-B14F-4D97-AF65-F5344CB8AC3E}">
        <p14:creationId xmlns:p14="http://schemas.microsoft.com/office/powerpoint/2010/main" val="2990725432"/>
      </p:ext>
    </p:extLst>
  </p:cSld>
  <p:clrMapOvr>
    <a:masterClrMapping/>
  </p:clrMapOvr>
  <mc:AlternateContent xmlns:mc="http://schemas.openxmlformats.org/markup-compatibility/2006" xmlns:p14="http://schemas.microsoft.com/office/powerpoint/2010/main">
    <mc:Choice Requires="p14">
      <p:transition spd="slow" p14:dur="2000" advTm="18036">
        <p14:prism isContent="1"/>
      </p:transition>
    </mc:Choice>
    <mc:Fallback xmlns="">
      <p:transition spd="slow" advTm="18036">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7897092" y="1911928"/>
            <a:ext cx="4100945" cy="4627418"/>
          </a:xfrm>
          <a:prstGeom prst="rect">
            <a:avLst/>
          </a:prstGeom>
        </p:spPr>
      </p:pic>
      <p:sp>
        <p:nvSpPr>
          <p:cNvPr id="6" name="TextBox 5"/>
          <p:cNvSpPr txBox="1"/>
          <p:nvPr/>
        </p:nvSpPr>
        <p:spPr>
          <a:xfrm>
            <a:off x="291783" y="352391"/>
            <a:ext cx="7923964" cy="6370975"/>
          </a:xfrm>
          <a:prstGeom prst="rect">
            <a:avLst/>
          </a:prstGeom>
          <a:noFill/>
        </p:spPr>
        <p:txBody>
          <a:bodyPr wrap="square" rtlCol="0">
            <a:spAutoFit/>
          </a:bodyPr>
          <a:lstStyle/>
          <a:p>
            <a:r>
              <a:rPr lang="kk-KZ" sz="2400" b="1" dirty="0" smtClean="0">
                <a:solidFill>
                  <a:srgbClr val="7030A0"/>
                </a:solidFill>
                <a:latin typeface="Times New Roman" panose="02020603050405020304" pitchFamily="18" charset="0"/>
                <a:cs typeface="Times New Roman" panose="02020603050405020304" pitchFamily="18" charset="0"/>
              </a:rPr>
              <a:t>Грамматикалық  бағдар</a:t>
            </a:r>
          </a:p>
          <a:p>
            <a:r>
              <a:rPr lang="kk-KZ" sz="2400" b="1" dirty="0">
                <a:solidFill>
                  <a:srgbClr val="7030A0"/>
                </a:solidFill>
                <a:latin typeface="Times New Roman" panose="02020603050405020304" pitchFamily="18" charset="0"/>
                <a:cs typeface="Times New Roman" panose="02020603050405020304" pitchFamily="18" charset="0"/>
              </a:rPr>
              <a:t> </a:t>
            </a:r>
            <a:r>
              <a:rPr lang="kk-KZ" sz="2400" b="1" dirty="0" smtClean="0">
                <a:solidFill>
                  <a:srgbClr val="7030A0"/>
                </a:solidFill>
                <a:latin typeface="Times New Roman" panose="02020603050405020304" pitchFamily="18" charset="0"/>
                <a:cs typeface="Times New Roman" panose="02020603050405020304" pitchFamily="18" charset="0"/>
              </a:rPr>
              <a:t> Пікірталасты жоспарлау сатылары</a:t>
            </a:r>
          </a:p>
          <a:p>
            <a:endParaRPr lang="kk-KZ" sz="2400" b="1" dirty="0" smtClean="0">
              <a:solidFill>
                <a:srgbClr val="7030A0"/>
              </a:solidFill>
              <a:latin typeface="Times New Roman" panose="02020603050405020304" pitchFamily="18" charset="0"/>
              <a:cs typeface="Times New Roman" panose="02020603050405020304" pitchFamily="18" charset="0"/>
            </a:endParaRPr>
          </a:p>
          <a:p>
            <a:r>
              <a:rPr lang="kk-KZ" sz="2400" dirty="0" smtClean="0">
                <a:solidFill>
                  <a:srgbClr val="002060"/>
                </a:solidFill>
                <a:latin typeface="Times New Roman" panose="02020603050405020304" pitchFamily="18" charset="0"/>
                <a:cs typeface="Times New Roman" panose="02020603050405020304" pitchFamily="18" charset="0"/>
              </a:rPr>
              <a:t>Пікірталас –түрлі көзқарас ой пікірлеріңді салыстыра отырып өз көзқарасыңды дәлелдеу.</a:t>
            </a:r>
          </a:p>
          <a:p>
            <a:r>
              <a:rPr lang="kk-KZ" sz="2400" dirty="0" smtClean="0">
                <a:solidFill>
                  <a:srgbClr val="002060"/>
                </a:solidFill>
                <a:latin typeface="Times New Roman" panose="02020603050405020304" pitchFamily="18" charset="0"/>
                <a:cs typeface="Times New Roman" panose="02020603050405020304" pitchFamily="18" charset="0"/>
              </a:rPr>
              <a:t>Пікірталасты жоспарлау – өте жауапты жұмыс. Оның дайындығы жан-жақты ойлауды, нақты жоспарлдауды талап етеді. </a:t>
            </a:r>
          </a:p>
          <a:p>
            <a:pPr marL="285750" indent="-285750">
              <a:buFont typeface="Arial" panose="020B0604020202020204" pitchFamily="34" charset="0"/>
              <a:buChar char="•"/>
            </a:pPr>
            <a:r>
              <a:rPr lang="kk-KZ" sz="2400" dirty="0" smtClean="0">
                <a:solidFill>
                  <a:srgbClr val="002060"/>
                </a:solidFill>
                <a:latin typeface="Times New Roman" panose="02020603050405020304" pitchFamily="18" charset="0"/>
                <a:cs typeface="Times New Roman" panose="02020603050405020304" pitchFamily="18" charset="0"/>
              </a:rPr>
              <a:t>Мақсатын тұжырымдау. Сөйлеуші қандай мақсатпен сөйлеп тұрғанын жақсы білуі қажет. </a:t>
            </a:r>
          </a:p>
          <a:p>
            <a:pPr marL="285750" indent="-285750">
              <a:buFont typeface="Arial" panose="020B0604020202020204" pitchFamily="34" charset="0"/>
              <a:buChar char="•"/>
            </a:pPr>
            <a:r>
              <a:rPr lang="kk-KZ" sz="2400" dirty="0" smtClean="0">
                <a:solidFill>
                  <a:srgbClr val="002060"/>
                </a:solidFill>
                <a:latin typeface="Times New Roman" panose="02020603050405020304" pitchFamily="18" charset="0"/>
                <a:cs typeface="Times New Roman" panose="02020603050405020304" pitchFamily="18" charset="0"/>
              </a:rPr>
              <a:t>Материал таңдау. Сөйленетін сөз мазмұнды болуы үшін бір ғана еңбекті емес, бірнеше еңбекті пайдаланған дұрыс.</a:t>
            </a:r>
          </a:p>
          <a:p>
            <a:pPr marL="285750" indent="-285750">
              <a:buFont typeface="Arial" panose="020B0604020202020204" pitchFamily="34" charset="0"/>
              <a:buChar char="•"/>
            </a:pPr>
            <a:r>
              <a:rPr lang="kk-KZ" sz="2400" dirty="0" smtClean="0">
                <a:solidFill>
                  <a:srgbClr val="002060"/>
                </a:solidFill>
                <a:latin typeface="Times New Roman" panose="02020603050405020304" pitchFamily="18" charset="0"/>
                <a:cs typeface="Times New Roman" panose="02020603050405020304" pitchFamily="18" charset="0"/>
              </a:rPr>
              <a:t>Әдебиетті іріктей білу. Шешенге әдебиеттердің ішінен сөйлеуде қолдануға болатындарын ғана таңдау керек, қажетті тарауларды оқып, керектілерін жазып алып, материалдарды жүйелеу қажет</a:t>
            </a:r>
          </a:p>
        </p:txBody>
      </p:sp>
    </p:spTree>
    <p:extLst>
      <p:ext uri="{BB962C8B-B14F-4D97-AF65-F5344CB8AC3E}">
        <p14:creationId xmlns:p14="http://schemas.microsoft.com/office/powerpoint/2010/main" val="31165130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3236" y="349057"/>
            <a:ext cx="9254837" cy="2677656"/>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 </a:t>
            </a:r>
            <a:r>
              <a:rPr lang="ru-RU" sz="2400" b="1" dirty="0" err="1">
                <a:solidFill>
                  <a:srgbClr val="7030A0"/>
                </a:solidFill>
                <a:latin typeface="Times New Roman" panose="02020603050405020304" pitchFamily="18" charset="0"/>
                <a:cs typeface="Times New Roman" panose="02020603050405020304" pitchFamily="18" charset="0"/>
              </a:rPr>
              <a:t>Пікірталас</a:t>
            </a:r>
            <a:r>
              <a:rPr lang="ru-RU" sz="2400" b="1" dirty="0">
                <a:solidFill>
                  <a:srgbClr val="7030A0"/>
                </a:solidFill>
                <a:latin typeface="Times New Roman" panose="02020603050405020304" pitchFamily="18" charset="0"/>
                <a:cs typeface="Times New Roman" panose="02020603050405020304" pitchFamily="18" charset="0"/>
              </a:rPr>
              <a:t>:</a:t>
            </a:r>
            <a:r>
              <a:rPr lang="ru-RU" sz="2400" dirty="0">
                <a:solidFill>
                  <a:srgbClr val="0070C0"/>
                </a:solidFill>
                <a:latin typeface="Times New Roman" panose="02020603050405020304" pitchFamily="18" charset="0"/>
                <a:cs typeface="Times New Roman" panose="02020603050405020304" pitchFamily="18" charset="0"/>
              </a:rPr>
              <a:t/>
            </a:r>
            <a:br>
              <a:rPr lang="ru-RU" sz="2400" dirty="0">
                <a:solidFill>
                  <a:srgbClr val="0070C0"/>
                </a:solidFill>
                <a:latin typeface="Times New Roman" panose="02020603050405020304" pitchFamily="18" charset="0"/>
                <a:cs typeface="Times New Roman" panose="02020603050405020304" pitchFamily="18" charset="0"/>
              </a:rPr>
            </a:br>
            <a:r>
              <a:rPr lang="ru-RU" sz="2400" dirty="0">
                <a:solidFill>
                  <a:srgbClr val="0070C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a:t>
            </a:r>
            <a:r>
              <a:rPr lang="ru-RU" sz="2400" dirty="0" err="1">
                <a:solidFill>
                  <a:srgbClr val="002060"/>
                </a:solidFill>
                <a:latin typeface="Times New Roman" panose="02020603050405020304" pitchFamily="18" charset="0"/>
                <a:cs typeface="Times New Roman" panose="02020603050405020304" pitchFamily="18" charset="0"/>
              </a:rPr>
              <a:t>Адамзатқа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ядролық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қару</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керек</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пе</a:t>
            </a:r>
            <a:r>
              <a:rPr lang="ru-RU" sz="2400" dirty="0">
                <a:solidFill>
                  <a:srgbClr val="002060"/>
                </a:solidFill>
                <a:latin typeface="Times New Roman" panose="02020603050405020304" pitchFamily="18" charset="0"/>
                <a:cs typeface="Times New Roman" panose="02020603050405020304" pitchFamily="18" charset="0"/>
              </a:rPr>
              <a:t>?»</a:t>
            </a:r>
            <a:br>
              <a:rPr lang="ru-RU" sz="2400" dirty="0">
                <a:solidFill>
                  <a:srgbClr val="002060"/>
                </a:solidFill>
                <a:latin typeface="Times New Roman" panose="02020603050405020304" pitchFamily="18" charset="0"/>
                <a:cs typeface="Times New Roman" panose="02020603050405020304" pitchFamily="18" charset="0"/>
              </a:rPr>
            </a:br>
            <a:r>
              <a:rPr lang="ru-RU" sz="2400" dirty="0">
                <a:solidFill>
                  <a:srgbClr val="0070C0"/>
                </a:solidFill>
                <a:latin typeface="Times New Roman" panose="02020603050405020304" pitchFamily="18" charset="0"/>
                <a:cs typeface="Times New Roman" panose="02020603050405020304" pitchFamily="18" charset="0"/>
              </a:rPr>
              <a:t/>
            </a:r>
            <a:br>
              <a:rPr lang="ru-RU" sz="2400" dirty="0">
                <a:solidFill>
                  <a:srgbClr val="0070C0"/>
                </a:solidFill>
                <a:latin typeface="Times New Roman" panose="02020603050405020304" pitchFamily="18" charset="0"/>
                <a:cs typeface="Times New Roman" panose="02020603050405020304" pitchFamily="18" charset="0"/>
              </a:rPr>
            </a:br>
            <a:r>
              <a:rPr lang="ru-RU" sz="2400" b="1" dirty="0">
                <a:solidFill>
                  <a:srgbClr val="7030A0"/>
                </a:solidFill>
                <a:latin typeface="Times New Roman" panose="02020603050405020304" pitchFamily="18" charset="0"/>
                <a:cs typeface="Times New Roman" panose="02020603050405020304" pitchFamily="18" charset="0"/>
              </a:rPr>
              <a:t>Дескриптор:</a:t>
            </a:r>
            <a:r>
              <a:rPr lang="ru-RU" sz="2400" dirty="0">
                <a:solidFill>
                  <a:srgbClr val="0070C0"/>
                </a:solidFill>
                <a:latin typeface="Times New Roman" panose="02020603050405020304" pitchFamily="18" charset="0"/>
                <a:cs typeface="Times New Roman" panose="02020603050405020304" pitchFamily="18" charset="0"/>
              </a:rPr>
              <a:t/>
            </a:r>
            <a:br>
              <a:rPr lang="ru-RU" sz="2400" dirty="0">
                <a:solidFill>
                  <a:srgbClr val="0070C0"/>
                </a:solidFill>
                <a:latin typeface="Times New Roman" panose="02020603050405020304" pitchFamily="18" charset="0"/>
                <a:cs typeface="Times New Roman" panose="02020603050405020304" pitchFamily="18" charset="0"/>
              </a:rPr>
            </a:b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Тақырып</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бойынша</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көзқарасын</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ойын</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дәлелдейді</a:t>
            </a:r>
            <a:r>
              <a:rPr lang="ru-RU" sz="2400" dirty="0">
                <a:solidFill>
                  <a:srgbClr val="0070C0"/>
                </a:solidFill>
                <a:latin typeface="Times New Roman" panose="02020603050405020304" pitchFamily="18" charset="0"/>
                <a:cs typeface="Times New Roman" panose="02020603050405020304" pitchFamily="18" charset="0"/>
              </a:rPr>
              <a:t>;</a:t>
            </a:r>
            <a:br>
              <a:rPr lang="ru-RU" sz="2400" dirty="0">
                <a:solidFill>
                  <a:srgbClr val="0070C0"/>
                </a:solidFill>
                <a:latin typeface="Times New Roman" panose="02020603050405020304" pitchFamily="18" charset="0"/>
                <a:cs typeface="Times New Roman" panose="02020603050405020304" pitchFamily="18" charset="0"/>
              </a:rPr>
            </a:b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Ойын</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анық</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жеткізеді</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сөздің</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грамматикалық</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құрылысын</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меңгеруі</a:t>
            </a:r>
            <a:r>
              <a:rPr lang="ru-RU" sz="2400" dirty="0">
                <a:solidFill>
                  <a:srgbClr val="0070C0"/>
                </a:solidFill>
                <a:latin typeface="Times New Roman" panose="02020603050405020304" pitchFamily="18" charset="0"/>
                <a:cs typeface="Times New Roman" panose="02020603050405020304" pitchFamily="18" charset="0"/>
              </a:rPr>
              <a:t>)</a:t>
            </a:r>
            <a:br>
              <a:rPr lang="ru-RU" sz="2400" dirty="0">
                <a:solidFill>
                  <a:srgbClr val="0070C0"/>
                </a:solidFill>
                <a:latin typeface="Times New Roman" panose="02020603050405020304" pitchFamily="18" charset="0"/>
                <a:cs typeface="Times New Roman" panose="02020603050405020304" pitchFamily="18" charset="0"/>
              </a:rPr>
            </a:b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Шешендік</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тәсілдерді</a:t>
            </a:r>
            <a:r>
              <a:rPr lang="ru-RU" sz="2400" dirty="0">
                <a:solidFill>
                  <a:srgbClr val="0070C0"/>
                </a:solidFill>
                <a:latin typeface="Times New Roman" panose="02020603050405020304" pitchFamily="18" charset="0"/>
                <a:cs typeface="Times New Roman" panose="02020603050405020304" pitchFamily="18" charset="0"/>
              </a:rPr>
              <a:t> </a:t>
            </a:r>
            <a:r>
              <a:rPr lang="ru-RU" sz="2400" dirty="0" err="1">
                <a:solidFill>
                  <a:srgbClr val="0070C0"/>
                </a:solidFill>
                <a:latin typeface="Times New Roman" panose="02020603050405020304" pitchFamily="18" charset="0"/>
                <a:cs typeface="Times New Roman" panose="02020603050405020304" pitchFamily="18" charset="0"/>
              </a:rPr>
              <a:t>қолданады</a:t>
            </a:r>
            <a:r>
              <a:rPr lang="ru-RU" sz="2400" dirty="0">
                <a:solidFill>
                  <a:srgbClr val="0070C0"/>
                </a:solidFill>
                <a:latin typeface="Times New Roman" panose="02020603050405020304" pitchFamily="18" charset="0"/>
                <a:cs typeface="Times New Roman" panose="02020603050405020304" pitchFamily="18" charset="0"/>
              </a:rPr>
              <a:t>; </a:t>
            </a:r>
          </a:p>
        </p:txBody>
      </p:sp>
      <p:pic>
        <p:nvPicPr>
          <p:cNvPr id="5" name="Рисунок 4"/>
          <p:cNvPicPr>
            <a:picLocks noChangeAspect="1"/>
          </p:cNvPicPr>
          <p:nvPr/>
        </p:nvPicPr>
        <p:blipFill>
          <a:blip r:embed="rId2"/>
          <a:stretch>
            <a:fillRect/>
          </a:stretch>
        </p:blipFill>
        <p:spPr>
          <a:xfrm>
            <a:off x="659483" y="3179113"/>
            <a:ext cx="9315790" cy="3548180"/>
          </a:xfrm>
          <a:prstGeom prst="rect">
            <a:avLst/>
          </a:prstGeom>
        </p:spPr>
      </p:pic>
    </p:spTree>
    <p:extLst>
      <p:ext uri="{BB962C8B-B14F-4D97-AF65-F5344CB8AC3E}">
        <p14:creationId xmlns:p14="http://schemas.microsoft.com/office/powerpoint/2010/main" val="534488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2644" y="221673"/>
            <a:ext cx="8596668" cy="512618"/>
          </a:xfrm>
        </p:spPr>
        <p:txBody>
          <a:bodyPr>
            <a:noAutofit/>
          </a:bodyPr>
          <a:lstStyle/>
          <a:p>
            <a:r>
              <a:rPr lang="kk-KZ" sz="2800" b="1" dirty="0" smtClean="0">
                <a:solidFill>
                  <a:srgbClr val="7030A0"/>
                </a:solidFill>
                <a:latin typeface="Times New Roman" panose="02020603050405020304" pitchFamily="18" charset="0"/>
                <a:cs typeface="Times New Roman" panose="02020603050405020304" pitchFamily="18" charset="0"/>
              </a:rPr>
              <a:t>Ықтимал жауап</a:t>
            </a:r>
            <a:endParaRPr lang="ru-RU" sz="2800" b="1" dirty="0">
              <a:solidFill>
                <a:srgbClr val="7030A0"/>
              </a:solidFill>
              <a:latin typeface="Times New Roman" panose="02020603050405020304" pitchFamily="18" charset="0"/>
              <a:cs typeface="Times New Roman" panose="02020603050405020304" pitchFamily="18" charset="0"/>
            </a:endParaRPr>
          </a:p>
        </p:txBody>
      </p:sp>
      <p:graphicFrame>
        <p:nvGraphicFramePr>
          <p:cNvPr id="7" name="Схема 6"/>
          <p:cNvGraphicFramePr/>
          <p:nvPr>
            <p:extLst>
              <p:ext uri="{D42A27DB-BD31-4B8C-83A1-F6EECF244321}">
                <p14:modId xmlns:p14="http://schemas.microsoft.com/office/powerpoint/2010/main" val="2490907508"/>
              </p:ext>
            </p:extLst>
          </p:nvPr>
        </p:nvGraphicFramePr>
        <p:xfrm>
          <a:off x="379159" y="1536244"/>
          <a:ext cx="9553025" cy="3910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Овал 7"/>
          <p:cNvSpPr/>
          <p:nvPr/>
        </p:nvSpPr>
        <p:spPr>
          <a:xfrm>
            <a:off x="8559518" y="1748055"/>
            <a:ext cx="500062" cy="485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8872345" y="2195074"/>
            <a:ext cx="1700212" cy="1569660"/>
          </a:xfrm>
          <a:prstGeom prst="rect">
            <a:avLst/>
          </a:prstGeom>
          <a:noFill/>
        </p:spPr>
        <p:txBody>
          <a:bodyPr wrap="square" rtlCol="0">
            <a:spAutoFit/>
          </a:bodyPr>
          <a:lstStyle/>
          <a:p>
            <a:r>
              <a:rPr lang="kk-KZ" sz="2400" dirty="0" smtClean="0">
                <a:solidFill>
                  <a:srgbClr val="0070C0"/>
                </a:solidFill>
                <a:latin typeface="Times New Roman" panose="02020603050405020304" pitchFamily="18" charset="0"/>
                <a:cs typeface="Times New Roman" panose="02020603050405020304" pitchFamily="18" charset="0"/>
              </a:rPr>
              <a:t>Адам қорқынышпен өмір сүреді</a:t>
            </a:r>
            <a:endParaRPr lang="ru-RU" sz="2400"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88065" y="2536686"/>
            <a:ext cx="1585913" cy="1631216"/>
          </a:xfrm>
          <a:prstGeom prst="rect">
            <a:avLst/>
          </a:prstGeom>
          <a:noFill/>
        </p:spPr>
        <p:txBody>
          <a:bodyPr wrap="square" rtlCol="0">
            <a:spAutoFit/>
          </a:bodyPr>
          <a:lstStyle/>
          <a:p>
            <a:r>
              <a:rPr lang="kk-KZ" sz="2000" dirty="0" smtClean="0">
                <a:latin typeface="Times New Roman" panose="02020603050405020304" pitchFamily="18" charset="0"/>
                <a:cs typeface="Times New Roman" panose="02020603050405020304" pitchFamily="18" charset="0"/>
              </a:rPr>
              <a:t>Зиянды радияциялар қоршаған ортаға қауіпті</a:t>
            </a:r>
            <a:endParaRPr lang="ru-RU"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928055" y="2195074"/>
            <a:ext cx="2200275" cy="707886"/>
          </a:xfrm>
          <a:prstGeom prst="rect">
            <a:avLst/>
          </a:prstGeom>
          <a:noFill/>
        </p:spPr>
        <p:txBody>
          <a:bodyPr wrap="square" rtlCol="0">
            <a:spAutoFit/>
          </a:bodyPr>
          <a:lstStyle/>
          <a:p>
            <a:r>
              <a:rPr lang="kk-KZ" sz="2000" dirty="0" smtClean="0">
                <a:latin typeface="Times New Roman" panose="02020603050405020304" pitchFamily="18" charset="0"/>
                <a:cs typeface="Times New Roman" panose="02020603050405020304" pitchFamily="18" charset="0"/>
              </a:rPr>
              <a:t>Топырақ құнарсызданады</a:t>
            </a:r>
            <a:endParaRPr lang="ru-RU" sz="2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067561" y="1397416"/>
            <a:ext cx="1971675" cy="707886"/>
          </a:xfrm>
          <a:prstGeom prst="rect">
            <a:avLst/>
          </a:prstGeom>
          <a:noFill/>
        </p:spPr>
        <p:txBody>
          <a:bodyPr wrap="square" rtlCol="0">
            <a:spAutoFit/>
          </a:bodyPr>
          <a:lstStyle/>
          <a:p>
            <a:r>
              <a:rPr lang="kk-KZ" sz="2000" dirty="0" smtClean="0">
                <a:latin typeface="Times New Roman" panose="02020603050405020304" pitchFamily="18" charset="0"/>
                <a:cs typeface="Times New Roman" panose="02020603050405020304" pitchFamily="18" charset="0"/>
              </a:rPr>
              <a:t>Халық тұрақтамайды</a:t>
            </a:r>
            <a:endParaRPr lang="ru-RU" sz="2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452237" y="1040169"/>
            <a:ext cx="2214561" cy="707886"/>
          </a:xfrm>
          <a:prstGeom prst="rect">
            <a:avLst/>
          </a:prstGeom>
          <a:noFill/>
        </p:spPr>
        <p:txBody>
          <a:bodyPr wrap="square" rtlCol="0">
            <a:spAutoFit/>
          </a:bodyPr>
          <a:lstStyle/>
          <a:p>
            <a:r>
              <a:rPr lang="kk-KZ" sz="2000" dirty="0" smtClean="0">
                <a:latin typeface="Times New Roman" panose="02020603050405020304" pitchFamily="18" charset="0"/>
                <a:cs typeface="Times New Roman" panose="02020603050405020304" pitchFamily="18" charset="0"/>
              </a:rPr>
              <a:t>Адам өлімі көбейеді</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54295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3370" y="290945"/>
            <a:ext cx="9131685" cy="6428509"/>
          </a:xfrm>
        </p:spPr>
        <p:txBody>
          <a:bodyPr>
            <a:normAutofit fontScale="90000"/>
          </a:bodyPr>
          <a:lstStyle/>
          <a:p>
            <a:r>
              <a:rPr lang="kk-KZ" sz="3100" b="1" dirty="0" smtClean="0">
                <a:solidFill>
                  <a:srgbClr val="7030A0"/>
                </a:solidFill>
                <a:latin typeface="Times New Roman" panose="02020603050405020304" pitchFamily="18" charset="0"/>
                <a:cs typeface="Times New Roman" panose="02020603050405020304" pitchFamily="18" charset="0"/>
              </a:rPr>
              <a:t>Қорытынды</a:t>
            </a:r>
            <a:br>
              <a:rPr lang="kk-KZ" sz="3100" b="1" dirty="0" smtClean="0">
                <a:solidFill>
                  <a:srgbClr val="7030A0"/>
                </a:solidFill>
                <a:latin typeface="Times New Roman" panose="02020603050405020304" pitchFamily="18" charset="0"/>
                <a:cs typeface="Times New Roman" panose="02020603050405020304" pitchFamily="18" charset="0"/>
              </a:rPr>
            </a:br>
            <a:r>
              <a:rPr lang="kk-KZ" sz="2400" dirty="0">
                <a:latin typeface="Times New Roman" panose="02020603050405020304" pitchFamily="18" charset="0"/>
                <a:cs typeface="Times New Roman" panose="02020603050405020304" pitchFamily="18" charset="0"/>
              </a:rPr>
              <a:t/>
            </a:r>
            <a:br>
              <a:rPr lang="kk-KZ" sz="2400" dirty="0">
                <a:latin typeface="Times New Roman" panose="02020603050405020304" pitchFamily="18" charset="0"/>
                <a:cs typeface="Times New Roman" panose="02020603050405020304" pitchFamily="18" charset="0"/>
              </a:rPr>
            </a:br>
            <a:r>
              <a:rPr lang="kk-KZ" sz="2400" dirty="0" smtClean="0">
                <a:latin typeface="Times New Roman" panose="02020603050405020304" pitchFamily="18" charset="0"/>
                <a:cs typeface="Times New Roman" panose="02020603050405020304" pitchFamily="18" charset="0"/>
              </a:rPr>
              <a:t>- </a:t>
            </a:r>
            <a:r>
              <a:rPr lang="kk-KZ" sz="2700" dirty="0" smtClean="0">
                <a:solidFill>
                  <a:srgbClr val="002060"/>
                </a:solidFill>
                <a:latin typeface="Times New Roman" panose="02020603050405020304" pitchFamily="18" charset="0"/>
                <a:cs typeface="Times New Roman" panose="02020603050405020304" pitchFamily="18" charset="0"/>
              </a:rPr>
              <a:t>Ядролық </a:t>
            </a:r>
            <a:r>
              <a:rPr lang="kk-KZ" sz="2700" dirty="0">
                <a:solidFill>
                  <a:srgbClr val="002060"/>
                </a:solidFill>
                <a:latin typeface="Times New Roman" panose="02020603050405020304" pitchFamily="18" charset="0"/>
                <a:cs typeface="Times New Roman" panose="02020603050405020304" pitchFamily="18" charset="0"/>
              </a:rPr>
              <a:t>жарылысқа қарсы қоғамдық-саяси ұйым қашан құрылды? </a:t>
            </a:r>
            <a:r>
              <a:rPr lang="kk-KZ" sz="2700" dirty="0" smtClean="0">
                <a:solidFill>
                  <a:srgbClr val="002060"/>
                </a:solidFill>
                <a:latin typeface="Times New Roman" panose="02020603050405020304" pitchFamily="18" charset="0"/>
                <a:cs typeface="Times New Roman" panose="02020603050405020304" pitchFamily="18" charset="0"/>
              </a:rPr>
              <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smtClean="0">
                <a:solidFill>
                  <a:srgbClr val="002060"/>
                </a:solidFill>
                <a:latin typeface="Times New Roman" panose="02020603050405020304" pitchFamily="18" charset="0"/>
                <a:cs typeface="Times New Roman" panose="02020603050405020304" pitchFamily="18" charset="0"/>
              </a:rPr>
              <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smtClean="0">
                <a:solidFill>
                  <a:srgbClr val="002060"/>
                </a:solidFill>
                <a:latin typeface="Times New Roman" panose="02020603050405020304" pitchFamily="18" charset="0"/>
                <a:cs typeface="Times New Roman" panose="02020603050405020304" pitchFamily="18" charset="0"/>
              </a:rPr>
              <a:t>- </a:t>
            </a:r>
            <a:r>
              <a:rPr lang="kk-KZ" sz="2700" dirty="0">
                <a:solidFill>
                  <a:srgbClr val="002060"/>
                </a:solidFill>
                <a:latin typeface="Times New Roman" panose="02020603050405020304" pitchFamily="18" charset="0"/>
                <a:cs typeface="Times New Roman" panose="02020603050405020304" pitchFamily="18" charset="0"/>
              </a:rPr>
              <a:t>Семей полигонында  1949-1963 жылдар аралығында  ауада  қанша жарылыс  сынақтан өтті? </a:t>
            </a:r>
            <a:r>
              <a:rPr lang="kk-KZ" sz="2700" dirty="0" smtClean="0">
                <a:solidFill>
                  <a:srgbClr val="002060"/>
                </a:solidFill>
                <a:latin typeface="Times New Roman" panose="02020603050405020304" pitchFamily="18" charset="0"/>
                <a:cs typeface="Times New Roman" panose="02020603050405020304" pitchFamily="18" charset="0"/>
              </a:rPr>
              <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smtClean="0">
                <a:solidFill>
                  <a:srgbClr val="002060"/>
                </a:solidFill>
                <a:latin typeface="Times New Roman" panose="02020603050405020304" pitchFamily="18" charset="0"/>
                <a:cs typeface="Times New Roman" panose="02020603050405020304" pitchFamily="18" charset="0"/>
              </a:rPr>
              <a:t> </a:t>
            </a:r>
            <a:r>
              <a:rPr lang="kk-KZ" sz="2700" dirty="0">
                <a:solidFill>
                  <a:srgbClr val="002060"/>
                </a:solidFill>
                <a:latin typeface="Times New Roman" panose="02020603050405020304" pitchFamily="18" charset="0"/>
                <a:cs typeface="Times New Roman" panose="02020603050405020304" pitchFamily="18" charset="0"/>
              </a:rPr>
              <a:t/>
            </a:r>
            <a:br>
              <a:rPr lang="kk-KZ" sz="2700" dirty="0">
                <a:solidFill>
                  <a:srgbClr val="002060"/>
                </a:solidFill>
                <a:latin typeface="Times New Roman" panose="02020603050405020304" pitchFamily="18" charset="0"/>
                <a:cs typeface="Times New Roman" panose="02020603050405020304" pitchFamily="18" charset="0"/>
              </a:rPr>
            </a:br>
            <a:r>
              <a:rPr lang="kk-KZ" sz="2700" dirty="0">
                <a:solidFill>
                  <a:srgbClr val="002060"/>
                </a:solidFill>
                <a:latin typeface="Times New Roman" panose="02020603050405020304" pitchFamily="18" charset="0"/>
                <a:cs typeface="Times New Roman" panose="02020603050405020304" pitchFamily="18" charset="0"/>
              </a:rPr>
              <a:t>- 1963- 1991 жылдар аралығында су астында қанша жарылыс сынақтан өткен? </a:t>
            </a:r>
            <a:r>
              <a:rPr lang="kk-KZ" sz="2700" dirty="0" smtClean="0">
                <a:solidFill>
                  <a:srgbClr val="002060"/>
                </a:solidFill>
                <a:latin typeface="Times New Roman" panose="02020603050405020304" pitchFamily="18" charset="0"/>
                <a:cs typeface="Times New Roman" panose="02020603050405020304" pitchFamily="18" charset="0"/>
              </a:rPr>
              <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a:solidFill>
                  <a:srgbClr val="002060"/>
                </a:solidFill>
                <a:latin typeface="Times New Roman" panose="02020603050405020304" pitchFamily="18" charset="0"/>
                <a:cs typeface="Times New Roman" panose="02020603050405020304" pitchFamily="18" charset="0"/>
              </a:rPr>
              <a:t/>
            </a:r>
            <a:br>
              <a:rPr lang="kk-KZ" sz="2700" dirty="0">
                <a:solidFill>
                  <a:srgbClr val="002060"/>
                </a:solidFill>
                <a:latin typeface="Times New Roman" panose="02020603050405020304" pitchFamily="18" charset="0"/>
                <a:cs typeface="Times New Roman" panose="02020603050405020304" pitchFamily="18" charset="0"/>
              </a:rPr>
            </a:br>
            <a:r>
              <a:rPr lang="kk-KZ" sz="2700" dirty="0">
                <a:solidFill>
                  <a:srgbClr val="002060"/>
                </a:solidFill>
                <a:latin typeface="Times New Roman" panose="02020603050405020304" pitchFamily="18" charset="0"/>
                <a:cs typeface="Times New Roman" panose="02020603050405020304" pitchFamily="18" charset="0"/>
              </a:rPr>
              <a:t>- Бұл сынақтар Херосимоға тасталған атом бомбасынан қанша есе көп болды? </a:t>
            </a:r>
            <a:r>
              <a:rPr lang="kk-KZ" sz="2700" dirty="0" smtClean="0">
                <a:solidFill>
                  <a:srgbClr val="002060"/>
                </a:solidFill>
                <a:latin typeface="Times New Roman" panose="02020603050405020304" pitchFamily="18" charset="0"/>
                <a:cs typeface="Times New Roman" panose="02020603050405020304" pitchFamily="18" charset="0"/>
              </a:rPr>
              <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a:solidFill>
                  <a:srgbClr val="002060"/>
                </a:solidFill>
                <a:latin typeface="Times New Roman" panose="02020603050405020304" pitchFamily="18" charset="0"/>
                <a:cs typeface="Times New Roman" panose="02020603050405020304" pitchFamily="18" charset="0"/>
              </a:rPr>
              <a:t/>
            </a:r>
            <a:br>
              <a:rPr lang="kk-KZ" sz="2700" dirty="0">
                <a:solidFill>
                  <a:srgbClr val="002060"/>
                </a:solidFill>
                <a:latin typeface="Times New Roman" panose="02020603050405020304" pitchFamily="18" charset="0"/>
                <a:cs typeface="Times New Roman" panose="02020603050405020304" pitchFamily="18" charset="0"/>
              </a:rPr>
            </a:br>
            <a:r>
              <a:rPr lang="kk-KZ" sz="2700" dirty="0">
                <a:solidFill>
                  <a:srgbClr val="002060"/>
                </a:solidFill>
                <a:latin typeface="Times New Roman" panose="02020603050405020304" pitchFamily="18" charset="0"/>
                <a:cs typeface="Times New Roman" panose="02020603050405020304" pitchFamily="18" charset="0"/>
              </a:rPr>
              <a:t>- Семей полигонын жабу туралы ҚР Президенті  қай жылы жарлық шығарды? </a:t>
            </a:r>
            <a:r>
              <a:rPr lang="kk-KZ" sz="2700" dirty="0" smtClean="0">
                <a:solidFill>
                  <a:srgbClr val="002060"/>
                </a:solidFill>
                <a:latin typeface="Times New Roman" panose="02020603050405020304" pitchFamily="18" charset="0"/>
                <a:cs typeface="Times New Roman" panose="02020603050405020304" pitchFamily="18" charset="0"/>
              </a:rPr>
              <a:t/>
            </a:r>
            <a:br>
              <a:rPr lang="kk-KZ" sz="2700" dirty="0" smtClean="0">
                <a:solidFill>
                  <a:srgbClr val="002060"/>
                </a:solidFill>
                <a:latin typeface="Times New Roman" panose="02020603050405020304" pitchFamily="18" charset="0"/>
                <a:cs typeface="Times New Roman" panose="02020603050405020304" pitchFamily="18" charset="0"/>
              </a:rPr>
            </a:br>
            <a:r>
              <a:rPr lang="kk-KZ" sz="2700" dirty="0" smtClean="0">
                <a:solidFill>
                  <a:srgbClr val="002060"/>
                </a:solidFill>
                <a:latin typeface="Times New Roman" panose="02020603050405020304" pitchFamily="18" charset="0"/>
                <a:cs typeface="Times New Roman" panose="02020603050405020304" pitchFamily="18" charset="0"/>
              </a:rPr>
              <a:t> </a:t>
            </a:r>
            <a:r>
              <a:rPr lang="kk-KZ" sz="2700" dirty="0">
                <a:solidFill>
                  <a:srgbClr val="002060"/>
                </a:solidFill>
                <a:latin typeface="Times New Roman" panose="02020603050405020304" pitchFamily="18" charset="0"/>
                <a:cs typeface="Times New Roman" panose="02020603050405020304" pitchFamily="18" charset="0"/>
              </a:rPr>
              <a:t/>
            </a:r>
            <a:br>
              <a:rPr lang="kk-KZ" sz="2700" dirty="0">
                <a:solidFill>
                  <a:srgbClr val="002060"/>
                </a:solidFill>
                <a:latin typeface="Times New Roman" panose="02020603050405020304" pitchFamily="18" charset="0"/>
                <a:cs typeface="Times New Roman" panose="02020603050405020304" pitchFamily="18" charset="0"/>
              </a:rPr>
            </a:br>
            <a:r>
              <a:rPr lang="kk-KZ" sz="2700" dirty="0">
                <a:solidFill>
                  <a:srgbClr val="002060"/>
                </a:solidFill>
                <a:latin typeface="Times New Roman" panose="02020603050405020304" pitchFamily="18" charset="0"/>
                <a:cs typeface="Times New Roman" panose="02020603050405020304" pitchFamily="18" charset="0"/>
              </a:rPr>
              <a:t>- «Невада-Семей» қозғалысының жетекшісі кім болды</a:t>
            </a:r>
            <a:r>
              <a:rPr lang="kk-KZ" sz="2700" dirty="0" smtClean="0">
                <a:solidFill>
                  <a:srgbClr val="002060"/>
                </a:solidFill>
                <a:latin typeface="Times New Roman" panose="02020603050405020304" pitchFamily="18" charset="0"/>
                <a:cs typeface="Times New Roman" panose="02020603050405020304" pitchFamily="18" charset="0"/>
              </a:rPr>
              <a:t>?</a:t>
            </a:r>
            <a:r>
              <a:rPr lang="kk-KZ" sz="2200" dirty="0" smtClean="0">
                <a:solidFill>
                  <a:srgbClr val="002060"/>
                </a:solidFill>
                <a:latin typeface="Times New Roman" panose="02020603050405020304" pitchFamily="18" charset="0"/>
                <a:cs typeface="Times New Roman" panose="02020603050405020304" pitchFamily="18" charset="0"/>
              </a:rPr>
              <a:t/>
            </a:r>
            <a:br>
              <a:rPr lang="kk-KZ" sz="2200" dirty="0" smtClean="0">
                <a:solidFill>
                  <a:srgbClr val="002060"/>
                </a:solidFill>
                <a:latin typeface="Times New Roman" panose="02020603050405020304" pitchFamily="18" charset="0"/>
                <a:cs typeface="Times New Roman" panose="02020603050405020304" pitchFamily="18" charset="0"/>
              </a:rPr>
            </a:br>
            <a:r>
              <a:rPr lang="kk-KZ" sz="2200" dirty="0" smtClean="0">
                <a:solidFill>
                  <a:srgbClr val="002060"/>
                </a:solidFill>
                <a:latin typeface="Times New Roman" panose="02020603050405020304" pitchFamily="18" charset="0"/>
                <a:cs typeface="Times New Roman" panose="02020603050405020304" pitchFamily="18" charset="0"/>
              </a:rPr>
              <a:t/>
            </a:r>
            <a:br>
              <a:rPr lang="kk-KZ" sz="2200" dirty="0" smtClean="0">
                <a:solidFill>
                  <a:srgbClr val="002060"/>
                </a:solidFill>
                <a:latin typeface="Times New Roman" panose="02020603050405020304" pitchFamily="18" charset="0"/>
                <a:cs typeface="Times New Roman" panose="02020603050405020304" pitchFamily="18" charset="0"/>
              </a:rPr>
            </a:br>
            <a:r>
              <a:rPr lang="kk-KZ" sz="2200" dirty="0" smtClean="0">
                <a:solidFill>
                  <a:srgbClr val="002060"/>
                </a:solidFill>
                <a:latin typeface="Times New Roman" panose="02020603050405020304" pitchFamily="18" charset="0"/>
                <a:cs typeface="Times New Roman" panose="02020603050405020304" pitchFamily="18" charset="0"/>
              </a:rPr>
              <a:t/>
            </a:r>
            <a:br>
              <a:rPr lang="kk-KZ" sz="2200" dirty="0" smtClean="0">
                <a:solidFill>
                  <a:srgbClr val="002060"/>
                </a:solidFill>
                <a:latin typeface="Times New Roman" panose="02020603050405020304" pitchFamily="18" charset="0"/>
                <a:cs typeface="Times New Roman" panose="02020603050405020304" pitchFamily="18" charset="0"/>
              </a:rPr>
            </a:br>
            <a:endParaRPr lang="ru-RU" sz="2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73779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20437" y="760412"/>
            <a:ext cx="8340436" cy="5509200"/>
          </a:xfrm>
          <a:prstGeom prst="rect">
            <a:avLst/>
          </a:prstGeom>
        </p:spPr>
        <p:txBody>
          <a:bodyPr wrap="square">
            <a:spAutoFit/>
          </a:bodyPr>
          <a:lstStyle/>
          <a:p>
            <a:r>
              <a:rPr lang="kk-KZ" sz="2800" b="1" dirty="0" smtClean="0">
                <a:solidFill>
                  <a:srgbClr val="7030A0"/>
                </a:solidFill>
                <a:latin typeface="Times New Roman" panose="02020603050405020304" pitchFamily="18" charset="0"/>
                <a:cs typeface="Times New Roman" panose="02020603050405020304" pitchFamily="18" charset="0"/>
              </a:rPr>
              <a:t>Өзіңді тексер!</a:t>
            </a:r>
            <a:r>
              <a:rPr lang="kk-KZ" dirty="0">
                <a:latin typeface="Times New Roman" panose="02020603050405020304" pitchFamily="18" charset="0"/>
                <a:cs typeface="Times New Roman" panose="02020603050405020304" pitchFamily="18" charset="0"/>
              </a:rPr>
              <a:t/>
            </a:r>
            <a:br>
              <a:rPr lang="kk-KZ" dirty="0">
                <a:latin typeface="Times New Roman" panose="02020603050405020304" pitchFamily="18" charset="0"/>
                <a:cs typeface="Times New Roman" panose="02020603050405020304" pitchFamily="18" charset="0"/>
              </a:rPr>
            </a:br>
            <a:r>
              <a:rPr lang="kk-KZ" dirty="0">
                <a:latin typeface="Times New Roman" panose="02020603050405020304" pitchFamily="18" charset="0"/>
                <a:cs typeface="Times New Roman" panose="02020603050405020304" pitchFamily="18" charset="0"/>
              </a:rPr>
              <a:t/>
            </a:r>
            <a:br>
              <a:rPr lang="kk-KZ" dirty="0">
                <a:latin typeface="Times New Roman" panose="02020603050405020304" pitchFamily="18" charset="0"/>
                <a:cs typeface="Times New Roman" panose="02020603050405020304" pitchFamily="18" charset="0"/>
              </a:rPr>
            </a:br>
            <a:r>
              <a:rPr lang="kk-KZ" dirty="0">
                <a:latin typeface="Times New Roman" panose="02020603050405020304" pitchFamily="18" charset="0"/>
                <a:cs typeface="Times New Roman" panose="02020603050405020304" pitchFamily="18" charset="0"/>
              </a:rPr>
              <a:t>- </a:t>
            </a:r>
            <a:r>
              <a:rPr lang="kk-KZ" sz="2400" dirty="0">
                <a:solidFill>
                  <a:srgbClr val="002060"/>
                </a:solidFill>
                <a:latin typeface="Times New Roman" panose="02020603050405020304" pitchFamily="18" charset="0"/>
                <a:cs typeface="Times New Roman" panose="02020603050405020304" pitchFamily="18" charset="0"/>
              </a:rPr>
              <a:t>Ядролық жарылысқа қарсы қоғамдық-саяси ұйым қашан құрылды? </a:t>
            </a:r>
            <a:r>
              <a:rPr lang="kk-KZ" sz="2400" b="1" dirty="0">
                <a:solidFill>
                  <a:srgbClr val="7030A0"/>
                </a:solidFill>
                <a:latin typeface="Times New Roman" panose="02020603050405020304" pitchFamily="18" charset="0"/>
                <a:cs typeface="Times New Roman" panose="02020603050405020304" pitchFamily="18" charset="0"/>
              </a:rPr>
              <a:t>(1989 жылы 26 ақпанда)</a:t>
            </a:r>
            <a:br>
              <a:rPr lang="kk-KZ" sz="2400" b="1" dirty="0">
                <a:solidFill>
                  <a:srgbClr val="7030A0"/>
                </a:solidFill>
                <a:latin typeface="Times New Roman" panose="02020603050405020304" pitchFamily="18" charset="0"/>
                <a:cs typeface="Times New Roman" panose="02020603050405020304" pitchFamily="18" charset="0"/>
              </a:rPr>
            </a:br>
            <a:r>
              <a:rPr lang="kk-KZ" sz="2400" dirty="0">
                <a:solidFill>
                  <a:srgbClr val="002060"/>
                </a:solidFill>
                <a:latin typeface="Times New Roman" panose="02020603050405020304" pitchFamily="18" charset="0"/>
                <a:cs typeface="Times New Roman" panose="02020603050405020304" pitchFamily="18" charset="0"/>
              </a:rPr>
              <a:t>- Семей полигонында  1949-1963 жылдар аралығында  ауада  қанша жарылыс  сынақтан өтті?  </a:t>
            </a:r>
            <a:r>
              <a:rPr lang="kk-KZ" sz="2400" b="1" dirty="0">
                <a:solidFill>
                  <a:srgbClr val="7030A0"/>
                </a:solidFill>
                <a:latin typeface="Times New Roman" panose="02020603050405020304" pitchFamily="18" charset="0"/>
                <a:cs typeface="Times New Roman" panose="02020603050405020304" pitchFamily="18" charset="0"/>
              </a:rPr>
              <a:t>(118 жарылыс)</a:t>
            </a:r>
            <a:br>
              <a:rPr lang="kk-KZ" sz="2400" b="1" dirty="0">
                <a:solidFill>
                  <a:srgbClr val="7030A0"/>
                </a:solidFill>
                <a:latin typeface="Times New Roman" panose="02020603050405020304" pitchFamily="18" charset="0"/>
                <a:cs typeface="Times New Roman" panose="02020603050405020304" pitchFamily="18" charset="0"/>
              </a:rPr>
            </a:br>
            <a:r>
              <a:rPr lang="kk-KZ" sz="2400" dirty="0">
                <a:solidFill>
                  <a:srgbClr val="002060"/>
                </a:solidFill>
                <a:latin typeface="Times New Roman" panose="02020603050405020304" pitchFamily="18" charset="0"/>
                <a:cs typeface="Times New Roman" panose="02020603050405020304" pitchFamily="18" charset="0"/>
              </a:rPr>
              <a:t>- 1963- 1991 жылдар аралығында су астында қанша жарылыс сынақтан өткен? </a:t>
            </a:r>
            <a:r>
              <a:rPr lang="kk-KZ" sz="2400" b="1" dirty="0">
                <a:solidFill>
                  <a:srgbClr val="7030A0"/>
                </a:solidFill>
                <a:latin typeface="Times New Roman" panose="02020603050405020304" pitchFamily="18" charset="0"/>
                <a:cs typeface="Times New Roman" panose="02020603050405020304" pitchFamily="18" charset="0"/>
              </a:rPr>
              <a:t>(</a:t>
            </a:r>
            <a:r>
              <a:rPr lang="kk-KZ" sz="2400" b="1" dirty="0" smtClean="0">
                <a:solidFill>
                  <a:srgbClr val="7030A0"/>
                </a:solidFill>
                <a:latin typeface="Times New Roman" panose="02020603050405020304" pitchFamily="18" charset="0"/>
                <a:cs typeface="Times New Roman" panose="02020603050405020304" pitchFamily="18" charset="0"/>
              </a:rPr>
              <a:t>352 </a:t>
            </a:r>
            <a:r>
              <a:rPr lang="kk-KZ" sz="2400" b="1" dirty="0">
                <a:solidFill>
                  <a:srgbClr val="7030A0"/>
                </a:solidFill>
                <a:latin typeface="Times New Roman" panose="02020603050405020304" pitchFamily="18" charset="0"/>
                <a:cs typeface="Times New Roman" panose="02020603050405020304" pitchFamily="18" charset="0"/>
              </a:rPr>
              <a:t>жарылыс) </a:t>
            </a:r>
            <a:br>
              <a:rPr lang="kk-KZ" sz="2400" b="1" dirty="0">
                <a:solidFill>
                  <a:srgbClr val="7030A0"/>
                </a:solidFill>
                <a:latin typeface="Times New Roman" panose="02020603050405020304" pitchFamily="18" charset="0"/>
                <a:cs typeface="Times New Roman" panose="02020603050405020304" pitchFamily="18" charset="0"/>
              </a:rPr>
            </a:br>
            <a:r>
              <a:rPr lang="kk-KZ" sz="2400" dirty="0">
                <a:solidFill>
                  <a:srgbClr val="002060"/>
                </a:solidFill>
                <a:latin typeface="Times New Roman" panose="02020603050405020304" pitchFamily="18" charset="0"/>
                <a:cs typeface="Times New Roman" panose="02020603050405020304" pitchFamily="18" charset="0"/>
              </a:rPr>
              <a:t>- Бұл сынақтар Херосимоға тасталған атом бомбасынан қанша есе көп болды? </a:t>
            </a:r>
            <a:r>
              <a:rPr lang="kk-KZ" sz="2400" b="1" dirty="0">
                <a:solidFill>
                  <a:srgbClr val="7030A0"/>
                </a:solidFill>
                <a:latin typeface="Times New Roman" panose="02020603050405020304" pitchFamily="18" charset="0"/>
                <a:cs typeface="Times New Roman" panose="02020603050405020304" pitchFamily="18" charset="0"/>
              </a:rPr>
              <a:t>(2,5 мың есе )</a:t>
            </a:r>
            <a:br>
              <a:rPr lang="kk-KZ" sz="2400" b="1" dirty="0">
                <a:solidFill>
                  <a:srgbClr val="7030A0"/>
                </a:solidFill>
                <a:latin typeface="Times New Roman" panose="02020603050405020304" pitchFamily="18" charset="0"/>
                <a:cs typeface="Times New Roman" panose="02020603050405020304" pitchFamily="18" charset="0"/>
              </a:rPr>
            </a:br>
            <a:r>
              <a:rPr lang="kk-KZ" sz="2400" dirty="0">
                <a:solidFill>
                  <a:srgbClr val="002060"/>
                </a:solidFill>
                <a:latin typeface="Times New Roman" panose="02020603050405020304" pitchFamily="18" charset="0"/>
                <a:cs typeface="Times New Roman" panose="02020603050405020304" pitchFamily="18" charset="0"/>
              </a:rPr>
              <a:t>- Семей полигонын жабу туралы ҚР Президенті  қай жылы жарлық шығарды?  </a:t>
            </a:r>
            <a:r>
              <a:rPr lang="kk-KZ" sz="2400" b="1" dirty="0">
                <a:solidFill>
                  <a:srgbClr val="7030A0"/>
                </a:solidFill>
                <a:latin typeface="Times New Roman" panose="02020603050405020304" pitchFamily="18" charset="0"/>
                <a:cs typeface="Times New Roman" panose="02020603050405020304" pitchFamily="18" charset="0"/>
              </a:rPr>
              <a:t>(1991 жылы 29 тамызда)</a:t>
            </a:r>
            <a:br>
              <a:rPr lang="kk-KZ" sz="2400" b="1" dirty="0">
                <a:solidFill>
                  <a:srgbClr val="7030A0"/>
                </a:solidFill>
                <a:latin typeface="Times New Roman" panose="02020603050405020304" pitchFamily="18" charset="0"/>
                <a:cs typeface="Times New Roman" panose="02020603050405020304" pitchFamily="18" charset="0"/>
              </a:rPr>
            </a:br>
            <a:r>
              <a:rPr lang="kk-KZ" sz="2400" dirty="0">
                <a:solidFill>
                  <a:srgbClr val="002060"/>
                </a:solidFill>
                <a:latin typeface="Times New Roman" panose="02020603050405020304" pitchFamily="18" charset="0"/>
                <a:cs typeface="Times New Roman" panose="02020603050405020304" pitchFamily="18" charset="0"/>
              </a:rPr>
              <a:t>- «Невада-Семей» қозғалысының жетекшісі кім болды?</a:t>
            </a:r>
            <a:br>
              <a:rPr lang="kk-KZ" sz="2400" dirty="0">
                <a:solidFill>
                  <a:srgbClr val="002060"/>
                </a:solidFill>
                <a:latin typeface="Times New Roman" panose="02020603050405020304" pitchFamily="18" charset="0"/>
                <a:cs typeface="Times New Roman" panose="02020603050405020304" pitchFamily="18" charset="0"/>
              </a:rPr>
            </a:br>
            <a:r>
              <a:rPr lang="kk-KZ" dirty="0">
                <a:solidFill>
                  <a:srgbClr val="002060"/>
                </a:solidFill>
                <a:latin typeface="Times New Roman" panose="02020603050405020304" pitchFamily="18" charset="0"/>
                <a:cs typeface="Times New Roman" panose="02020603050405020304" pitchFamily="18" charset="0"/>
              </a:rPr>
              <a:t/>
            </a:r>
            <a:br>
              <a:rPr lang="kk-KZ" dirty="0">
                <a:solidFill>
                  <a:srgbClr val="002060"/>
                </a:solidFill>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val="39649718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3014" y="570412"/>
            <a:ext cx="8596668" cy="762000"/>
          </a:xfrm>
        </p:spPr>
        <p:txBody>
          <a:bodyPr/>
          <a:lstStyle/>
          <a:p>
            <a:r>
              <a:rPr lang="kk-KZ" dirty="0" smtClean="0"/>
              <a:t> </a:t>
            </a:r>
            <a:r>
              <a:rPr lang="kk-KZ" sz="3200" dirty="0" smtClean="0">
                <a:solidFill>
                  <a:srgbClr val="7030A0"/>
                </a:solidFill>
                <a:latin typeface="Times New Roman" panose="02020603050405020304" pitchFamily="18" charset="0"/>
                <a:cs typeface="Times New Roman" panose="02020603050405020304" pitchFamily="18" charset="0"/>
              </a:rPr>
              <a:t>Үйге тапсырма:</a:t>
            </a:r>
            <a:endParaRPr lang="ru-RU" sz="3200" dirty="0">
              <a:solidFill>
                <a:srgbClr val="7030A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26864" y="1894114"/>
            <a:ext cx="7787397" cy="2338252"/>
          </a:xfrm>
        </p:spPr>
        <p:txBody>
          <a:bodyPr>
            <a:normAutofit/>
          </a:bodyPr>
          <a:lstStyle/>
          <a:p>
            <a:r>
              <a:rPr lang="kk-KZ" sz="2400" dirty="0">
                <a:solidFill>
                  <a:srgbClr val="002060"/>
                </a:solidFill>
                <a:latin typeface="Times New Roman" panose="02020603050405020304" pitchFamily="18" charset="0"/>
                <a:cs typeface="Times New Roman" panose="02020603050405020304" pitchFamily="18" charset="0"/>
              </a:rPr>
              <a:t>«Мен соғысты қаламаймын » тақырыбында шағын </a:t>
            </a:r>
            <a:r>
              <a:rPr lang="kk-KZ" sz="2400" dirty="0" smtClean="0">
                <a:solidFill>
                  <a:srgbClr val="002060"/>
                </a:solidFill>
                <a:latin typeface="Times New Roman" panose="02020603050405020304" pitchFamily="18" charset="0"/>
                <a:cs typeface="Times New Roman" panose="02020603050405020304" pitchFamily="18" charset="0"/>
              </a:rPr>
              <a:t>эссе жазу.</a:t>
            </a:r>
          </a:p>
          <a:p>
            <a:r>
              <a:rPr lang="kk-KZ" sz="2400" smtClean="0">
                <a:solidFill>
                  <a:srgbClr val="002060"/>
                </a:solidFill>
                <a:latin typeface="Times New Roman" panose="02020603050405020304" pitchFamily="18" charset="0"/>
                <a:cs typeface="Times New Roman" panose="02020603050405020304" pitchFamily="18" charset="0"/>
              </a:rPr>
              <a:t>Қосымша ақпараттар оқу.</a:t>
            </a:r>
            <a:endParaRPr lang="kk-KZ" sz="2400" dirty="0" smtClean="0">
              <a:solidFill>
                <a:srgbClr val="002060"/>
              </a:solidFill>
              <a:latin typeface="Times New Roman" panose="02020603050405020304" pitchFamily="18" charset="0"/>
              <a:cs typeface="Times New Roman" panose="02020603050405020304" pitchFamily="18" charset="0"/>
            </a:endParaRPr>
          </a:p>
          <a:p>
            <a:endParaRPr lang="ru-RU"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4399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
        <p:nvSpPr>
          <p:cNvPr id="3" name="Прямоугольник 2"/>
          <p:cNvSpPr/>
          <p:nvPr/>
        </p:nvSpPr>
        <p:spPr>
          <a:xfrm>
            <a:off x="3048000" y="2967335"/>
            <a:ext cx="6096000" cy="923330"/>
          </a:xfrm>
          <a:prstGeom prst="rect">
            <a:avLst/>
          </a:prstGeom>
        </p:spPr>
        <p:txBody>
          <a:bodyPr>
            <a:spAutoFit/>
          </a:bodyPr>
          <a:lstStyle/>
          <a:p>
            <a:r>
              <a:rPr lang="en-US" dirty="0"/>
              <a:t>https://cf.ppt-online.org/files1/slide/z/Zz7W9m4ewHAi0FbpdVCsUuENgfYMqG2jPXOLxlJoI/slide-16.jpg</a:t>
            </a:r>
            <a:endParaRPr lang="ru-RU" dirty="0"/>
          </a:p>
        </p:txBody>
      </p:sp>
    </p:spTree>
    <p:extLst>
      <p:ext uri="{BB962C8B-B14F-4D97-AF65-F5344CB8AC3E}">
        <p14:creationId xmlns:p14="http://schemas.microsoft.com/office/powerpoint/2010/main" val="29703958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110467342"/>
              </p:ext>
            </p:extLst>
          </p:nvPr>
        </p:nvGraphicFramePr>
        <p:xfrm>
          <a:off x="447830" y="317510"/>
          <a:ext cx="8903988" cy="62218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Скругленный прямоугольник 2"/>
          <p:cNvSpPr/>
          <p:nvPr/>
        </p:nvSpPr>
        <p:spPr>
          <a:xfrm>
            <a:off x="447830" y="2022765"/>
            <a:ext cx="8903988" cy="8589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7030A0"/>
                </a:solidFill>
                <a:latin typeface="Times New Roman" panose="02020603050405020304" pitchFamily="18" charset="0"/>
                <a:cs typeface="Times New Roman" panose="02020603050405020304" pitchFamily="18" charset="0"/>
              </a:rPr>
              <a:t>САБАҚ МАҚСАТ(ТАР)Ы:</a:t>
            </a:r>
          </a:p>
          <a:p>
            <a:pPr algn="ctr"/>
            <a:endParaRPr lang="ru-RU" dirty="0"/>
          </a:p>
        </p:txBody>
      </p:sp>
    </p:spTree>
    <p:extLst>
      <p:ext uri="{BB962C8B-B14F-4D97-AF65-F5344CB8AC3E}">
        <p14:creationId xmlns:p14="http://schemas.microsoft.com/office/powerpoint/2010/main" val="52284443"/>
      </p:ext>
    </p:extLst>
  </p:cSld>
  <p:clrMapOvr>
    <a:masterClrMapping/>
  </p:clrMapOvr>
  <mc:AlternateContent xmlns:mc="http://schemas.openxmlformats.org/markup-compatibility/2006" xmlns:p14="http://schemas.microsoft.com/office/powerpoint/2010/main">
    <mc:Choice Requires="p14">
      <p:transition spd="slow" p14:dur="2000" advTm="22682">
        <p14:prism isContent="1"/>
      </p:transition>
    </mc:Choice>
    <mc:Fallback xmlns="">
      <p:transition spd="slow" advTm="22682">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7909" y="470263"/>
            <a:ext cx="6296297" cy="461665"/>
          </a:xfrm>
          <a:prstGeom prst="rect">
            <a:avLst/>
          </a:prstGeom>
          <a:solidFill>
            <a:srgbClr val="92D050"/>
          </a:solidFill>
        </p:spPr>
        <p:txBody>
          <a:bodyPr wrap="square" rtlCol="0">
            <a:spAutoFit/>
          </a:bodyPr>
          <a:lstStyle/>
          <a:p>
            <a:r>
              <a:rPr lang="kk-KZ" sz="2400" b="1" dirty="0" smtClean="0">
                <a:solidFill>
                  <a:schemeClr val="bg1"/>
                </a:solidFill>
                <a:latin typeface="Times New Roman" panose="02020603050405020304" pitchFamily="18" charset="0"/>
                <a:cs typeface="Times New Roman" panose="02020603050405020304" pitchFamily="18" charset="0"/>
              </a:rPr>
              <a:t>БАҒАЛАУ КРИТЕРИЙЛЕРІ:</a:t>
            </a:r>
            <a:endParaRPr lang="ru-RU" sz="24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927462" y="1737360"/>
            <a:ext cx="8321041" cy="2954655"/>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kk-KZ" sz="2800" dirty="0" smtClean="0">
                <a:solidFill>
                  <a:srgbClr val="002060"/>
                </a:solidFill>
                <a:latin typeface="Times New Roman" panose="02020603050405020304" pitchFamily="18" charset="0"/>
                <a:cs typeface="Times New Roman" panose="02020603050405020304" pitchFamily="18" charset="0"/>
              </a:rPr>
              <a:t>Мәтін үзінділерін талдайды;</a:t>
            </a:r>
            <a:endParaRPr lang="ru-RU" sz="2800" dirty="0" smtClean="0">
              <a:solidFill>
                <a:srgbClr val="002060"/>
              </a:solidFill>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ü"/>
            </a:pPr>
            <a:r>
              <a:rPr lang="kk-KZ" sz="2800" dirty="0" smtClean="0">
                <a:solidFill>
                  <a:srgbClr val="002060"/>
                </a:solidFill>
                <a:latin typeface="Times New Roman" panose="02020603050405020304" pitchFamily="18" charset="0"/>
                <a:cs typeface="Times New Roman" panose="02020603050405020304" pitchFamily="18" charset="0"/>
              </a:rPr>
              <a:t>Терминдер мен ұғымдарды анықтайды;</a:t>
            </a:r>
          </a:p>
          <a:p>
            <a:pPr marL="285750" indent="-285750">
              <a:lnSpc>
                <a:spcPct val="150000"/>
              </a:lnSpc>
              <a:buFont typeface="Wingdings" panose="05000000000000000000" pitchFamily="2" charset="2"/>
              <a:buChar char="ü"/>
            </a:pPr>
            <a:r>
              <a:rPr lang="kk-KZ" sz="2800" dirty="0" smtClean="0">
                <a:solidFill>
                  <a:srgbClr val="002060"/>
                </a:solidFill>
                <a:latin typeface="Times New Roman" panose="02020603050405020304" pitchFamily="18" charset="0"/>
                <a:cs typeface="Times New Roman" panose="02020603050405020304" pitchFamily="18" charset="0"/>
              </a:rPr>
              <a:t>Ядролық полигонның зардабын ұғынады;</a:t>
            </a:r>
          </a:p>
          <a:p>
            <a:pPr marL="285750" indent="-285750">
              <a:lnSpc>
                <a:spcPct val="150000"/>
              </a:lnSpc>
              <a:buFont typeface="Wingdings" panose="05000000000000000000" pitchFamily="2" charset="2"/>
              <a:buChar char="ü"/>
            </a:pPr>
            <a:r>
              <a:rPr lang="kk-KZ" sz="2800" dirty="0" smtClean="0">
                <a:solidFill>
                  <a:srgbClr val="002060"/>
                </a:solidFill>
                <a:latin typeface="Times New Roman" panose="02020603050405020304" pitchFamily="18" charset="0"/>
                <a:cs typeface="Times New Roman" panose="02020603050405020304" pitchFamily="18" charset="0"/>
              </a:rPr>
              <a:t>Көтерілген ғаламдық мәселелерді терең түсінеді;</a:t>
            </a:r>
          </a:p>
          <a:p>
            <a:pPr marL="285750" indent="-285750">
              <a:buFont typeface="Wingdings" panose="05000000000000000000" pitchFamily="2" charset="2"/>
              <a:buChar char="ü"/>
            </a:pPr>
            <a:endParaRPr lang="kk-KZ" dirty="0" smtClean="0"/>
          </a:p>
        </p:txBody>
      </p:sp>
    </p:spTree>
    <p:extLst>
      <p:ext uri="{BB962C8B-B14F-4D97-AF65-F5344CB8AC3E}">
        <p14:creationId xmlns:p14="http://schemas.microsoft.com/office/powerpoint/2010/main" val="3928713736"/>
      </p:ext>
    </p:extLst>
  </p:cSld>
  <p:clrMapOvr>
    <a:masterClrMapping/>
  </p:clrMapOvr>
  <mc:AlternateContent xmlns:mc="http://schemas.openxmlformats.org/markup-compatibility/2006" xmlns:p14="http://schemas.microsoft.com/office/powerpoint/2010/main">
    <mc:Choice Requires="p14">
      <p:transition spd="slow" p14:dur="2000" advTm="17140">
        <p14:prism isContent="1"/>
      </p:transition>
    </mc:Choice>
    <mc:Fallback xmlns="">
      <p:transition spd="slow" advTm="1714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1055" y="595745"/>
            <a:ext cx="9240981" cy="1938992"/>
          </a:xfrm>
          <a:prstGeom prst="rect">
            <a:avLst/>
          </a:prstGeom>
          <a:noFill/>
        </p:spPr>
        <p:txBody>
          <a:bodyPr wrap="square" rtlCol="0">
            <a:spAutoFit/>
          </a:bodyPr>
          <a:lstStyle/>
          <a:p>
            <a:r>
              <a:rPr lang="kk-KZ" sz="2400" b="1" dirty="0" smtClean="0">
                <a:solidFill>
                  <a:srgbClr val="0070C0"/>
                </a:solidFill>
                <a:latin typeface="Times New Roman" panose="02020603050405020304" pitchFamily="18" charset="0"/>
                <a:cs typeface="Times New Roman" panose="02020603050405020304" pitchFamily="18" charset="0"/>
              </a:rPr>
              <a:t> </a:t>
            </a:r>
            <a:r>
              <a:rPr lang="kk-KZ" sz="2400" b="1" dirty="0" smtClean="0">
                <a:solidFill>
                  <a:srgbClr val="0070C0"/>
                </a:solidFill>
                <a:latin typeface="Times New Roman" panose="02020603050405020304" pitchFamily="18" charset="0"/>
                <a:cs typeface="Times New Roman" panose="02020603050405020304" pitchFamily="18" charset="0"/>
              </a:rPr>
              <a:t>Ойтүрткі </a:t>
            </a:r>
            <a:r>
              <a:rPr lang="kk-KZ" sz="2400" b="1" dirty="0" smtClean="0">
                <a:solidFill>
                  <a:srgbClr val="0070C0"/>
                </a:solidFill>
                <a:latin typeface="Times New Roman" panose="02020603050405020304" pitchFamily="18" charset="0"/>
                <a:cs typeface="Times New Roman" panose="02020603050405020304" pitchFamily="18" charset="0"/>
              </a:rPr>
              <a:t>сұрақтары:</a:t>
            </a:r>
          </a:p>
          <a:p>
            <a:endParaRPr lang="kk-KZ" sz="2400" dirty="0" smtClean="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kk-KZ" sz="2400" dirty="0" smtClean="0">
                <a:solidFill>
                  <a:srgbClr val="002060"/>
                </a:solidFill>
                <a:latin typeface="Times New Roman" panose="02020603050405020304" pitchFamily="18" charset="0"/>
                <a:cs typeface="Times New Roman" panose="02020603050405020304" pitchFamily="18" charset="0"/>
              </a:rPr>
              <a:t>Кеңес дәуірінде  Қазақстанның қай аймақтарында ядролық сынақ жүргізілді?</a:t>
            </a:r>
          </a:p>
          <a:p>
            <a:pPr marL="285750" indent="-285750">
              <a:buFontTx/>
              <a:buChar char="-"/>
            </a:pPr>
            <a:r>
              <a:rPr lang="kk-KZ" sz="2400" dirty="0" smtClean="0">
                <a:solidFill>
                  <a:srgbClr val="002060"/>
                </a:solidFill>
                <a:latin typeface="Times New Roman" panose="02020603050405020304" pitchFamily="18" charset="0"/>
                <a:cs typeface="Times New Roman" panose="02020603050405020304" pitchFamily="18" charset="0"/>
              </a:rPr>
              <a:t>Олар  ауылдарға, қоршаған ортаға қандай зардаптарын әкелді?</a:t>
            </a:r>
            <a:endParaRPr lang="ru-RU" sz="2400" dirty="0">
              <a:solidFill>
                <a:srgbClr val="00206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6137563" y="2937164"/>
            <a:ext cx="3435927" cy="3920834"/>
          </a:xfrm>
          <a:prstGeom prst="rect">
            <a:avLst/>
          </a:prstGeom>
        </p:spPr>
      </p:pic>
      <p:pic>
        <p:nvPicPr>
          <p:cNvPr id="3" name="Рисунок 2"/>
          <p:cNvPicPr>
            <a:picLocks noChangeAspect="1"/>
          </p:cNvPicPr>
          <p:nvPr/>
        </p:nvPicPr>
        <p:blipFill>
          <a:blip r:embed="rId3"/>
          <a:stretch>
            <a:fillRect/>
          </a:stretch>
        </p:blipFill>
        <p:spPr>
          <a:xfrm>
            <a:off x="761579" y="2937163"/>
            <a:ext cx="5098894" cy="3920835"/>
          </a:xfrm>
          <a:prstGeom prst="rect">
            <a:avLst/>
          </a:prstGeom>
        </p:spPr>
      </p:pic>
    </p:spTree>
    <p:extLst>
      <p:ext uri="{BB962C8B-B14F-4D97-AF65-F5344CB8AC3E}">
        <p14:creationId xmlns:p14="http://schemas.microsoft.com/office/powerpoint/2010/main" val="27729808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18810" y="117693"/>
            <a:ext cx="8187882" cy="6740307"/>
          </a:xfrm>
          <a:prstGeom prst="rect">
            <a:avLst/>
          </a:prstGeom>
        </p:spPr>
        <p:txBody>
          <a:bodyPr wrap="square">
            <a:spAutoFit/>
          </a:bodyPr>
          <a:lstStyle/>
          <a:p>
            <a:r>
              <a:rPr lang="ru-RU" sz="2400" dirty="0">
                <a:solidFill>
                  <a:srgbClr val="002060"/>
                </a:solidFill>
                <a:latin typeface="Times New Roman" panose="02020603050405020304" pitchFamily="18" charset="0"/>
                <a:cs typeface="Times New Roman" panose="02020603050405020304" pitchFamily="18" charset="0"/>
              </a:rPr>
              <a:t> </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Ядролық</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қарусыз</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іс</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шараларға</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алғашқы</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болып</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қадам</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басқан</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мемлекеттің</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бірі</a:t>
            </a:r>
            <a:r>
              <a:rPr lang="ru-RU" sz="2400" dirty="0" smtClean="0">
                <a:solidFill>
                  <a:srgbClr val="002060"/>
                </a:solidFill>
                <a:latin typeface="Times New Roman" panose="02020603050405020304" pitchFamily="18" charset="0"/>
                <a:cs typeface="Times New Roman" panose="02020603050405020304" pitchFamily="18" charset="0"/>
              </a:rPr>
              <a:t> – </a:t>
            </a:r>
            <a:r>
              <a:rPr lang="ru-RU" sz="2400" dirty="0" err="1" smtClean="0">
                <a:solidFill>
                  <a:srgbClr val="002060"/>
                </a:solidFill>
                <a:latin typeface="Times New Roman" panose="02020603050405020304" pitchFamily="18" charset="0"/>
                <a:cs typeface="Times New Roman" panose="02020603050405020304" pitchFamily="18" charset="0"/>
              </a:rPr>
              <a:t>Қазақстан</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smtClean="0">
                <a:solidFill>
                  <a:srgbClr val="002060"/>
                </a:solidFill>
                <a:latin typeface="Times New Roman" panose="02020603050405020304" pitchFamily="18" charset="0"/>
                <a:cs typeface="Times New Roman" panose="02020603050405020304" pitchFamily="18" charset="0"/>
              </a:rPr>
              <a:t>Жаппай</a:t>
            </a:r>
            <a:r>
              <a:rPr lang="ru-RU" sz="2400" dirty="0" smtClean="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қырып-жою</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қаупі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зор</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қарулардың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ішінде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ядролық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қарудың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күйреткіш</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күші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ең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жойқын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деп</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саналады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Бұл</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қауіп-қатер</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әлем</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елдерінің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басым</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көпшілігін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алаңдатпай</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қоймайды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Сондықтан</a:t>
            </a:r>
            <a:r>
              <a:rPr lang="ru-RU" sz="2400" dirty="0">
                <a:solidFill>
                  <a:srgbClr val="002060"/>
                </a:solidFill>
                <a:latin typeface="Times New Roman" panose="02020603050405020304" pitchFamily="18" charset="0"/>
                <a:cs typeface="Times New Roman" panose="02020603050405020304" pitchFamily="18" charset="0"/>
              </a:rPr>
              <a:t> да </a:t>
            </a:r>
            <a:r>
              <a:rPr lang="ru-RU" sz="2400" dirty="0" err="1">
                <a:solidFill>
                  <a:srgbClr val="002060"/>
                </a:solidFill>
                <a:latin typeface="Times New Roman" panose="02020603050405020304" pitchFamily="18" charset="0"/>
                <a:cs typeface="Times New Roman" panose="02020603050405020304" pitchFamily="18" charset="0"/>
              </a:rPr>
              <a:t>Елбасы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алғашқылардың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бірі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болып</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жаһандық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мәселені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халықаралық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деңгейде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көтерді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Ол</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әрдайым</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өз</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сөзінде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және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Әлем</a:t>
            </a:r>
            <a:r>
              <a:rPr lang="ru-RU" sz="2400" dirty="0">
                <a:solidFill>
                  <a:srgbClr val="002060"/>
                </a:solidFill>
                <a:latin typeface="Times New Roman" panose="02020603050405020304" pitchFamily="18" charset="0"/>
                <a:cs typeface="Times New Roman" panose="02020603050405020304" pitchFamily="18" charset="0"/>
              </a:rPr>
              <a:t>. ХХІ </a:t>
            </a:r>
            <a:r>
              <a:rPr lang="ru-RU" sz="2400" dirty="0" err="1">
                <a:solidFill>
                  <a:srgbClr val="002060"/>
                </a:solidFill>
                <a:latin typeface="Times New Roman" panose="02020603050405020304" pitchFamily="18" charset="0"/>
                <a:cs typeface="Times New Roman" panose="02020603050405020304" pitchFamily="18" charset="0"/>
              </a:rPr>
              <a:t>ғасыр</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манифесі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бағдарламалық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құжатында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бейбітшілікке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деген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көзқарасын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айқын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білдіреді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Әлемді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өзін-өзі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құртуын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тоқтату</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үшін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алдымен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жер</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бетін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ядролық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қарудан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тазартып</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арылту</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керектігін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алға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тартады</a:t>
            </a:r>
            <a:r>
              <a:rPr lang="ru-RU" sz="2400" dirty="0">
                <a:solidFill>
                  <a:srgbClr val="002060"/>
                </a:solidFill>
                <a:latin typeface="Times New Roman" panose="02020603050405020304" pitchFamily="18" charset="0"/>
                <a:cs typeface="Times New Roman" panose="02020603050405020304" pitchFamily="18" charset="0"/>
              </a:rPr>
              <a:t>. 1991 </a:t>
            </a:r>
            <a:r>
              <a:rPr lang="ru-RU" sz="2400" dirty="0" err="1">
                <a:solidFill>
                  <a:srgbClr val="002060"/>
                </a:solidFill>
                <a:latin typeface="Times New Roman" panose="02020603050405020304" pitchFamily="18" charset="0"/>
                <a:cs typeface="Times New Roman" panose="02020603050405020304" pitchFamily="18" charset="0"/>
              </a:rPr>
              <a:t>жылдан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бастап</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қолға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алынған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бастамаға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бүгінде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әлем</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елдері</a:t>
            </a:r>
            <a:r>
              <a:rPr lang="ru-RU" sz="2400" dirty="0">
                <a:solidFill>
                  <a:srgbClr val="002060"/>
                </a:solidFill>
                <a:latin typeface="Times New Roman" panose="02020603050405020304" pitchFamily="18" charset="0"/>
                <a:cs typeface="Times New Roman" panose="02020603050405020304" pitchFamily="18" charset="0"/>
              </a:rPr>
              <a:t> де </a:t>
            </a:r>
            <a:r>
              <a:rPr lang="ru-RU" sz="2400" dirty="0" err="1">
                <a:solidFill>
                  <a:srgbClr val="002060"/>
                </a:solidFill>
                <a:latin typeface="Times New Roman" panose="02020603050405020304" pitchFamily="18" charset="0"/>
                <a:cs typeface="Times New Roman" panose="02020603050405020304" pitchFamily="18" charset="0"/>
              </a:rPr>
              <a:t>қолдауларын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білдіріп</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қосыла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бастады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Бұл</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алдымен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Нұрсұлтан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Назарбаевтың</a:t>
            </a:r>
            <a:r>
              <a:rPr lang="ru-RU" sz="2400" dirty="0">
                <a:solidFill>
                  <a:srgbClr val="002060"/>
                </a:solidFill>
                <a:latin typeface="Times New Roman" panose="02020603050405020304" pitchFamily="18" charset="0"/>
                <a:cs typeface="Times New Roman" panose="02020603050405020304" pitchFamily="18" charset="0"/>
              </a:rPr>
              <a:t> ел </a:t>
            </a:r>
            <a:r>
              <a:rPr lang="ru-RU" sz="2400" dirty="0" err="1">
                <a:solidFill>
                  <a:srgbClr val="002060"/>
                </a:solidFill>
                <a:latin typeface="Times New Roman" panose="02020603050405020304" pitchFamily="18" charset="0"/>
                <a:cs typeface="Times New Roman" panose="02020603050405020304" pitchFamily="18" charset="0"/>
              </a:rPr>
              <a:t>тағдырын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шешкен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қаулысы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болды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Елбасының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әлемдегі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көлемі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жағынан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екінші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орында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тұрған</a:t>
            </a:r>
            <a:r>
              <a:rPr lang="ru-RU" sz="2400" dirty="0">
                <a:solidFill>
                  <a:srgbClr val="002060"/>
                </a:solidFill>
                <a:latin typeface="Times New Roman" panose="02020603050405020304" pitchFamily="18" charset="0"/>
                <a:cs typeface="Times New Roman" panose="02020603050405020304" pitchFamily="18" charset="0"/>
              </a:rPr>
              <a:t> Семей </a:t>
            </a:r>
            <a:r>
              <a:rPr lang="ru-RU" sz="2400" dirty="0" err="1">
                <a:solidFill>
                  <a:srgbClr val="002060"/>
                </a:solidFill>
                <a:latin typeface="Times New Roman" panose="02020603050405020304" pitchFamily="18" charset="0"/>
                <a:cs typeface="Times New Roman" panose="02020603050405020304" pitchFamily="18" charset="0"/>
              </a:rPr>
              <a:t>ядролық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полигонын</a:t>
            </a:r>
            <a:r>
              <a:rPr lang="ru-RU" sz="2400" dirty="0">
                <a:solidFill>
                  <a:srgbClr val="002060"/>
                </a:solidFill>
                <a:latin typeface="Times New Roman" panose="02020603050405020304" pitchFamily="18" charset="0"/>
                <a:cs typeface="Times New Roman" panose="02020603050405020304" pitchFamily="18" charset="0"/>
              </a:rPr>
              <a:t> жабу </a:t>
            </a:r>
            <a:r>
              <a:rPr lang="ru-RU" sz="2400" dirty="0" err="1">
                <a:solidFill>
                  <a:srgbClr val="002060"/>
                </a:solidFill>
                <a:latin typeface="Times New Roman" panose="02020603050405020304" pitchFamily="18" charset="0"/>
                <a:cs typeface="Times New Roman" panose="02020603050405020304" pitchFamily="18" charset="0"/>
              </a:rPr>
              <a:t>туралы</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шешімі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Қазақстанның</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жаңа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тарихын</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ашып</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берді</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адамзатқа</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ядролық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сынақтарсыз</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болашақ</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сыйлады</a:t>
            </a:r>
            <a:r>
              <a:rPr lang="ru-RU" sz="2400" dirty="0">
                <a:solidFill>
                  <a:srgbClr val="002060"/>
                </a:solidFill>
                <a:latin typeface="Times New Roman" panose="02020603050405020304" pitchFamily="18" charset="0"/>
                <a:cs typeface="Times New Roman" panose="02020603050405020304" pitchFamily="18" charset="0"/>
              </a:rPr>
              <a:t>.</a:t>
            </a:r>
          </a:p>
        </p:txBody>
      </p:sp>
      <p:pic>
        <p:nvPicPr>
          <p:cNvPr id="6" name="Рисунок 5"/>
          <p:cNvPicPr>
            <a:picLocks noChangeAspect="1"/>
          </p:cNvPicPr>
          <p:nvPr/>
        </p:nvPicPr>
        <p:blipFill>
          <a:blip r:embed="rId2"/>
          <a:stretch>
            <a:fillRect/>
          </a:stretch>
        </p:blipFill>
        <p:spPr>
          <a:xfrm>
            <a:off x="8673100" y="1149927"/>
            <a:ext cx="3089410" cy="3906982"/>
          </a:xfrm>
          <a:prstGeom prst="rect">
            <a:avLst/>
          </a:prstGeom>
        </p:spPr>
      </p:pic>
    </p:spTree>
    <p:extLst>
      <p:ext uri="{BB962C8B-B14F-4D97-AF65-F5344CB8AC3E}">
        <p14:creationId xmlns:p14="http://schemas.microsoft.com/office/powerpoint/2010/main" val="8700862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372295" y="0"/>
            <a:ext cx="3594382" cy="400110"/>
          </a:xfrm>
          <a:prstGeom prst="rect">
            <a:avLst/>
          </a:prstGeom>
        </p:spPr>
        <p:txBody>
          <a:bodyPr wrap="square">
            <a:spAutoFit/>
          </a:bodyPr>
          <a:lstStyle/>
          <a:p>
            <a:r>
              <a:rPr lang="en-US" sz="2000" dirty="0">
                <a:solidFill>
                  <a:srgbClr val="002060"/>
                </a:solidFill>
                <a:latin typeface="Times New Roman" panose="02020603050405020304" pitchFamily="18" charset="0"/>
                <a:cs typeface="Times New Roman" panose="02020603050405020304" pitchFamily="18" charset="0"/>
              </a:rPr>
              <a:t>https://qazaqstan.tv/news/116558</a:t>
            </a:r>
            <a:endParaRPr lang="ru-RU" sz="2000" dirty="0">
              <a:solidFill>
                <a:srgbClr val="002060"/>
              </a:solidFill>
              <a:latin typeface="Times New Roman" panose="02020603050405020304" pitchFamily="18" charset="0"/>
              <a:cs typeface="Times New Roman" panose="02020603050405020304" pitchFamily="18" charset="0"/>
            </a:endParaRPr>
          </a:p>
        </p:txBody>
      </p:sp>
      <p:pic>
        <p:nvPicPr>
          <p:cNvPr id="7"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00110"/>
            <a:ext cx="11637818" cy="5779017"/>
          </a:xfrm>
          <a:prstGeom prst="rect">
            <a:avLst/>
          </a:prstGeom>
        </p:spPr>
      </p:pic>
    </p:spTree>
    <p:extLst>
      <p:ext uri="{BB962C8B-B14F-4D97-AF65-F5344CB8AC3E}">
        <p14:creationId xmlns:p14="http://schemas.microsoft.com/office/powerpoint/2010/main" val="17975705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advTm="11918">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074" y="248194"/>
            <a:ext cx="8006343" cy="1137261"/>
          </a:xfrm>
        </p:spPr>
        <p:txBody>
          <a:bodyPr>
            <a:normAutofit fontScale="90000"/>
          </a:bodyPr>
          <a:lstStyle/>
          <a:p>
            <a:r>
              <a:rPr lang="ru-RU" sz="2200" b="1" dirty="0">
                <a:solidFill>
                  <a:srgbClr val="0070C0"/>
                </a:solidFill>
                <a:latin typeface="Times New Roman" panose="02020603050405020304" pitchFamily="18" charset="0"/>
                <a:cs typeface="Times New Roman" panose="02020603050405020304" pitchFamily="18" charset="0"/>
              </a:rPr>
              <a:t>1- </a:t>
            </a:r>
            <a:r>
              <a:rPr lang="ru-RU" sz="2200" b="1" dirty="0" err="1" smtClean="0">
                <a:solidFill>
                  <a:srgbClr val="0070C0"/>
                </a:solidFill>
                <a:latin typeface="Times New Roman" panose="02020603050405020304" pitchFamily="18" charset="0"/>
                <a:cs typeface="Times New Roman" panose="02020603050405020304" pitchFamily="18" charset="0"/>
              </a:rPr>
              <a:t>тапсырма</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Мәтінді</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оқып</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онда</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көтерілген</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мәселені</a:t>
            </a:r>
            <a:r>
              <a:rPr lang="ru-RU" sz="2200" b="1" dirty="0" smtClean="0">
                <a:solidFill>
                  <a:srgbClr val="0070C0"/>
                </a:solidFill>
                <a:latin typeface="Times New Roman" panose="02020603050405020304" pitchFamily="18" charset="0"/>
                <a:cs typeface="Times New Roman" panose="02020603050405020304" pitchFamily="18" charset="0"/>
              </a:rPr>
              <a:t>, автор </a:t>
            </a:r>
            <a:r>
              <a:rPr lang="ru-RU" sz="2200" b="1" dirty="0" err="1" smtClean="0">
                <a:solidFill>
                  <a:srgbClr val="0070C0"/>
                </a:solidFill>
                <a:latin typeface="Times New Roman" panose="02020603050405020304" pitchFamily="18" charset="0"/>
                <a:cs typeface="Times New Roman" panose="02020603050405020304" pitchFamily="18" charset="0"/>
              </a:rPr>
              <a:t>позициясын</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қоғамдық</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саяси</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ғылыми</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талдай</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отырып</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негізгі</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ойды</a:t>
            </a:r>
            <a:r>
              <a:rPr lang="ru-RU" sz="2200" b="1" dirty="0" smtClean="0">
                <a:solidFill>
                  <a:srgbClr val="0070C0"/>
                </a:solidFill>
                <a:latin typeface="Times New Roman" panose="02020603050405020304" pitchFamily="18" charset="0"/>
                <a:cs typeface="Times New Roman" panose="02020603050405020304" pitchFamily="18" charset="0"/>
              </a:rPr>
              <a:t> </a:t>
            </a:r>
            <a:r>
              <a:rPr lang="ru-RU" sz="2200" b="1" dirty="0" err="1" smtClean="0">
                <a:solidFill>
                  <a:srgbClr val="0070C0"/>
                </a:solidFill>
                <a:latin typeface="Times New Roman" panose="02020603050405020304" pitchFamily="18" charset="0"/>
                <a:cs typeface="Times New Roman" panose="02020603050405020304" pitchFamily="18" charset="0"/>
              </a:rPr>
              <a:t>анықтаңдар</a:t>
            </a:r>
            <a:r>
              <a:rPr lang="ru-RU" sz="2200" b="1" dirty="0" smtClean="0">
                <a:solidFill>
                  <a:srgbClr val="0070C0"/>
                </a:solidFill>
                <a:latin typeface="Times New Roman" panose="02020603050405020304" pitchFamily="18" charset="0"/>
                <a:cs typeface="Times New Roman" panose="02020603050405020304" pitchFamily="18" charset="0"/>
              </a:rPr>
              <a:t>.</a:t>
            </a:r>
            <a:br>
              <a:rPr lang="ru-RU" sz="2200" b="1" dirty="0" smtClean="0">
                <a:solidFill>
                  <a:srgbClr val="0070C0"/>
                </a:solidFill>
                <a:latin typeface="Times New Roman" panose="02020603050405020304" pitchFamily="18" charset="0"/>
                <a:cs typeface="Times New Roman" panose="02020603050405020304" pitchFamily="18" charset="0"/>
              </a:rPr>
            </a:br>
            <a:r>
              <a:rPr lang="ru-RU" sz="2700" dirty="0" smtClean="0">
                <a:solidFill>
                  <a:srgbClr val="002060"/>
                </a:solidFill>
                <a:latin typeface="Times New Roman" panose="02020603050405020304" pitchFamily="18" charset="0"/>
                <a:cs typeface="Times New Roman" panose="02020603050405020304" pitchFamily="18" charset="0"/>
              </a:rPr>
              <a:t/>
            </a:r>
            <a:br>
              <a:rPr lang="ru-RU" sz="2700" dirty="0" smtClean="0">
                <a:solidFill>
                  <a:srgbClr val="002060"/>
                </a:solidFill>
                <a:latin typeface="Times New Roman" panose="02020603050405020304" pitchFamily="18" charset="0"/>
                <a:cs typeface="Times New Roman" panose="02020603050405020304" pitchFamily="18" charset="0"/>
              </a:rPr>
            </a:br>
            <a:r>
              <a:rPr lang="ru-RU" sz="2700" dirty="0" smtClean="0">
                <a:solidFill>
                  <a:srgbClr val="002060"/>
                </a:solidFill>
                <a:latin typeface="Times New Roman" panose="02020603050405020304" pitchFamily="18" charset="0"/>
                <a:cs typeface="Times New Roman" panose="02020603050405020304" pitchFamily="18" charset="0"/>
              </a:rPr>
              <a:t>       </a:t>
            </a:r>
            <a:r>
              <a:rPr lang="ru-RU" sz="2200" dirty="0" smtClean="0">
                <a:solidFill>
                  <a:srgbClr val="002060"/>
                </a:solidFill>
                <a:latin typeface="Times New Roman" panose="02020603050405020304" pitchFamily="18" charset="0"/>
                <a:cs typeface="Times New Roman" panose="02020603050405020304" pitchFamily="18" charset="0"/>
              </a:rPr>
              <a:t>1949 </a:t>
            </a:r>
            <a:r>
              <a:rPr lang="ru-RU" sz="2200" dirty="0" err="1" smtClean="0">
                <a:solidFill>
                  <a:srgbClr val="002060"/>
                </a:solidFill>
                <a:latin typeface="Times New Roman" panose="02020603050405020304" pitchFamily="18" charset="0"/>
                <a:cs typeface="Times New Roman" panose="02020603050405020304" pitchFamily="18" charset="0"/>
              </a:rPr>
              <a:t>жылдың</a:t>
            </a:r>
            <a:r>
              <a:rPr lang="ru-RU" sz="2200" dirty="0" smtClean="0">
                <a:solidFill>
                  <a:srgbClr val="002060"/>
                </a:solidFill>
                <a:latin typeface="Times New Roman" panose="02020603050405020304" pitchFamily="18" charset="0"/>
                <a:cs typeface="Times New Roman" panose="02020603050405020304" pitchFamily="18" charset="0"/>
              </a:rPr>
              <a:t> 29 </a:t>
            </a:r>
            <a:r>
              <a:rPr lang="ru-RU" sz="2200" dirty="0" err="1" smtClean="0">
                <a:solidFill>
                  <a:srgbClr val="002060"/>
                </a:solidFill>
                <a:latin typeface="Times New Roman" panose="02020603050405020304" pitchFamily="18" charset="0"/>
                <a:cs typeface="Times New Roman" panose="02020603050405020304" pitchFamily="18" charset="0"/>
              </a:rPr>
              <a:t>тамызында</a:t>
            </a:r>
            <a:r>
              <a:rPr lang="ru-RU" sz="2200" dirty="0" smtClean="0">
                <a:solidFill>
                  <a:srgbClr val="002060"/>
                </a:solidFill>
                <a:latin typeface="Times New Roman" panose="02020603050405020304" pitchFamily="18" charset="0"/>
                <a:cs typeface="Times New Roman" panose="02020603050405020304" pitchFamily="18" charset="0"/>
              </a:rPr>
              <a:t> Семей </a:t>
            </a:r>
            <a:r>
              <a:rPr lang="ru-RU" sz="2200" dirty="0" err="1" smtClean="0">
                <a:solidFill>
                  <a:srgbClr val="002060"/>
                </a:solidFill>
                <a:latin typeface="Times New Roman" panose="02020603050405020304" pitchFamily="18" charset="0"/>
                <a:cs typeface="Times New Roman" panose="02020603050405020304" pitchFamily="18" charset="0"/>
              </a:rPr>
              <a:t>ядролық</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полигонында</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алғашқы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сынақ</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жүргізіліп</a:t>
            </a:r>
            <a:r>
              <a:rPr lang="ru-RU" sz="2200" dirty="0" smtClean="0">
                <a:solidFill>
                  <a:srgbClr val="002060"/>
                </a:solidFill>
                <a:latin typeface="Times New Roman" panose="02020603050405020304" pitchFamily="18" charset="0"/>
                <a:cs typeface="Times New Roman" panose="02020603050405020304" pitchFamily="18" charset="0"/>
              </a:rPr>
              <a:t>, плутоний заряды </a:t>
            </a:r>
            <a:r>
              <a:rPr lang="ru-RU" sz="2200" dirty="0" err="1" smtClean="0">
                <a:solidFill>
                  <a:srgbClr val="002060"/>
                </a:solidFill>
                <a:latin typeface="Times New Roman" panose="02020603050405020304" pitchFamily="18" charset="0"/>
                <a:cs typeface="Times New Roman" panose="02020603050405020304" pitchFamily="18" charset="0"/>
              </a:rPr>
              <a:t>жарылды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Бұл</a:t>
            </a:r>
            <a:r>
              <a:rPr lang="ru-RU" sz="2200" dirty="0" smtClean="0">
                <a:solidFill>
                  <a:srgbClr val="002060"/>
                </a:solidFill>
                <a:latin typeface="Times New Roman" panose="02020603050405020304" pitchFamily="18" charset="0"/>
                <a:cs typeface="Times New Roman" panose="02020603050405020304" pitchFamily="18" charset="0"/>
              </a:rPr>
              <a:t> КСРО –</a:t>
            </a:r>
            <a:r>
              <a:rPr lang="ru-RU" sz="2200" dirty="0" err="1" smtClean="0">
                <a:solidFill>
                  <a:srgbClr val="002060"/>
                </a:solidFill>
                <a:latin typeface="Times New Roman" panose="02020603050405020304" pitchFamily="18" charset="0"/>
                <a:cs typeface="Times New Roman" panose="02020603050405020304" pitchFamily="18" charset="0"/>
              </a:rPr>
              <a:t>дағы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тұңғыш</a:t>
            </a:r>
            <a:r>
              <a:rPr lang="ru-RU" sz="2200" dirty="0" smtClean="0">
                <a:solidFill>
                  <a:srgbClr val="002060"/>
                </a:solidFill>
                <a:latin typeface="Times New Roman" panose="02020603050405020304" pitchFamily="18" charset="0"/>
                <a:cs typeface="Times New Roman" panose="02020603050405020304" pitchFamily="18" charset="0"/>
              </a:rPr>
              <a:t> атом </a:t>
            </a:r>
            <a:r>
              <a:rPr lang="ru-RU" sz="2200" dirty="0" err="1" smtClean="0">
                <a:solidFill>
                  <a:srgbClr val="002060"/>
                </a:solidFill>
                <a:latin typeface="Times New Roman" panose="02020603050405020304" pitchFamily="18" charset="0"/>
                <a:cs typeface="Times New Roman" panose="02020603050405020304" pitchFamily="18" charset="0"/>
              </a:rPr>
              <a:t>бомбасының</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сынақтан</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өткізілуі</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еді</a:t>
            </a:r>
            <a:r>
              <a:rPr lang="ru-RU" sz="2200" dirty="0" smtClean="0">
                <a:solidFill>
                  <a:srgbClr val="002060"/>
                </a:solidFill>
                <a:latin typeface="Times New Roman" panose="02020603050405020304" pitchFamily="18" charset="0"/>
                <a:cs typeface="Times New Roman" panose="02020603050405020304" pitchFamily="18" charset="0"/>
              </a:rPr>
              <a:t>. Семей </a:t>
            </a:r>
            <a:r>
              <a:rPr lang="ru-RU" sz="2200" dirty="0" err="1" smtClean="0">
                <a:solidFill>
                  <a:srgbClr val="002060"/>
                </a:solidFill>
                <a:latin typeface="Times New Roman" panose="02020603050405020304" pitchFamily="18" charset="0"/>
                <a:cs typeface="Times New Roman" panose="02020603050405020304" pitchFamily="18" charset="0"/>
              </a:rPr>
              <a:t>полигонын</a:t>
            </a:r>
            <a:r>
              <a:rPr lang="ru-RU" sz="2200" dirty="0" smtClean="0">
                <a:solidFill>
                  <a:srgbClr val="002060"/>
                </a:solidFill>
                <a:latin typeface="Times New Roman" panose="02020603050405020304" pitchFamily="18" charset="0"/>
                <a:cs typeface="Times New Roman" panose="02020603050405020304" pitchFamily="18" charset="0"/>
              </a:rPr>
              <a:t> КСРО </a:t>
            </a:r>
            <a:r>
              <a:rPr lang="ru-RU" sz="2200" dirty="0" err="1" smtClean="0">
                <a:solidFill>
                  <a:srgbClr val="002060"/>
                </a:solidFill>
                <a:latin typeface="Times New Roman" panose="02020603050405020304" pitchFamily="18" charset="0"/>
                <a:cs typeface="Times New Roman" panose="02020603050405020304" pitchFamily="18" charset="0"/>
              </a:rPr>
              <a:t>өзінің</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ядролық</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қаруының</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шама-шарқын</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тексеріп</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көру</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мақсатында</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ашқан</a:t>
            </a:r>
            <a:r>
              <a:rPr lang="ru-RU" sz="2200" dirty="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болатын</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Ол</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үшін</a:t>
            </a:r>
            <a:r>
              <a:rPr lang="ru-RU" sz="2200" dirty="0" smtClean="0">
                <a:solidFill>
                  <a:srgbClr val="002060"/>
                </a:solidFill>
                <a:latin typeface="Times New Roman" panose="02020603050405020304" pitchFamily="18" charset="0"/>
                <a:cs typeface="Times New Roman" panose="02020603050405020304" pitchFamily="18" charset="0"/>
              </a:rPr>
              <a:t> 18 миллион  гектар </a:t>
            </a:r>
            <a:r>
              <a:rPr lang="ru-RU" sz="2200" dirty="0" err="1" smtClean="0">
                <a:solidFill>
                  <a:srgbClr val="002060"/>
                </a:solidFill>
                <a:latin typeface="Times New Roman" panose="02020603050405020304" pitchFamily="18" charset="0"/>
                <a:cs typeface="Times New Roman" panose="02020603050405020304" pitchFamily="18" charset="0"/>
              </a:rPr>
              <a:t>жер</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бөлінді</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Сол</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кездің</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өзінде</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радияциядан</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зардап</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шеккендердің</a:t>
            </a:r>
            <a:r>
              <a:rPr lang="ru-RU" sz="2200" dirty="0" smtClean="0">
                <a:solidFill>
                  <a:srgbClr val="002060"/>
                </a:solidFill>
                <a:latin typeface="Times New Roman" panose="02020603050405020304" pitchFamily="18" charset="0"/>
                <a:cs typeface="Times New Roman" panose="02020603050405020304" pitchFamily="18" charset="0"/>
              </a:rPr>
              <a:t> саны жарты </a:t>
            </a:r>
            <a:r>
              <a:rPr lang="ru-RU" sz="2200" dirty="0" err="1" smtClean="0">
                <a:solidFill>
                  <a:srgbClr val="002060"/>
                </a:solidFill>
                <a:latin typeface="Times New Roman" panose="02020603050405020304" pitchFamily="18" charset="0"/>
                <a:cs typeface="Times New Roman" panose="02020603050405020304" pitchFamily="18" charset="0"/>
              </a:rPr>
              <a:t>миллионға</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адамға</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жетті</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Семейде</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жүргізілген</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алғашқы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ядролық</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сынақтан</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кейін-ақ</a:t>
            </a:r>
            <a:r>
              <a:rPr lang="ru-RU" sz="2200" dirty="0" smtClean="0">
                <a:solidFill>
                  <a:srgbClr val="002060"/>
                </a:solidFill>
                <a:latin typeface="Times New Roman" panose="02020603050405020304" pitchFamily="18" charset="0"/>
                <a:cs typeface="Times New Roman" panose="02020603050405020304" pitchFamily="18" charset="0"/>
              </a:rPr>
              <a:t> осы </a:t>
            </a:r>
            <a:r>
              <a:rPr lang="ru-RU" sz="2200" dirty="0" err="1" smtClean="0">
                <a:solidFill>
                  <a:srgbClr val="002060"/>
                </a:solidFill>
                <a:latin typeface="Times New Roman" panose="02020603050405020304" pitchFamily="18" charset="0"/>
                <a:cs typeface="Times New Roman" panose="02020603050405020304" pitchFamily="18" charset="0"/>
              </a:rPr>
              <a:t>өңір</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халқының</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арасында</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түрлі</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аурулар</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көбейе</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бастады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Әсіресе</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қатерлі</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ісіктерге</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ұшыраған</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науқастардың</a:t>
            </a:r>
            <a:r>
              <a:rPr lang="ru-RU" sz="2200" dirty="0" smtClean="0">
                <a:solidFill>
                  <a:srgbClr val="002060"/>
                </a:solidFill>
                <a:latin typeface="Times New Roman" panose="02020603050405020304" pitchFamily="18" charset="0"/>
                <a:cs typeface="Times New Roman" panose="02020603050405020304" pitchFamily="18" charset="0"/>
              </a:rPr>
              <a:t> саны </a:t>
            </a:r>
            <a:r>
              <a:rPr lang="ru-RU" sz="2200" dirty="0" err="1" smtClean="0">
                <a:solidFill>
                  <a:srgbClr val="002060"/>
                </a:solidFill>
                <a:latin typeface="Times New Roman" panose="02020603050405020304" pitchFamily="18" charset="0"/>
                <a:cs typeface="Times New Roman" panose="02020603050405020304" pitchFamily="18" charset="0"/>
              </a:rPr>
              <a:t>күрт</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өсіп</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дүниеге</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келген</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нәрестелер</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жетілмей</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әртүрлі</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кемістігі</a:t>
            </a:r>
            <a:r>
              <a:rPr lang="ru-RU" sz="2200" dirty="0" smtClean="0">
                <a:solidFill>
                  <a:srgbClr val="002060"/>
                </a:solidFill>
                <a:latin typeface="Times New Roman" panose="02020603050405020304" pitchFamily="18" charset="0"/>
                <a:cs typeface="Times New Roman" panose="02020603050405020304" pitchFamily="18" charset="0"/>
              </a:rPr>
              <a:t> бар </a:t>
            </a:r>
            <a:r>
              <a:rPr lang="ru-RU" sz="2200" dirty="0" err="1" smtClean="0">
                <a:solidFill>
                  <a:srgbClr val="002060"/>
                </a:solidFill>
                <a:latin typeface="Times New Roman" panose="02020603050405020304" pitchFamily="18" charset="0"/>
                <a:cs typeface="Times New Roman" panose="02020603050405020304" pitchFamily="18" charset="0"/>
              </a:rPr>
              <a:t>сәбилер</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келе</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бастады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Жер</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құнарсызданып</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оның</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құрамында</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темір</a:t>
            </a:r>
            <a:r>
              <a:rPr lang="ru-RU" sz="2200" dirty="0" smtClean="0">
                <a:solidFill>
                  <a:srgbClr val="002060"/>
                </a:solidFill>
                <a:latin typeface="Times New Roman" panose="02020603050405020304" pitchFamily="18" charset="0"/>
                <a:cs typeface="Times New Roman" panose="02020603050405020304" pitchFamily="18" charset="0"/>
              </a:rPr>
              <a:t>, мыс, магний </a:t>
            </a:r>
            <a:r>
              <a:rPr lang="ru-RU" sz="2200" dirty="0" err="1" smtClean="0">
                <a:solidFill>
                  <a:srgbClr val="002060"/>
                </a:solidFill>
                <a:latin typeface="Times New Roman" panose="02020603050405020304" pitchFamily="18" charset="0"/>
                <a:cs typeface="Times New Roman" panose="02020603050405020304" pitchFamily="18" charset="0"/>
              </a:rPr>
              <a:t>сынды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металдардың</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мөлшері</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артты</a:t>
            </a:r>
            <a:r>
              <a:rPr lang="ru-RU" sz="2200" dirty="0" smtClean="0">
                <a:solidFill>
                  <a:srgbClr val="002060"/>
                </a:solidFill>
                <a:latin typeface="Times New Roman" panose="02020603050405020304" pitchFamily="18" charset="0"/>
                <a:cs typeface="Times New Roman" panose="02020603050405020304" pitchFamily="18" charset="0"/>
              </a:rPr>
              <a:t>. </a:t>
            </a:r>
            <a:br>
              <a:rPr lang="ru-RU" sz="2200" dirty="0" smtClean="0">
                <a:solidFill>
                  <a:srgbClr val="002060"/>
                </a:solidFill>
                <a:latin typeface="Times New Roman" panose="02020603050405020304" pitchFamily="18" charset="0"/>
                <a:cs typeface="Times New Roman" panose="02020603050405020304" pitchFamily="18" charset="0"/>
              </a:rPr>
            </a:br>
            <a:r>
              <a:rPr lang="ru-RU" sz="2200" dirty="0" smtClean="0">
                <a:solidFill>
                  <a:srgbClr val="002060"/>
                </a:solidFill>
                <a:latin typeface="Times New Roman" panose="02020603050405020304" pitchFamily="18" charset="0"/>
                <a:cs typeface="Times New Roman" panose="02020603050405020304" pitchFamily="18" charset="0"/>
              </a:rPr>
              <a:t>        1989 </a:t>
            </a:r>
            <a:r>
              <a:rPr lang="ru-RU" sz="2200" dirty="0" err="1" smtClean="0">
                <a:solidFill>
                  <a:srgbClr val="002060"/>
                </a:solidFill>
                <a:latin typeface="Times New Roman" panose="02020603050405020304" pitchFamily="18" charset="0"/>
                <a:cs typeface="Times New Roman" panose="02020603050405020304" pitchFamily="18" charset="0"/>
              </a:rPr>
              <a:t>жылы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белгілі</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қоғам</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қайраткері</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Олжас</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Сүлейменов</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бастаған</a:t>
            </a:r>
            <a:r>
              <a:rPr lang="ru-RU" sz="2200" dirty="0" smtClean="0">
                <a:solidFill>
                  <a:srgbClr val="002060"/>
                </a:solidFill>
                <a:latin typeface="Times New Roman" panose="02020603050405020304" pitchFamily="18" charset="0"/>
                <a:cs typeface="Times New Roman" panose="02020603050405020304" pitchFamily="18" charset="0"/>
              </a:rPr>
              <a:t> «Невада-Семей» </a:t>
            </a:r>
            <a:r>
              <a:rPr lang="ru-RU" sz="2200" dirty="0" err="1" smtClean="0">
                <a:solidFill>
                  <a:srgbClr val="002060"/>
                </a:solidFill>
                <a:latin typeface="Times New Roman" panose="02020603050405020304" pitchFamily="18" charset="0"/>
                <a:cs typeface="Times New Roman" panose="02020603050405020304" pitchFamily="18" charset="0"/>
              </a:rPr>
              <a:t>қозғалысы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ядролық</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сынаққа</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қарсы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алғашқы</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митингісін</a:t>
            </a:r>
            <a:r>
              <a:rPr lang="ru-RU" sz="2200" dirty="0" smtClean="0">
                <a:solidFill>
                  <a:srgbClr val="002060"/>
                </a:solidFill>
                <a:latin typeface="Times New Roman" panose="02020603050405020304" pitchFamily="18" charset="0"/>
                <a:cs typeface="Times New Roman" panose="02020603050405020304" pitchFamily="18" charset="0"/>
              </a:rPr>
              <a:t> </a:t>
            </a:r>
            <a:r>
              <a:rPr lang="ru-RU" sz="2200" dirty="0" err="1" smtClean="0">
                <a:solidFill>
                  <a:srgbClr val="002060"/>
                </a:solidFill>
                <a:latin typeface="Times New Roman" panose="02020603050405020304" pitchFamily="18" charset="0"/>
                <a:cs typeface="Times New Roman" panose="02020603050405020304" pitchFamily="18" charset="0"/>
              </a:rPr>
              <a:t>өткізді</a:t>
            </a:r>
            <a:r>
              <a:rPr lang="ru-RU" sz="2200" dirty="0" smtClean="0">
                <a:solidFill>
                  <a:srgbClr val="002060"/>
                </a:solidFill>
                <a:latin typeface="Times New Roman" panose="02020603050405020304" pitchFamily="18" charset="0"/>
                <a:cs typeface="Times New Roman" panose="02020603050405020304" pitchFamily="18" charset="0"/>
              </a:rPr>
              <a:t>. </a:t>
            </a:r>
            <a:endParaRPr lang="ru-RU" sz="2200" dirty="0"/>
          </a:p>
        </p:txBody>
      </p:sp>
      <p:pic>
        <p:nvPicPr>
          <p:cNvPr id="4" name="Рисунок 3"/>
          <p:cNvPicPr>
            <a:picLocks noChangeAspect="1"/>
          </p:cNvPicPr>
          <p:nvPr/>
        </p:nvPicPr>
        <p:blipFill>
          <a:blip r:embed="rId2"/>
          <a:stretch>
            <a:fillRect/>
          </a:stretch>
        </p:blipFill>
        <p:spPr>
          <a:xfrm>
            <a:off x="8589817" y="1884218"/>
            <a:ext cx="2715492" cy="3408217"/>
          </a:xfrm>
          <a:prstGeom prst="rect">
            <a:avLst/>
          </a:prstGeom>
        </p:spPr>
      </p:pic>
    </p:spTree>
    <p:extLst>
      <p:ext uri="{BB962C8B-B14F-4D97-AF65-F5344CB8AC3E}">
        <p14:creationId xmlns:p14="http://schemas.microsoft.com/office/powerpoint/2010/main" val="742408"/>
      </p:ext>
    </p:extLst>
  </p:cSld>
  <p:clrMapOvr>
    <a:masterClrMapping/>
  </p:clrMapOvr>
  <mc:AlternateContent xmlns:mc="http://schemas.openxmlformats.org/markup-compatibility/2006" xmlns:p14="http://schemas.microsoft.com/office/powerpoint/2010/main">
    <mc:Choice Requires="p14">
      <p:transition spd="med" p14:dur="700" advTm="6922">
        <p:fade/>
      </p:transition>
    </mc:Choice>
    <mc:Fallback xmlns="">
      <p:transition spd="med" advTm="6922">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7090" y="182526"/>
            <a:ext cx="9850582" cy="4708981"/>
          </a:xfrm>
          <a:prstGeom prst="rect">
            <a:avLst/>
          </a:prstGeom>
        </p:spPr>
        <p:txBody>
          <a:bodyPr wrap="square">
            <a:spAutoFit/>
          </a:bodyPr>
          <a:lstStyle/>
          <a:p>
            <a:r>
              <a:rPr lang="ru-RU" sz="2000" dirty="0">
                <a:solidFill>
                  <a:srgbClr val="002060"/>
                </a:solidFill>
                <a:latin typeface="Times New Roman" panose="02020603050405020304" pitchFamily="18" charset="0"/>
                <a:cs typeface="Times New Roman" panose="02020603050405020304" pitchFamily="18" charset="0"/>
              </a:rPr>
              <a:t>КСРО мен АҚШ </a:t>
            </a:r>
            <a:r>
              <a:rPr lang="ru-RU" sz="2000" dirty="0" err="1">
                <a:solidFill>
                  <a:srgbClr val="002060"/>
                </a:solidFill>
                <a:latin typeface="Times New Roman" panose="02020603050405020304" pitchFamily="18" charset="0"/>
                <a:cs typeface="Times New Roman" panose="02020603050405020304" pitchFamily="18" charset="0"/>
              </a:rPr>
              <a:t>президенттеріне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жариялаған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үндеуде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былай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айтылған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еді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Сайын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даламыз</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ядролық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жарылыстардан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қалтырап</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бітті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сондықтан</a:t>
            </a:r>
            <a:r>
              <a:rPr lang="ru-RU" sz="2000" dirty="0">
                <a:solidFill>
                  <a:srgbClr val="002060"/>
                </a:solidFill>
                <a:latin typeface="Times New Roman" panose="02020603050405020304" pitchFamily="18" charset="0"/>
                <a:cs typeface="Times New Roman" panose="02020603050405020304" pitchFamily="18" charset="0"/>
              </a:rPr>
              <a:t> да </a:t>
            </a:r>
            <a:r>
              <a:rPr lang="ru-RU" sz="2000" dirty="0" err="1">
                <a:solidFill>
                  <a:srgbClr val="002060"/>
                </a:solidFill>
                <a:latin typeface="Times New Roman" panose="02020603050405020304" pitchFamily="18" charset="0"/>
                <a:cs typeface="Times New Roman" panose="02020603050405020304" pitchFamily="18" charset="0"/>
              </a:rPr>
              <a:t>енді</a:t>
            </a:r>
            <a:r>
              <a:rPr lang="ru-RU" sz="2000" dirty="0">
                <a:solidFill>
                  <a:srgbClr val="002060"/>
                </a:solidFill>
                <a:latin typeface="Times New Roman" panose="02020603050405020304" pitchFamily="18" charset="0"/>
                <a:cs typeface="Times New Roman" panose="02020603050405020304" pitchFamily="18" charset="0"/>
              </a:rPr>
              <a:t> ары </a:t>
            </a:r>
            <a:r>
              <a:rPr lang="ru-RU" sz="2000" dirty="0" err="1">
                <a:solidFill>
                  <a:srgbClr val="002060"/>
                </a:solidFill>
                <a:latin typeface="Times New Roman" panose="02020603050405020304" pitchFamily="18" charset="0"/>
                <a:cs typeface="Times New Roman" panose="02020603050405020304" pitchFamily="18" charset="0"/>
              </a:rPr>
              <a:t>қарай</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үнсіз</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қалу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мүмкін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емес</a:t>
            </a:r>
            <a:r>
              <a:rPr lang="ru-RU" sz="2000" dirty="0">
                <a:solidFill>
                  <a:srgbClr val="002060"/>
                </a:solidFill>
                <a:latin typeface="Times New Roman" panose="02020603050405020304" pitchFamily="18" charset="0"/>
                <a:cs typeface="Times New Roman" panose="02020603050405020304" pitchFamily="18" charset="0"/>
              </a:rPr>
              <a:t>. 40 </a:t>
            </a:r>
            <a:r>
              <a:rPr lang="ru-RU" sz="2000" dirty="0" err="1">
                <a:solidFill>
                  <a:srgbClr val="002060"/>
                </a:solidFill>
                <a:latin typeface="Times New Roman" panose="02020603050405020304" pitchFamily="18" charset="0"/>
                <a:cs typeface="Times New Roman" panose="02020603050405020304" pitchFamily="18" charset="0"/>
              </a:rPr>
              <a:t>жыл</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ішінде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бұл</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арада</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мыңдаған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Хиросималар</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жарылды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Біз</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келешекті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қауіппен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күтудеміз</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Уайымсыз</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отырып</a:t>
            </a:r>
            <a:r>
              <a:rPr lang="ru-RU" sz="2000" dirty="0">
                <a:solidFill>
                  <a:srgbClr val="002060"/>
                </a:solidFill>
                <a:latin typeface="Times New Roman" panose="02020603050405020304" pitchFamily="18" charset="0"/>
                <a:cs typeface="Times New Roman" panose="02020603050405020304" pitchFamily="18" charset="0"/>
              </a:rPr>
              <a:t> су мен </a:t>
            </a:r>
            <a:r>
              <a:rPr lang="ru-RU" sz="2000" dirty="0" err="1">
                <a:solidFill>
                  <a:srgbClr val="002060"/>
                </a:solidFill>
                <a:latin typeface="Times New Roman" panose="02020603050405020304" pitchFamily="18" charset="0"/>
                <a:cs typeface="Times New Roman" panose="02020603050405020304" pitchFamily="18" charset="0"/>
              </a:rPr>
              <a:t>тамақ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ішу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өмірге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нәресте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әкелу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мүмкін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емес</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болып</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барады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Қазақстандағы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ядролық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қаруды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тоқтату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үшін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өз</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үйімізде</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бейбітшілік</a:t>
            </a:r>
            <a:r>
              <a:rPr lang="ru-RU" sz="2000" dirty="0">
                <a:solidFill>
                  <a:srgbClr val="002060"/>
                </a:solidFill>
                <a:latin typeface="Times New Roman" panose="02020603050405020304" pitchFamily="18" charset="0"/>
                <a:cs typeface="Times New Roman" panose="02020603050405020304" pitchFamily="18" charset="0"/>
              </a:rPr>
              <a:t> пен </a:t>
            </a:r>
            <a:r>
              <a:rPr lang="ru-RU" sz="2000" dirty="0" err="1">
                <a:solidFill>
                  <a:srgbClr val="002060"/>
                </a:solidFill>
                <a:latin typeface="Times New Roman" panose="02020603050405020304" pitchFamily="18" charset="0"/>
                <a:cs typeface="Times New Roman" panose="02020603050405020304" pitchFamily="18" charset="0"/>
              </a:rPr>
              <a:t>тыныштық</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орнату</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үшін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өз</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құқықтарымыз</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үшін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күресу</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мақсатында</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біз</a:t>
            </a:r>
            <a:r>
              <a:rPr lang="ru-RU" sz="2000" dirty="0">
                <a:solidFill>
                  <a:srgbClr val="002060"/>
                </a:solidFill>
                <a:latin typeface="Times New Roman" panose="02020603050405020304" pitchFamily="18" charset="0"/>
                <a:cs typeface="Times New Roman" panose="02020603050405020304" pitchFamily="18" charset="0"/>
              </a:rPr>
              <a:t> «Невада –Семей» </a:t>
            </a:r>
            <a:r>
              <a:rPr lang="ru-RU" sz="2000" dirty="0" err="1">
                <a:solidFill>
                  <a:srgbClr val="002060"/>
                </a:solidFill>
                <a:latin typeface="Times New Roman" panose="02020603050405020304" pitchFamily="18" charset="0"/>
                <a:cs typeface="Times New Roman" panose="02020603050405020304" pitchFamily="18" charset="0"/>
              </a:rPr>
              <a:t>қозғалысын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құрдық</a:t>
            </a:r>
            <a:r>
              <a:rPr lang="ru-RU" sz="2000" dirty="0" smtClean="0">
                <a:solidFill>
                  <a:srgbClr val="002060"/>
                </a:solidFill>
                <a:latin typeface="Times New Roman" panose="02020603050405020304" pitchFamily="18" charset="0"/>
                <a:cs typeface="Times New Roman" panose="02020603050405020304" pitchFamily="18" charset="0"/>
              </a:rPr>
              <a:t>»</a:t>
            </a:r>
          </a:p>
          <a:p>
            <a:r>
              <a:rPr lang="ru-RU" sz="2000" dirty="0" err="1" smtClean="0">
                <a:solidFill>
                  <a:srgbClr val="002060"/>
                </a:solidFill>
                <a:latin typeface="Times New Roman" panose="02020603050405020304" pitchFamily="18" charset="0"/>
                <a:cs typeface="Times New Roman" panose="02020603050405020304" pitchFamily="18" charset="0"/>
              </a:rPr>
              <a:t>Осындай</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жан-жақты</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қарсылықтардан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кейін</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Кеңес</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үкіметі</a:t>
            </a:r>
            <a:r>
              <a:rPr lang="ru-RU" sz="2000" dirty="0">
                <a:solidFill>
                  <a:srgbClr val="002060"/>
                </a:solidFill>
                <a:latin typeface="Times New Roman" panose="02020603050405020304" pitchFamily="18" charset="0"/>
                <a:cs typeface="Times New Roman" panose="02020603050405020304" pitchFamily="18" charset="0"/>
              </a:rPr>
              <a:t> </a:t>
            </a:r>
            <a:r>
              <a:rPr lang="ru-RU" sz="2000" dirty="0" err="1">
                <a:solidFill>
                  <a:srgbClr val="002060"/>
                </a:solidFill>
                <a:latin typeface="Times New Roman" panose="02020603050405020304" pitchFamily="18" charset="0"/>
                <a:cs typeface="Times New Roman" panose="02020603050405020304" pitchFamily="18" charset="0"/>
              </a:rPr>
              <a:t>жарылыстарға</a:t>
            </a:r>
            <a:r>
              <a:rPr lang="ru-RU" sz="2000" dirty="0">
                <a:solidFill>
                  <a:srgbClr val="002060"/>
                </a:solidFill>
                <a:latin typeface="Times New Roman" panose="02020603050405020304" pitchFamily="18" charset="0"/>
                <a:cs typeface="Times New Roman" panose="02020603050405020304" pitchFamily="18" charset="0"/>
              </a:rPr>
              <a:t> мораторий </a:t>
            </a:r>
            <a:r>
              <a:rPr lang="ru-RU" sz="2000" dirty="0" err="1">
                <a:solidFill>
                  <a:srgbClr val="002060"/>
                </a:solidFill>
                <a:latin typeface="Times New Roman" panose="02020603050405020304" pitchFamily="18" charset="0"/>
                <a:cs typeface="Times New Roman" panose="02020603050405020304" pitchFamily="18" charset="0"/>
              </a:rPr>
              <a:t>жариялады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Осылайша</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қазақ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елі</a:t>
            </a:r>
            <a:r>
              <a:rPr lang="ru-RU" sz="2000" dirty="0" smtClean="0">
                <a:solidFill>
                  <a:srgbClr val="002060"/>
                </a:solidFill>
                <a:latin typeface="Times New Roman" panose="02020603050405020304" pitchFamily="18" charset="0"/>
                <a:cs typeface="Times New Roman" panose="02020603050405020304" pitchFamily="18" charset="0"/>
              </a:rPr>
              <a:t> атом </a:t>
            </a:r>
            <a:r>
              <a:rPr lang="ru-RU" sz="2000" dirty="0" err="1" smtClean="0">
                <a:solidFill>
                  <a:srgbClr val="002060"/>
                </a:solidFill>
                <a:latin typeface="Times New Roman" panose="02020603050405020304" pitchFamily="18" charset="0"/>
                <a:cs typeface="Times New Roman" panose="02020603050405020304" pitchFamily="18" charset="0"/>
              </a:rPr>
              <a:t>бомбасынан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біржола</a:t>
            </a:r>
            <a:r>
              <a:rPr lang="ru-RU" sz="2000" dirty="0" smtClean="0">
                <a:solidFill>
                  <a:srgbClr val="002060"/>
                </a:solidFill>
                <a:latin typeface="Times New Roman" panose="02020603050405020304" pitchFamily="18" charset="0"/>
                <a:cs typeface="Times New Roman" panose="02020603050405020304" pitchFamily="18" charset="0"/>
              </a:rPr>
              <a:t> бас </a:t>
            </a:r>
            <a:r>
              <a:rPr lang="ru-RU" sz="2000" dirty="0" err="1" smtClean="0">
                <a:solidFill>
                  <a:srgbClr val="002060"/>
                </a:solidFill>
                <a:latin typeface="Times New Roman" panose="02020603050405020304" pitchFamily="18" charset="0"/>
                <a:cs typeface="Times New Roman" panose="02020603050405020304" pitchFamily="18" charset="0"/>
              </a:rPr>
              <a:t>тартқан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болатын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Президенттің</a:t>
            </a:r>
            <a:r>
              <a:rPr lang="ru-RU" sz="2000" dirty="0" smtClean="0">
                <a:solidFill>
                  <a:srgbClr val="002060"/>
                </a:solidFill>
                <a:latin typeface="Times New Roman" panose="02020603050405020304" pitchFamily="18" charset="0"/>
                <a:cs typeface="Times New Roman" panose="02020603050405020304" pitchFamily="18" charset="0"/>
              </a:rPr>
              <a:t> осы </a:t>
            </a:r>
            <a:r>
              <a:rPr lang="ru-RU" sz="2000" dirty="0" err="1" smtClean="0">
                <a:solidFill>
                  <a:srgbClr val="002060"/>
                </a:solidFill>
                <a:latin typeface="Times New Roman" panose="02020603050405020304" pitchFamily="18" charset="0"/>
                <a:cs typeface="Times New Roman" panose="02020603050405020304" pitchFamily="18" charset="0"/>
              </a:rPr>
              <a:t>әрекетінен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кейін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Ресей</a:t>
            </a:r>
            <a:r>
              <a:rPr lang="ru-RU" sz="2000" dirty="0" smtClean="0">
                <a:solidFill>
                  <a:srgbClr val="002060"/>
                </a:solidFill>
                <a:latin typeface="Times New Roman" panose="02020603050405020304" pitchFamily="18" charset="0"/>
                <a:cs typeface="Times New Roman" panose="02020603050405020304" pitchFamily="18" charset="0"/>
              </a:rPr>
              <a:t> мен АҚШ-</a:t>
            </a:r>
            <a:r>
              <a:rPr lang="ru-RU" sz="2000" dirty="0" err="1" smtClean="0">
                <a:solidFill>
                  <a:srgbClr val="002060"/>
                </a:solidFill>
                <a:latin typeface="Times New Roman" panose="02020603050405020304" pitchFamily="18" charset="0"/>
                <a:cs typeface="Times New Roman" panose="02020603050405020304" pitchFamily="18" charset="0"/>
              </a:rPr>
              <a:t>тағы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және</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Франциядағы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ядролық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сынақ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алаңдарында</a:t>
            </a:r>
            <a:r>
              <a:rPr lang="ru-RU" sz="2000" dirty="0" smtClean="0">
                <a:solidFill>
                  <a:srgbClr val="002060"/>
                </a:solidFill>
                <a:latin typeface="Times New Roman" panose="02020603050405020304" pitchFamily="18" charset="0"/>
                <a:cs typeface="Times New Roman" panose="02020603050405020304" pitchFamily="18" charset="0"/>
              </a:rPr>
              <a:t> да </a:t>
            </a:r>
            <a:r>
              <a:rPr lang="ru-RU" sz="2000" dirty="0" err="1" smtClean="0">
                <a:solidFill>
                  <a:srgbClr val="002060"/>
                </a:solidFill>
                <a:latin typeface="Times New Roman" panose="02020603050405020304" pitchFamily="18" charset="0"/>
                <a:cs typeface="Times New Roman" panose="02020603050405020304" pitchFamily="18" charset="0"/>
              </a:rPr>
              <a:t>жарылыстар</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тоқтатылды</a:t>
            </a:r>
            <a:r>
              <a:rPr lang="ru-RU" sz="2000" dirty="0" smtClean="0">
                <a:solidFill>
                  <a:srgbClr val="002060"/>
                </a:solidFill>
                <a:latin typeface="Times New Roman" panose="02020603050405020304" pitchFamily="18" charset="0"/>
                <a:cs typeface="Times New Roman" panose="02020603050405020304" pitchFamily="18" charset="0"/>
              </a:rPr>
              <a:t>. </a:t>
            </a:r>
          </a:p>
          <a:p>
            <a:r>
              <a:rPr lang="ru-RU" sz="2000" dirty="0">
                <a:solidFill>
                  <a:srgbClr val="002060"/>
                </a:solidFill>
                <a:latin typeface="Times New Roman" panose="02020603050405020304" pitchFamily="18" charset="0"/>
                <a:cs typeface="Times New Roman" panose="02020603050405020304" pitchFamily="18" charset="0"/>
              </a:rPr>
              <a:t> </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Қазақстан</a:t>
            </a:r>
            <a:r>
              <a:rPr lang="ru-RU" sz="2000" dirty="0" smtClean="0">
                <a:solidFill>
                  <a:srgbClr val="002060"/>
                </a:solidFill>
                <a:latin typeface="Times New Roman" panose="02020603050405020304" pitchFamily="18" charset="0"/>
                <a:cs typeface="Times New Roman" panose="02020603050405020304" pitchFamily="18" charset="0"/>
              </a:rPr>
              <a:t> Семей </a:t>
            </a:r>
            <a:r>
              <a:rPr lang="ru-RU" sz="2000" dirty="0" err="1" smtClean="0">
                <a:solidFill>
                  <a:srgbClr val="002060"/>
                </a:solidFill>
                <a:latin typeface="Times New Roman" panose="02020603050405020304" pitchFamily="18" charset="0"/>
                <a:cs typeface="Times New Roman" panose="02020603050405020304" pitchFamily="18" charset="0"/>
              </a:rPr>
              <a:t>сынақ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алаңы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жабылған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сәттен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бастап</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адамзат</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тарихындағы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ең</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зұлмат</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сойыл-ядролық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қарумен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күрестің</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көшбасшысы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атанды</a:t>
            </a:r>
            <a:r>
              <a:rPr lang="ru-RU" sz="2000" dirty="0" smtClean="0">
                <a:solidFill>
                  <a:srgbClr val="002060"/>
                </a:solidFill>
                <a:latin typeface="Times New Roman" panose="02020603050405020304" pitchFamily="18" charset="0"/>
                <a:cs typeface="Times New Roman" panose="02020603050405020304" pitchFamily="18" charset="0"/>
              </a:rPr>
              <a:t>. Семей </a:t>
            </a:r>
            <a:r>
              <a:rPr lang="ru-RU" sz="2000" dirty="0" err="1" smtClean="0">
                <a:solidFill>
                  <a:srgbClr val="002060"/>
                </a:solidFill>
                <a:latin typeface="Times New Roman" panose="02020603050405020304" pitchFamily="18" charset="0"/>
                <a:cs typeface="Times New Roman" panose="02020603050405020304" pitchFamily="18" charset="0"/>
              </a:rPr>
              <a:t>сынақ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алаңы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жабылған</a:t>
            </a:r>
            <a:r>
              <a:rPr lang="ru-RU" sz="2000" dirty="0" smtClean="0">
                <a:solidFill>
                  <a:srgbClr val="002060"/>
                </a:solidFill>
                <a:latin typeface="Times New Roman" panose="02020603050405020304" pitchFamily="18" charset="0"/>
                <a:cs typeface="Times New Roman" panose="02020603050405020304" pitchFamily="18" charset="0"/>
              </a:rPr>
              <a:t> 29 </a:t>
            </a:r>
            <a:r>
              <a:rPr lang="ru-RU" sz="2000" dirty="0" err="1" smtClean="0">
                <a:solidFill>
                  <a:srgbClr val="002060"/>
                </a:solidFill>
                <a:latin typeface="Times New Roman" panose="02020603050405020304" pitchFamily="18" charset="0"/>
                <a:cs typeface="Times New Roman" panose="02020603050405020304" pitchFamily="18" charset="0"/>
              </a:rPr>
              <a:t>тамыз</a:t>
            </a:r>
            <a:r>
              <a:rPr lang="ru-RU" sz="2000" dirty="0" smtClean="0">
                <a:solidFill>
                  <a:srgbClr val="002060"/>
                </a:solidFill>
                <a:latin typeface="Times New Roman" panose="02020603050405020304" pitchFamily="18" charset="0"/>
                <a:cs typeface="Times New Roman" panose="02020603050405020304" pitchFamily="18" charset="0"/>
              </a:rPr>
              <a:t> БҰҰ-</a:t>
            </a:r>
            <a:r>
              <a:rPr lang="ru-RU" sz="2000" dirty="0" err="1" smtClean="0">
                <a:solidFill>
                  <a:srgbClr val="002060"/>
                </a:solidFill>
                <a:latin typeface="Times New Roman" panose="02020603050405020304" pitchFamily="18" charset="0"/>
                <a:cs typeface="Times New Roman" panose="02020603050405020304" pitchFamily="18" charset="0"/>
              </a:rPr>
              <a:t>ның</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қарарымен</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Ядролық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сынақтарға</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қарсы</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халықаралық</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іс-қимыл</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күні</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ретінде</a:t>
            </a:r>
            <a:r>
              <a:rPr lang="ru-RU" sz="2000" dirty="0" smtClean="0">
                <a:solidFill>
                  <a:srgbClr val="002060"/>
                </a:solidFill>
                <a:latin typeface="Times New Roman" panose="02020603050405020304" pitchFamily="18" charset="0"/>
                <a:cs typeface="Times New Roman" panose="02020603050405020304" pitchFamily="18" charset="0"/>
              </a:rPr>
              <a:t> </a:t>
            </a:r>
            <a:r>
              <a:rPr lang="ru-RU" sz="2000" dirty="0" err="1" smtClean="0">
                <a:solidFill>
                  <a:srgbClr val="002060"/>
                </a:solidFill>
                <a:latin typeface="Times New Roman" panose="02020603050405020304" pitchFamily="18" charset="0"/>
                <a:cs typeface="Times New Roman" panose="02020603050405020304" pitchFamily="18" charset="0"/>
              </a:rPr>
              <a:t>жарияланды</a:t>
            </a:r>
            <a:r>
              <a:rPr lang="ru-RU" sz="2000" dirty="0" smtClean="0">
                <a:solidFill>
                  <a:srgbClr val="002060"/>
                </a:solidFill>
                <a:latin typeface="Times New Roman" panose="02020603050405020304" pitchFamily="18" charset="0"/>
                <a:cs typeface="Times New Roman" panose="02020603050405020304" pitchFamily="18" charset="0"/>
              </a:rPr>
              <a:t>. </a:t>
            </a: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93273" y="5127034"/>
            <a:ext cx="6303818" cy="1323439"/>
          </a:xfrm>
          <a:prstGeom prst="rect">
            <a:avLst/>
          </a:prstGeom>
          <a:noFill/>
        </p:spPr>
        <p:txBody>
          <a:bodyPr wrap="square" rtlCol="0">
            <a:spAutoFit/>
          </a:bodyPr>
          <a:lstStyle/>
          <a:p>
            <a:pPr marL="285750" indent="-285750">
              <a:buFont typeface="Wingdings" panose="05000000000000000000" pitchFamily="2" charset="2"/>
              <a:buChar char="Ø"/>
            </a:pPr>
            <a:r>
              <a:rPr lang="kk-KZ" sz="2000" b="1" dirty="0" smtClean="0">
                <a:solidFill>
                  <a:srgbClr val="0070C0"/>
                </a:solidFill>
                <a:latin typeface="Times New Roman" panose="02020603050405020304" pitchFamily="18" charset="0"/>
                <a:cs typeface="Times New Roman" panose="02020603050405020304" pitchFamily="18" charset="0"/>
              </a:rPr>
              <a:t>Дескриптор:</a:t>
            </a:r>
          </a:p>
          <a:p>
            <a:pPr marL="285750" indent="-285750">
              <a:buFont typeface="Wingdings" panose="05000000000000000000" pitchFamily="2" charset="2"/>
              <a:buChar char="Ø"/>
            </a:pPr>
            <a:endParaRPr lang="kk-KZ" sz="2000" b="1"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kk-KZ" sz="2000" b="1" dirty="0" smtClean="0">
                <a:solidFill>
                  <a:srgbClr val="0070C0"/>
                </a:solidFill>
                <a:latin typeface="Times New Roman" panose="02020603050405020304" pitchFamily="18" charset="0"/>
                <a:cs typeface="Times New Roman" panose="02020603050405020304" pitchFamily="18" charset="0"/>
              </a:rPr>
              <a:t>Мәтінді оқиды;</a:t>
            </a:r>
          </a:p>
          <a:p>
            <a:pPr marL="285750" indent="-285750">
              <a:buFont typeface="Wingdings" panose="05000000000000000000" pitchFamily="2" charset="2"/>
              <a:buChar char="ü"/>
            </a:pPr>
            <a:r>
              <a:rPr lang="kk-KZ" sz="2000" b="1" dirty="0" smtClean="0">
                <a:solidFill>
                  <a:srgbClr val="0070C0"/>
                </a:solidFill>
                <a:latin typeface="Times New Roman" panose="02020603050405020304" pitchFamily="18" charset="0"/>
                <a:cs typeface="Times New Roman" panose="02020603050405020304" pitchFamily="18" charset="0"/>
              </a:rPr>
              <a:t>Терминдер мен ұғымдарды анықтай алады;    </a:t>
            </a:r>
            <a:endParaRPr lang="ru-RU"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88478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1886" y="209006"/>
            <a:ext cx="8882116" cy="561703"/>
          </a:xfrm>
        </p:spPr>
        <p:txBody>
          <a:bodyPr>
            <a:normAutofit fontScale="90000"/>
          </a:bodyPr>
          <a:lstStyle/>
          <a:p>
            <a:r>
              <a:rPr lang="kk-KZ" dirty="0" smtClean="0">
                <a:solidFill>
                  <a:srgbClr val="7030A0"/>
                </a:solidFill>
                <a:latin typeface="Times New Roman" panose="02020603050405020304" pitchFamily="18" charset="0"/>
                <a:cs typeface="Times New Roman" panose="02020603050405020304" pitchFamily="18" charset="0"/>
              </a:rPr>
              <a:t>Өзіңді тексер!</a:t>
            </a:r>
            <a:endParaRPr lang="ru-RU" dirty="0">
              <a:solidFill>
                <a:srgbClr val="7030A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1886" y="1102497"/>
            <a:ext cx="9274628" cy="5246052"/>
          </a:xfrm>
        </p:spPr>
        <p:txBody>
          <a:bodyPr>
            <a:normAutofit/>
          </a:bodyPr>
          <a:lstStyle/>
          <a:p>
            <a:pPr marL="0" indent="0">
              <a:buNone/>
            </a:pPr>
            <a:endParaRPr lang="kk-KZ" sz="7200" dirty="0" smtClean="0">
              <a:latin typeface="Times New Roman" panose="02020603050405020304" pitchFamily="18" charset="0"/>
              <a:cs typeface="Times New Roman" panose="02020603050405020304" pitchFamily="18" charset="0"/>
            </a:endParaRPr>
          </a:p>
          <a:p>
            <a:endParaRPr lang="ru-RU" dirty="0"/>
          </a:p>
        </p:txBody>
      </p:sp>
      <p:sp>
        <p:nvSpPr>
          <p:cNvPr id="6" name="TextBox 5"/>
          <p:cNvSpPr txBox="1"/>
          <p:nvPr/>
        </p:nvSpPr>
        <p:spPr>
          <a:xfrm>
            <a:off x="391886" y="1069642"/>
            <a:ext cx="8835241" cy="5909310"/>
          </a:xfrm>
          <a:prstGeom prst="rect">
            <a:avLst/>
          </a:prstGeom>
          <a:noFill/>
        </p:spPr>
        <p:txBody>
          <a:bodyPr wrap="square" rtlCol="0">
            <a:spAutoFit/>
          </a:bodyPr>
          <a:lstStyle/>
          <a:p>
            <a:r>
              <a:rPr lang="kk-KZ" sz="2400" b="1" dirty="0" smtClean="0">
                <a:solidFill>
                  <a:srgbClr val="0070C0"/>
                </a:solidFill>
                <a:latin typeface="Times New Roman" panose="02020603050405020304" pitchFamily="18" charset="0"/>
                <a:cs typeface="Times New Roman" panose="02020603050405020304" pitchFamily="18" charset="0"/>
              </a:rPr>
              <a:t>Полигон </a:t>
            </a:r>
            <a:r>
              <a:rPr lang="kk-KZ" sz="2400" dirty="0" smtClean="0">
                <a:solidFill>
                  <a:srgbClr val="002060"/>
                </a:solidFill>
                <a:latin typeface="Times New Roman" panose="02020603050405020304" pitchFamily="18" charset="0"/>
                <a:cs typeface="Times New Roman" panose="02020603050405020304" pitchFamily="18" charset="0"/>
              </a:rPr>
              <a:t>– қару-жарақтар мен әскери техникаларды сынақтан өткізу үшін арнайы белгіленген жер</a:t>
            </a:r>
          </a:p>
          <a:p>
            <a:r>
              <a:rPr lang="kk-KZ" sz="2400" b="1" dirty="0" smtClean="0">
                <a:solidFill>
                  <a:srgbClr val="0070C0"/>
                </a:solidFill>
                <a:latin typeface="Times New Roman" panose="02020603050405020304" pitchFamily="18" charset="0"/>
                <a:cs typeface="Times New Roman" panose="02020603050405020304" pitchFamily="18" charset="0"/>
              </a:rPr>
              <a:t>ядро</a:t>
            </a:r>
            <a:r>
              <a:rPr lang="kk-KZ" sz="2400" dirty="0" smtClean="0">
                <a:solidFill>
                  <a:srgbClr val="002060"/>
                </a:solidFill>
                <a:latin typeface="Times New Roman" panose="02020603050405020304" pitchFamily="18" charset="0"/>
                <a:cs typeface="Times New Roman" panose="02020603050405020304" pitchFamily="18" charset="0"/>
              </a:rPr>
              <a:t> </a:t>
            </a:r>
            <a:r>
              <a:rPr lang="kk-KZ" sz="2400" dirty="0">
                <a:solidFill>
                  <a:srgbClr val="002060"/>
                </a:solidFill>
                <a:latin typeface="Times New Roman" panose="02020603050405020304" pitchFamily="18" charset="0"/>
                <a:cs typeface="Times New Roman" panose="02020603050405020304" pitchFamily="18" charset="0"/>
              </a:rPr>
              <a:t>– химиялық элемент</a:t>
            </a:r>
          </a:p>
          <a:p>
            <a:r>
              <a:rPr lang="kk-KZ" sz="2400" dirty="0" smtClean="0">
                <a:solidFill>
                  <a:srgbClr val="002060"/>
                </a:solidFill>
                <a:latin typeface="Times New Roman" panose="02020603050405020304" pitchFamily="18" charset="0"/>
                <a:cs typeface="Times New Roman" panose="02020603050405020304" pitchFamily="18" charset="0"/>
              </a:rPr>
              <a:t>атом  </a:t>
            </a:r>
            <a:r>
              <a:rPr lang="kk-KZ" sz="2400" dirty="0">
                <a:solidFill>
                  <a:srgbClr val="002060"/>
                </a:solidFill>
                <a:latin typeface="Times New Roman" panose="02020603050405020304" pitchFamily="18" charset="0"/>
                <a:cs typeface="Times New Roman" panose="02020603050405020304" pitchFamily="18" charset="0"/>
              </a:rPr>
              <a:t>– химиялық </a:t>
            </a:r>
            <a:r>
              <a:rPr lang="kk-KZ" sz="2400" dirty="0" smtClean="0">
                <a:solidFill>
                  <a:srgbClr val="002060"/>
                </a:solidFill>
                <a:latin typeface="Times New Roman" panose="02020603050405020304" pitchFamily="18" charset="0"/>
                <a:cs typeface="Times New Roman" panose="02020603050405020304" pitchFamily="18" charset="0"/>
              </a:rPr>
              <a:t>элемент</a:t>
            </a:r>
          </a:p>
          <a:p>
            <a:r>
              <a:rPr lang="kk-KZ" sz="2400" b="1" dirty="0">
                <a:solidFill>
                  <a:srgbClr val="0070C0"/>
                </a:solidFill>
                <a:latin typeface="Times New Roman" panose="02020603050405020304" pitchFamily="18" charset="0"/>
                <a:cs typeface="Times New Roman" panose="02020603050405020304" pitchFamily="18" charset="0"/>
              </a:rPr>
              <a:t>р</a:t>
            </a:r>
            <a:r>
              <a:rPr lang="kk-KZ" sz="2400" b="1" dirty="0" smtClean="0">
                <a:solidFill>
                  <a:srgbClr val="0070C0"/>
                </a:solidFill>
                <a:latin typeface="Times New Roman" panose="02020603050405020304" pitchFamily="18" charset="0"/>
                <a:cs typeface="Times New Roman" panose="02020603050405020304" pitchFamily="18" charset="0"/>
              </a:rPr>
              <a:t>адияция</a:t>
            </a:r>
            <a:r>
              <a:rPr lang="kk-KZ" sz="2400" dirty="0" smtClean="0">
                <a:solidFill>
                  <a:srgbClr val="002060"/>
                </a:solidFill>
                <a:latin typeface="Times New Roman" panose="02020603050405020304" pitchFamily="18" charset="0"/>
                <a:cs typeface="Times New Roman" panose="02020603050405020304" pitchFamily="18" charset="0"/>
              </a:rPr>
              <a:t> – иондану сәуле шығару,  адамдар денсаулығы үшін қауіпті;</a:t>
            </a:r>
          </a:p>
          <a:p>
            <a:r>
              <a:rPr lang="kk-KZ" sz="2400" b="1" dirty="0">
                <a:solidFill>
                  <a:srgbClr val="0070C0"/>
                </a:solidFill>
                <a:latin typeface="Times New Roman" panose="02020603050405020304" pitchFamily="18" charset="0"/>
                <a:cs typeface="Times New Roman" panose="02020603050405020304" pitchFamily="18" charset="0"/>
              </a:rPr>
              <a:t>мораторий</a:t>
            </a:r>
            <a:r>
              <a:rPr lang="kk-KZ" sz="2400" dirty="0">
                <a:solidFill>
                  <a:srgbClr val="002060"/>
                </a:solidFill>
                <a:latin typeface="Times New Roman" panose="02020603050405020304" pitchFamily="18" charset="0"/>
                <a:cs typeface="Times New Roman" panose="02020603050405020304" pitchFamily="18" charset="0"/>
              </a:rPr>
              <a:t> – латын тілінен аударғанда кейінгіге қалдыру, соза </a:t>
            </a:r>
            <a:r>
              <a:rPr lang="kk-KZ" sz="2400" dirty="0" smtClean="0">
                <a:solidFill>
                  <a:srgbClr val="002060"/>
                </a:solidFill>
                <a:latin typeface="Times New Roman" panose="02020603050405020304" pitchFamily="18" charset="0"/>
                <a:cs typeface="Times New Roman" panose="02020603050405020304" pitchFamily="18" charset="0"/>
              </a:rPr>
              <a:t>тұру; халықаралық міндеттемелерінің, шарттарының орындалуын  тоқтата тұру.</a:t>
            </a:r>
          </a:p>
          <a:p>
            <a:r>
              <a:rPr lang="kk-KZ" sz="2400" b="1" dirty="0">
                <a:solidFill>
                  <a:srgbClr val="0070C0"/>
                </a:solidFill>
                <a:latin typeface="Times New Roman" panose="02020603050405020304" pitchFamily="18" charset="0"/>
                <a:cs typeface="Times New Roman" panose="02020603050405020304" pitchFamily="18" charset="0"/>
              </a:rPr>
              <a:t>к</a:t>
            </a:r>
            <a:r>
              <a:rPr lang="kk-KZ" sz="2400" b="1" dirty="0" smtClean="0">
                <a:solidFill>
                  <a:srgbClr val="0070C0"/>
                </a:solidFill>
                <a:latin typeface="Times New Roman" panose="02020603050405020304" pitchFamily="18" charset="0"/>
                <a:cs typeface="Times New Roman" panose="02020603050405020304" pitchFamily="18" charset="0"/>
              </a:rPr>
              <a:t>емістігі бар </a:t>
            </a:r>
            <a:r>
              <a:rPr lang="kk-KZ" sz="2400" dirty="0" smtClean="0">
                <a:solidFill>
                  <a:srgbClr val="002060"/>
                </a:solidFill>
                <a:latin typeface="Times New Roman" panose="02020603050405020304" pitchFamily="18" charset="0"/>
                <a:cs typeface="Times New Roman" panose="02020603050405020304" pitchFamily="18" charset="0"/>
              </a:rPr>
              <a:t>– дені сау сәбидің дүниеге келмеуі, мүгедек жандардың көбеюі;</a:t>
            </a:r>
          </a:p>
          <a:p>
            <a:r>
              <a:rPr lang="kk-KZ" sz="2400" b="1" dirty="0">
                <a:solidFill>
                  <a:srgbClr val="0070C0"/>
                </a:solidFill>
                <a:latin typeface="Times New Roman" panose="02020603050405020304" pitchFamily="18" charset="0"/>
                <a:cs typeface="Times New Roman" panose="02020603050405020304" pitchFamily="18" charset="0"/>
              </a:rPr>
              <a:t>ж</a:t>
            </a:r>
            <a:r>
              <a:rPr lang="kk-KZ" sz="2400" b="1" dirty="0" smtClean="0">
                <a:solidFill>
                  <a:srgbClr val="0070C0"/>
                </a:solidFill>
                <a:latin typeface="Times New Roman" panose="02020603050405020304" pitchFamily="18" charset="0"/>
                <a:cs typeface="Times New Roman" panose="02020603050405020304" pitchFamily="18" charset="0"/>
              </a:rPr>
              <a:t>ердің құнарсыздануы </a:t>
            </a:r>
            <a:r>
              <a:rPr lang="kk-KZ" sz="2400" dirty="0" smtClean="0">
                <a:solidFill>
                  <a:srgbClr val="002060"/>
                </a:solidFill>
                <a:latin typeface="Times New Roman" panose="02020603050405020304" pitchFamily="18" charset="0"/>
                <a:cs typeface="Times New Roman" panose="02020603050405020304" pitchFamily="18" charset="0"/>
              </a:rPr>
              <a:t>– зиянды радияциядан кейінгі топырақтың нәрсіз болуы, құнарсыздану;</a:t>
            </a:r>
          </a:p>
          <a:p>
            <a:r>
              <a:rPr lang="kk-KZ" sz="2400" dirty="0">
                <a:solidFill>
                  <a:srgbClr val="002060"/>
                </a:solidFill>
                <a:latin typeface="Times New Roman" panose="02020603050405020304" pitchFamily="18" charset="0"/>
                <a:cs typeface="Times New Roman" panose="02020603050405020304" pitchFamily="18" charset="0"/>
              </a:rPr>
              <a:t>т</a:t>
            </a:r>
            <a:r>
              <a:rPr lang="kk-KZ" sz="2400" dirty="0" smtClean="0">
                <a:solidFill>
                  <a:srgbClr val="002060"/>
                </a:solidFill>
                <a:latin typeface="Times New Roman" panose="02020603050405020304" pitchFamily="18" charset="0"/>
                <a:cs typeface="Times New Roman" panose="02020603050405020304" pitchFamily="18" charset="0"/>
              </a:rPr>
              <a:t>емір, мырыш, қорғасын   - химиялық элементтер;</a:t>
            </a:r>
          </a:p>
          <a:p>
            <a:r>
              <a:rPr lang="kk-KZ" sz="2400" dirty="0" smtClean="0">
                <a:solidFill>
                  <a:srgbClr val="002060"/>
                </a:solidFill>
                <a:latin typeface="Times New Roman" panose="02020603050405020304" pitchFamily="18" charset="0"/>
                <a:cs typeface="Times New Roman" panose="02020603050405020304" pitchFamily="18" charset="0"/>
              </a:rPr>
              <a:t>  зиянды металдардың қоспасының артуы қоршаған ортаға қауіпті</a:t>
            </a:r>
          </a:p>
          <a:p>
            <a:endParaRPr lang="kk-KZ" dirty="0" smtClean="0"/>
          </a:p>
        </p:txBody>
      </p:sp>
    </p:spTree>
    <p:extLst>
      <p:ext uri="{BB962C8B-B14F-4D97-AF65-F5344CB8AC3E}">
        <p14:creationId xmlns:p14="http://schemas.microsoft.com/office/powerpoint/2010/main" val="7918825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3520</TotalTime>
  <Words>708</Words>
  <Application>Microsoft Office PowerPoint</Application>
  <PresentationFormat>Широкоэкранный</PresentationFormat>
  <Paragraphs>70</Paragraphs>
  <Slides>16</Slides>
  <Notes>1</Notes>
  <HiddenSlides>0</HiddenSlides>
  <MMClips>1</MMClips>
  <ScaleCrop>false</ScaleCrop>
  <HeadingPairs>
    <vt:vector size="8" baseType="variant">
      <vt:variant>
        <vt:lpstr>Использованные шрифты</vt:lpstr>
      </vt:variant>
      <vt:variant>
        <vt:i4>6</vt:i4>
      </vt:variant>
      <vt:variant>
        <vt:lpstr>Тема</vt:lpstr>
      </vt:variant>
      <vt:variant>
        <vt:i4>1</vt:i4>
      </vt:variant>
      <vt:variant>
        <vt:lpstr>Заголовки слайдов</vt:lpstr>
      </vt:variant>
      <vt:variant>
        <vt:i4>16</vt:i4>
      </vt:variant>
      <vt:variant>
        <vt:lpstr>Произвольные показы</vt:lpstr>
      </vt:variant>
      <vt:variant>
        <vt:i4>1</vt:i4>
      </vt:variant>
    </vt:vector>
  </HeadingPairs>
  <TitlesOfParts>
    <vt:vector size="24" baseType="lpstr">
      <vt:lpstr>Arial</vt:lpstr>
      <vt:lpstr>Calibri</vt:lpstr>
      <vt:lpstr>Times New Roman</vt:lpstr>
      <vt:lpstr>Trebuchet MS</vt:lpstr>
      <vt:lpstr>Wingdings</vt:lpstr>
      <vt:lpstr>Wingdings 3</vt:lpstr>
      <vt:lpstr>Аспект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1- тапсырма. Мәтінді оқып, онда көтерілген мәселені, автор позициясын (қоғамдық –саяси, ғылыми) талдай отырып, негізгі ойды анықтаңдар.         1949 жылдың 29 тамызында Семей ядролық полигонында алғашқы сынақ жүргізіліп, плутоний заряды жарылды. Бұл КСРО –дағы тұңғыш атом бомбасының сынақтан өткізілуі еді. Семей полигонын КСРО өзінің ядролық қаруының шама-шарқын тексеріп көру мақсатында ашқан болатын. Ол үшін 18 миллион  гектар жер бөлінді. Сол кездің өзінде радияциядан зардап шеккендердің саны жарты миллионға адамға жетті. Семейде жүргізілген алғашқы ядролық сынақтан кейін-ақ осы өңір халқының арасында түрлі аурулар көбейе бастады. Әсіресе қатерлі ісіктерге ұшыраған науқастардың саны күрт өсіп, дүниеге келген  нәрестелер жетілмей, әртүрлі кемістігі бар сәбилер келе бастады. Жер құнарсызданып, оның құрамында темір, мыс, магний сынды металдардың мөлшері артты.          1989 жылы белгілі қоғам қайраткері Олжас Сүлейменов  бастаған «Невада-Семей» қозғалысы ядролық сынаққа қарсы алғашқы митингісін өткізді. </vt:lpstr>
      <vt:lpstr>Презентация PowerPoint</vt:lpstr>
      <vt:lpstr>Өзіңді тексер!</vt:lpstr>
      <vt:lpstr>Презентация PowerPoint</vt:lpstr>
      <vt:lpstr>Презентация PowerPoint</vt:lpstr>
      <vt:lpstr>Ықтимал жауап</vt:lpstr>
      <vt:lpstr>Қорытынды  - Ядролық жарылысқа қарсы қоғамдық-саяси ұйым қашан құрылды?   - Семей полигонында  1949-1963 жылдар аралығында  ауада  қанша жарылыс  сынақтан өтті?    - 1963- 1991 жылдар аралығында су астында қанша жарылыс сынақтан өткен?   - Бұл сынақтар Херосимоға тасталған атом бомбасынан қанша есе көп болды?   - Семей полигонын жабу туралы ҚР Президенті  қай жылы жарлық шығарды?    - «Невада-Семей» қозғалысының жетекшісі кім болды?   </vt:lpstr>
      <vt:lpstr>Презентация PowerPoint</vt:lpstr>
      <vt:lpstr> Үйге тапсырма:</vt:lpstr>
      <vt:lpstr>Презентация PowerPoint</vt:lpstr>
      <vt:lpstr>Произвольный показ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Tana Amanzholova</dc:creator>
  <cp:lastModifiedBy>Tana Amanzholova</cp:lastModifiedBy>
  <cp:revision>133</cp:revision>
  <dcterms:created xsi:type="dcterms:W3CDTF">2021-01-02T07:48:19Z</dcterms:created>
  <dcterms:modified xsi:type="dcterms:W3CDTF">2021-01-15T16:23:56Z</dcterms:modified>
</cp:coreProperties>
</file>