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1" r:id="rId3"/>
    <p:sldId id="260" r:id="rId4"/>
    <p:sldId id="277" r:id="rId5"/>
    <p:sldId id="278" r:id="rId6"/>
    <p:sldId id="279" r:id="rId7"/>
    <p:sldId id="280" r:id="rId8"/>
    <p:sldId id="261" r:id="rId9"/>
    <p:sldId id="273" r:id="rId10"/>
    <p:sldId id="274" r:id="rId11"/>
    <p:sldId id="266" r:id="rId12"/>
    <p:sldId id="275" r:id="rId13"/>
    <p:sldId id="268" r:id="rId14"/>
    <p:sldId id="276" r:id="rId15"/>
    <p:sldId id="270" r:id="rId16"/>
    <p:sldId id="257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85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0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2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75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5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7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0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2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715E80-5218-4718-B0B1-19E04BBE6A93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0042AA5-F298-4DBA-950D-6A84F6513BE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57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indfulnes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n.wikipedia.org/wiki/Awareness" TargetMode="External"/><Relationship Id="rId4" Type="http://schemas.openxmlformats.org/officeDocument/2006/relationships/hyperlink" Target="https://en.wikipedia.org/wiki/Attention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ru/%D1%81%D0%BB%D0%BE%D0%B2%D0%B0%D1%80%D1%8C/%D0%B0%D0%BD%D0%B3%D0%BB%D0%B8%D0%B9%D1%81%D0%BA%D0%B8%D0%B9/find" TargetMode="External"/><Relationship Id="rId3" Type="http://schemas.openxmlformats.org/officeDocument/2006/relationships/hyperlink" Target="https://dictionary.cambridge.org/ru/%D1%81%D0%BB%D0%BE%D0%B2%D0%B0%D1%80%D1%8C/%D0%B0%D0%BD%D0%B3%D0%BB%D0%B8%D0%B9%D1%81%D0%BA%D0%B8%D0%B9/limiting" TargetMode="External"/><Relationship Id="rId7" Type="http://schemas.openxmlformats.org/officeDocument/2006/relationships/hyperlink" Target="https://dictionary.cambridge.org/ru/%D1%81%D0%BB%D0%BE%D0%B2%D0%B0%D1%80%D1%8C/%D0%B0%D0%BD%D0%B3%D0%BB%D0%B8%D0%B9%D1%81%D0%BA%D0%B8%D0%B9/self-employed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ictionary.cambridge.org/ru/%D1%81%D0%BB%D0%BE%D0%B2%D0%B0%D1%80%D1%8C/%D0%B0%D0%BD%D0%B3%D0%BB%D0%B8%D0%B9%D1%81%D0%BA%D0%B8%D0%B9/growing" TargetMode="External"/><Relationship Id="rId5" Type="http://schemas.openxmlformats.org/officeDocument/2006/relationships/hyperlink" Target="https://dictionary.cambridge.org/ru/%D1%81%D0%BB%D0%BE%D0%B2%D0%B0%D1%80%D1%8C/%D0%B0%D0%BD%D0%B3%D0%BB%D0%B8%D0%B9%D1%81%D0%BA%D0%B8%D0%B9/prevent" TargetMode="External"/><Relationship Id="rId10" Type="http://schemas.openxmlformats.org/officeDocument/2006/relationships/hyperlink" Target="https://dictionary.cambridge.org/ru/%D1%81%D0%BB%D0%BE%D0%B2%D0%B0%D1%80%D1%8C/%D0%B0%D0%BD%D0%B3%D0%BB%D0%B8%D0%B9%D1%81%D0%BA%D0%B8%D0%B9/people" TargetMode="External"/><Relationship Id="rId4" Type="http://schemas.openxmlformats.org/officeDocument/2006/relationships/hyperlink" Target="https://dictionary.cambridge.org/ru/%D1%81%D0%BB%D0%BE%D0%B2%D0%B0%D1%80%D1%8C/%D0%B0%D0%BD%D0%B3%D0%BB%D0%B8%D0%B9%D1%81%D0%BA%D0%B8%D0%B9/freedom" TargetMode="External"/><Relationship Id="rId9" Type="http://schemas.openxmlformats.org/officeDocument/2006/relationships/hyperlink" Target="https://dictionary.cambridge.org/ru/%D1%81%D0%BB%D0%BE%D0%B2%D0%B0%D1%80%D1%8C/%D0%B0%D0%BD%D0%B3%D0%BB%D0%B8%D0%B9%D1%81%D0%BA%D0%B8%D0%B9/workin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ru/%D1%81%D0%BB%D0%BE%D0%B2%D0%B0%D1%80%D1%8C/%D0%B0%D0%BD%D0%B3%D0%BB%D0%B8%D0%B9%D1%81%D0%BA%D0%B8%D0%B9/difficult" TargetMode="External"/><Relationship Id="rId13" Type="http://schemas.openxmlformats.org/officeDocument/2006/relationships/hyperlink" Target="https://dictionary.cambridge.org/ru/%D1%81%D0%BB%D0%BE%D0%B2%D0%B0%D1%80%D1%8C/%D0%B0%D0%BD%D0%B3%D0%BB%D0%B8%D0%B9%D1%81%D0%BA%D0%B8%D0%B9/began" TargetMode="External"/><Relationship Id="rId3" Type="http://schemas.openxmlformats.org/officeDocument/2006/relationships/hyperlink" Target="https://dictionary.cambridge.org/ru/%D1%81%D0%BB%D0%BE%D0%B2%D0%B0%D1%80%D1%8C/%D0%B0%D0%BD%D0%B3%D0%BB%D0%B8%D0%B9%D1%81%D0%BA%D0%B8%D0%B9/rid" TargetMode="External"/><Relationship Id="rId7" Type="http://schemas.openxmlformats.org/officeDocument/2006/relationships/hyperlink" Target="https://dictionary.cambridge.org/ru/%D1%81%D0%BB%D0%BE%D0%B2%D0%B0%D1%80%D1%8C/%D0%B0%D0%BD%D0%B3%D0%BB%D0%B8%D0%B9%D1%81%D0%BA%D0%B8%D0%B9/cause" TargetMode="External"/><Relationship Id="rId12" Type="http://schemas.openxmlformats.org/officeDocument/2006/relationships/hyperlink" Target="https://dictionary.cambridge.org/ru/%D1%81%D0%BB%D0%BE%D0%B2%D0%B0%D1%80%D1%8C/%D0%B0%D0%BD%D0%B3%D0%BB%D0%B8%D0%B9%D1%81%D0%BA%D0%B8%D0%B9/job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ictionary.cambridge.org/ru/%D1%81%D0%BB%D0%BE%D0%B2%D0%B0%D1%80%D1%8C/%D0%B0%D0%BD%D0%B3%D0%BB%D0%B8%D0%B9%D1%81%D0%BA%D0%B8%D0%B9/worry" TargetMode="External"/><Relationship Id="rId11" Type="http://schemas.openxmlformats.org/officeDocument/2006/relationships/hyperlink" Target="https://dictionary.cambridge.org/ru/%D1%81%D0%BB%D0%BE%D0%B2%D0%B0%D1%80%D1%8C/%D0%B0%D0%BD%D0%B3%D0%BB%D0%B8%D0%B9%D1%81%D0%BA%D0%B8%D0%B9/life" TargetMode="External"/><Relationship Id="rId5" Type="http://schemas.openxmlformats.org/officeDocument/2006/relationships/hyperlink" Target="https://dictionary.cambridge.org/ru/%D1%81%D0%BB%D0%BE%D0%B2%D0%B0%D1%80%D1%8C/%D0%B0%D0%BD%D0%B3%D0%BB%D0%B8%D0%B9%D1%81%D0%BA%D0%B8%D0%B9/stress" TargetMode="External"/><Relationship Id="rId15" Type="http://schemas.openxmlformats.org/officeDocument/2006/relationships/image" Target="../media/image6.jpeg"/><Relationship Id="rId10" Type="http://schemas.openxmlformats.org/officeDocument/2006/relationships/hyperlink" Target="https://dictionary.cambridge.org/ru/%D1%81%D0%BB%D0%BE%D0%B2%D0%B0%D1%80%D1%8C/%D0%B0%D0%BD%D0%B3%D0%BB%D0%B8%D0%B9%D1%81%D0%BA%D0%B8%D0%B9/your" TargetMode="External"/><Relationship Id="rId4" Type="http://schemas.openxmlformats.org/officeDocument/2006/relationships/hyperlink" Target="https://dictionary.cambridge.org/ru/%D1%81%D0%BB%D0%BE%D0%B2%D0%B0%D1%80%D1%8C/%D0%B0%D0%BD%D0%B3%D0%BB%D0%B8%D0%B9%D1%81%D0%BA%D0%B8%D0%B9/feeling" TargetMode="External"/><Relationship Id="rId9" Type="http://schemas.openxmlformats.org/officeDocument/2006/relationships/hyperlink" Target="https://dictionary.cambridge.org/ru/%D1%81%D0%BB%D0%BE%D0%B2%D0%B0%D1%80%D1%8C/%D0%B0%D0%BD%D0%B3%D0%BB%D0%B8%D0%B9%D1%81%D0%BA%D0%B8%D0%B9/situation" TargetMode="External"/><Relationship Id="rId14" Type="http://schemas.openxmlformats.org/officeDocument/2006/relationships/hyperlink" Target="https://dictionary.cambridge.org/ru/%D1%81%D0%BB%D0%BE%D0%B2%D0%B0%D1%80%D1%8C/%D0%B0%D0%BD%D0%B3%D0%BB%D0%B8%D0%B9%D1%81%D0%BA%D0%B8%D0%B9/yog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784976" cy="230425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l"/>
            <a:r>
              <a:rPr lang="en-GB" sz="3100" b="1" dirty="0" smtClean="0">
                <a:solidFill>
                  <a:srgbClr val="00B050"/>
                </a:solidFill>
                <a:latin typeface="Bookman Old Style" pitchFamily="18" charset="0"/>
              </a:rPr>
              <a:t>Aspect </a:t>
            </a:r>
            <a:r>
              <a:rPr lang="ru-RU" sz="3100" b="1" dirty="0" smtClean="0">
                <a:solidFill>
                  <a:srgbClr val="00B050"/>
                </a:solidFill>
                <a:latin typeface="Bookman Old Style" pitchFamily="18" charset="0"/>
              </a:rPr>
              <a:t>11</a:t>
            </a:r>
            <a:r>
              <a:rPr lang="en-GB" sz="3100" b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en-GB" sz="3100" b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en-GB" sz="3100" b="1" dirty="0" smtClean="0">
                <a:solidFill>
                  <a:srgbClr val="00B050"/>
                </a:solidFill>
                <a:latin typeface="Bookman Old Style" pitchFamily="18" charset="0"/>
              </a:rPr>
              <a:t>Grammar Schools </a:t>
            </a:r>
            <a:r>
              <a:rPr lang="en-GB" sz="31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GB" sz="31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GB" sz="3100" b="1" dirty="0" smtClean="0">
                <a:solidFill>
                  <a:srgbClr val="00B050"/>
                </a:solidFill>
                <a:latin typeface="Bookman Old Style" pitchFamily="18" charset="0"/>
              </a:rPr>
              <a:t>Theme of the lesson:</a:t>
            </a:r>
            <a:r>
              <a:rPr lang="ru-RU" sz="3600" b="1" dirty="0" smtClean="0">
                <a:solidFill>
                  <a:srgbClr val="00B050"/>
                </a:solidFill>
              </a:rPr>
              <a:t/>
            </a:r>
            <a:br>
              <a:rPr lang="ru-RU" sz="3600" b="1" dirty="0" smtClean="0">
                <a:solidFill>
                  <a:srgbClr val="00B050"/>
                </a:solidFill>
              </a:rPr>
            </a:br>
            <a:r>
              <a:rPr lang="en-US" sz="4400" b="1" dirty="0" smtClean="0">
                <a:solidFill>
                  <a:srgbClr val="C00000"/>
                </a:solidFill>
                <a:latin typeface="Bookman Old Style" pitchFamily="18" charset="0"/>
              </a:rPr>
              <a:t>8 </a:t>
            </a:r>
            <a:r>
              <a:rPr lang="en-US" sz="4400" b="1" dirty="0">
                <a:solidFill>
                  <a:srgbClr val="C00000"/>
                </a:solidFill>
                <a:latin typeface="Bookman Old Style" pitchFamily="18" charset="0"/>
              </a:rPr>
              <a:t>D Passion or Profit </a:t>
            </a:r>
            <a:r>
              <a:rPr lang="en-US" sz="4400" b="1" dirty="0" smtClean="0">
                <a:solidFill>
                  <a:srgbClr val="C00000"/>
                </a:solidFill>
                <a:latin typeface="Bookman Old Style" pitchFamily="18" charset="0"/>
              </a:rPr>
              <a:t>p105</a:t>
            </a:r>
            <a:endParaRPr lang="en-US" sz="4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568952" cy="263914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2060"/>
                </a:solidFill>
              </a:rPr>
              <a:t>                     </a:t>
            </a:r>
            <a:r>
              <a:rPr lang="en-US" smtClean="0">
                <a:solidFill>
                  <a:srgbClr val="002060"/>
                </a:solidFill>
              </a:rPr>
              <a:t>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5212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    Making /responding to suggestions</a:t>
            </a:r>
            <a:endParaRPr lang="en-US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484784"/>
          <a:ext cx="8784978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532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Making suggestions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Accepting  a suggestion/</a:t>
                      </a:r>
                    </a:p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idea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Rejecting  a suggestion/</a:t>
                      </a:r>
                    </a:p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idea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924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Have you thought about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="1" dirty="0" smtClean="0"/>
                        <a:t>   ...?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 What if you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="1" dirty="0" smtClean="0"/>
                        <a:t>  (went/studied etc.)?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 Why don’t you ...?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 Perhaps you could 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 It might be a good idea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="1" dirty="0" smtClean="0"/>
                        <a:t>   to …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 Have you considered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="1" dirty="0" smtClean="0"/>
                        <a:t>   (-</a:t>
                      </a:r>
                      <a:r>
                        <a:rPr lang="en-US" b="1" dirty="0" err="1" smtClean="0"/>
                        <a:t>ing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• Great, I hadn’t </a:t>
                      </a:r>
                    </a:p>
                    <a:p>
                      <a:r>
                        <a:rPr lang="en-US" sz="2000" b="1" dirty="0" smtClean="0"/>
                        <a:t>   thought of that. </a:t>
                      </a:r>
                    </a:p>
                    <a:p>
                      <a:r>
                        <a:rPr lang="en-US" sz="2000" b="1" dirty="0" smtClean="0"/>
                        <a:t>• That would be a good</a:t>
                      </a:r>
                    </a:p>
                    <a:p>
                      <a:r>
                        <a:rPr lang="en-US" sz="2000" b="1" dirty="0" smtClean="0"/>
                        <a:t>   idea in fact.</a:t>
                      </a:r>
                    </a:p>
                    <a:p>
                      <a:r>
                        <a:rPr lang="en-US" sz="2000" b="1" dirty="0" smtClean="0"/>
                        <a:t> • Sounds like a good </a:t>
                      </a:r>
                    </a:p>
                    <a:p>
                      <a:r>
                        <a:rPr lang="en-US" sz="2000" b="1" dirty="0" smtClean="0"/>
                        <a:t>   idea/ something</a:t>
                      </a:r>
                    </a:p>
                    <a:p>
                      <a:r>
                        <a:rPr lang="en-US" sz="2000" b="1" dirty="0" smtClean="0"/>
                        <a:t>   I could do.</a:t>
                      </a:r>
                    </a:p>
                    <a:p>
                      <a:r>
                        <a:rPr lang="en-US" sz="2000" b="1" dirty="0" smtClean="0"/>
                        <a:t> •Yes, I could, I guess.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• Well, I don’t know/ </a:t>
                      </a:r>
                    </a:p>
                    <a:p>
                      <a:r>
                        <a:rPr lang="en-US" sz="2000" b="1" dirty="0" smtClean="0"/>
                        <a:t>   I’m not sure that’s </a:t>
                      </a:r>
                    </a:p>
                    <a:p>
                      <a:r>
                        <a:rPr lang="en-US" sz="2000" b="1" dirty="0" smtClean="0"/>
                        <a:t>   such a good</a:t>
                      </a:r>
                    </a:p>
                    <a:p>
                      <a:r>
                        <a:rPr lang="en-US" sz="2000" b="1" baseline="0" dirty="0" smtClean="0"/>
                        <a:t>   </a:t>
                      </a:r>
                      <a:r>
                        <a:rPr lang="en-US" sz="2000" b="1" dirty="0" smtClean="0"/>
                        <a:t>idea/choice.</a:t>
                      </a:r>
                    </a:p>
                    <a:p>
                      <a:r>
                        <a:rPr lang="en-US" sz="2000" b="1" dirty="0" smtClean="0"/>
                        <a:t> • Perhaps it would be</a:t>
                      </a:r>
                    </a:p>
                    <a:p>
                      <a:r>
                        <a:rPr lang="en-US" sz="2000" b="1" dirty="0" smtClean="0"/>
                        <a:t>    better if/to ... </a:t>
                      </a:r>
                    </a:p>
                    <a:p>
                      <a:r>
                        <a:rPr lang="en-US" sz="2000" b="1" dirty="0" smtClean="0"/>
                        <a:t>• I see what you mean</a:t>
                      </a:r>
                    </a:p>
                    <a:p>
                      <a:r>
                        <a:rPr lang="en-US" sz="2000" b="1" dirty="0" smtClean="0"/>
                        <a:t>   but … . </a:t>
                      </a:r>
                    </a:p>
                    <a:p>
                      <a:r>
                        <a:rPr lang="en-US" sz="2000" b="1" dirty="0" smtClean="0"/>
                        <a:t>• That’s a good point</a:t>
                      </a:r>
                    </a:p>
                    <a:p>
                      <a:r>
                        <a:rPr lang="en-US" sz="2000" b="1" dirty="0" smtClean="0"/>
                        <a:t>   but …</a:t>
                      </a:r>
                    </a:p>
                    <a:p>
                      <a:r>
                        <a:rPr lang="en-US" sz="2000" b="1" dirty="0" smtClean="0"/>
                        <a:t> • I was thinking of ...</a:t>
                      </a:r>
                    </a:p>
                    <a:p>
                      <a:r>
                        <a:rPr lang="en-US" sz="2000" b="1" dirty="0" smtClean="0"/>
                        <a:t>    instead.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12968" cy="1143000"/>
          </a:xfrm>
        </p:spPr>
        <p:txBody>
          <a:bodyPr>
            <a:normAutofit/>
          </a:bodyPr>
          <a:lstStyle/>
          <a:p>
            <a:pPr algn="l"/>
            <a:r>
              <a:rPr lang="en-US" sz="2700" dirty="0" smtClean="0">
                <a:solidFill>
                  <a:srgbClr val="002060"/>
                </a:solidFill>
              </a:rPr>
              <a:t>Complete the gaps (1-4) with the phrases: </a:t>
            </a:r>
            <a:r>
              <a:rPr lang="en-US" sz="2700" b="1" dirty="0" smtClean="0">
                <a:solidFill>
                  <a:srgbClr val="C00000"/>
                </a:solidFill>
              </a:rPr>
              <a:t>Why don’t you, I hadn’t thought of that, have you thought about, I’m not sure. </a:t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dirty="0" smtClean="0">
                <a:solidFill>
                  <a:srgbClr val="002060"/>
                </a:solidFill>
              </a:rPr>
              <a:t>Listen and check. </a:t>
            </a:r>
            <a:r>
              <a:rPr lang="en-US" sz="2700" b="1" dirty="0" smtClean="0">
                <a:solidFill>
                  <a:srgbClr val="002060"/>
                </a:solidFill>
              </a:rPr>
              <a:t>Ex 8 b p105</a:t>
            </a:r>
            <a:endParaRPr lang="en-US" sz="27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3891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A:      Hey, </a:t>
            </a:r>
            <a:r>
              <a:rPr lang="en-US" sz="1800" b="1" dirty="0" err="1" smtClean="0">
                <a:solidFill>
                  <a:srgbClr val="7030A0"/>
                </a:solidFill>
              </a:rPr>
              <a:t>Anarbek</a:t>
            </a:r>
            <a:r>
              <a:rPr lang="en-US" sz="1800" b="1" dirty="0" smtClean="0">
                <a:solidFill>
                  <a:srgbClr val="7030A0"/>
                </a:solidFill>
              </a:rPr>
              <a:t>. The school play was fantastic and you were absolutely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          great!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B:      Thank you Lucy. I’m glad you liked it!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A:      I loved it! In fact, I wanted to ask you: 1) .............. pursuing  acting as a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           career?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B:      Well, I don’t know. I haven’t decided what I want to do with my life yet.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A:      I recently read an article that talked about how following our passions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          can lead to professional success and a high level of </a:t>
            </a:r>
            <a:r>
              <a:rPr lang="en-US" sz="1800" b="1" dirty="0" err="1" smtClean="0">
                <a:solidFill>
                  <a:srgbClr val="7030A0"/>
                </a:solidFill>
              </a:rPr>
              <a:t>fulfilment</a:t>
            </a:r>
            <a:r>
              <a:rPr lang="en-US" sz="1800" b="1" dirty="0" smtClean="0">
                <a:solidFill>
                  <a:srgbClr val="7030A0"/>
                </a:solidFill>
              </a:rPr>
              <a:t>. Who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          wouldn’t want to earn lots of money doing the thing they love most?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B:      2) .................. that’s such a good choice for me. I’ve only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      just started acting and there’s so much I don’t know about it.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A:      That’s true, but you clearly love doing it. 3) ....................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          take some lessons to help you feel more confident?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B:      Well, 4) .................................... It sounds like something I could do.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      Thanks Lucy.</a:t>
            </a:r>
            <a:endParaRPr lang="en-US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   </a:t>
            </a:r>
            <a:r>
              <a:rPr lang="en-US" b="1" dirty="0" smtClean="0">
                <a:solidFill>
                  <a:srgbClr val="C00000"/>
                </a:solidFill>
              </a:rPr>
              <a:t>Suggested  answer key 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         </a:t>
            </a:r>
            <a:r>
              <a:rPr lang="en-US" sz="4000" b="1" dirty="0" smtClean="0">
                <a:solidFill>
                  <a:srgbClr val="7030A0"/>
                </a:solidFill>
              </a:rPr>
              <a:t>1  have you thought about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         2  I'm not sure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         3  Why don't you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         4  I hadn't thought of that</a:t>
            </a:r>
          </a:p>
          <a:p>
            <a:endParaRPr lang="en-US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8964613" cy="554355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                        </a:t>
            </a:r>
            <a:r>
              <a:rPr lang="en-US" sz="4000" b="1" dirty="0" smtClean="0">
                <a:solidFill>
                  <a:srgbClr val="C00000"/>
                </a:solidFill>
              </a:rPr>
              <a:t>Ex 9 p105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     What is your </a:t>
            </a:r>
            <a:r>
              <a:rPr lang="en-US" sz="4000" dirty="0" err="1" smtClean="0">
                <a:solidFill>
                  <a:srgbClr val="7030A0"/>
                </a:solidFill>
              </a:rPr>
              <a:t>favourite</a:t>
            </a:r>
            <a:r>
              <a:rPr lang="en-US" sz="4000" dirty="0" smtClean="0">
                <a:solidFill>
                  <a:srgbClr val="7030A0"/>
                </a:solidFill>
              </a:rPr>
              <a:t> means of</a:t>
            </a:r>
          </a:p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        self-expression? 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      What would be an ideal career for</a:t>
            </a:r>
          </a:p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         you?  Why?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      Tell the class. </a:t>
            </a:r>
            <a:endParaRPr lang="en-US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Suggested  answer key 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800" dirty="0" smtClean="0">
                <a:solidFill>
                  <a:srgbClr val="002060"/>
                </a:solidFill>
              </a:rPr>
              <a:t>My </a:t>
            </a:r>
            <a:r>
              <a:rPr lang="en-US" sz="2800" dirty="0" err="1" smtClean="0">
                <a:solidFill>
                  <a:srgbClr val="002060"/>
                </a:solidFill>
              </a:rPr>
              <a:t>favourite</a:t>
            </a:r>
            <a:r>
              <a:rPr lang="en-US" sz="2800" dirty="0" smtClean="0">
                <a:solidFill>
                  <a:srgbClr val="002060"/>
                </a:solidFill>
              </a:rPr>
              <a:t> means of self-expression is photography. I love taking pictures of the places I visit and the people I meet. I find that photography really focuses my mind and makes me truly see the world around me Ideally, I would love to be a professional photographer. If I could choose, I’d work for National Geographic, where I’d combine all of my passions in life: photography, animals and nature.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8424863" cy="1152525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Home-task: </a:t>
            </a:r>
            <a:r>
              <a:rPr lang="en-US" dirty="0" smtClean="0">
                <a:solidFill>
                  <a:srgbClr val="7030A0"/>
                </a:solidFill>
              </a:rPr>
              <a:t> Ex 11 p105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4294967295"/>
          </p:nvPr>
        </p:nvSpPr>
        <p:spPr>
          <a:xfrm>
            <a:off x="503238" y="1916113"/>
            <a:ext cx="8640762" cy="4249737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 </a:t>
            </a:r>
            <a:r>
              <a:rPr lang="en-US" sz="3200" dirty="0" smtClean="0">
                <a:solidFill>
                  <a:srgbClr val="002060"/>
                </a:solidFill>
              </a:rPr>
              <a:t>Your friend loves writing short stories. </a:t>
            </a:r>
            <a:endParaRPr lang="ru-RU" sz="3200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  </a:t>
            </a:r>
            <a:r>
              <a:rPr lang="en-US" sz="3200" dirty="0" smtClean="0">
                <a:solidFill>
                  <a:srgbClr val="002060"/>
                </a:solidFill>
              </a:rPr>
              <a:t>Write an email to him/her to suggest that they pursue a career related to their </a:t>
            </a:r>
            <a:r>
              <a:rPr lang="en-US" sz="3200" dirty="0" err="1" smtClean="0">
                <a:solidFill>
                  <a:srgbClr val="002060"/>
                </a:solidFill>
              </a:rPr>
              <a:t>favourite</a:t>
            </a:r>
            <a:r>
              <a:rPr lang="en-US" sz="3200" dirty="0" smtClean="0">
                <a:solidFill>
                  <a:srgbClr val="002060"/>
                </a:solidFill>
              </a:rPr>
              <a:t> way 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of self-expression.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What have you learned today?</a:t>
            </a:r>
            <a:endParaRPr lang="en-US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38912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We have learned phrases which are used when we make  suggestions,  when we accept and  reject suggestions and ideas ;</a:t>
            </a: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r>
              <a:rPr lang="en-US" sz="3200" b="1" dirty="0" smtClean="0">
                <a:solidFill>
                  <a:srgbClr val="7030A0"/>
                </a:solidFill>
              </a:rPr>
              <a:t>We have acted out a situational dialogue;</a:t>
            </a: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r>
              <a:rPr lang="en-US" sz="3200" b="1" dirty="0" smtClean="0">
                <a:solidFill>
                  <a:srgbClr val="7030A0"/>
                </a:solidFill>
              </a:rPr>
              <a:t> We have talked about self-expressions;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95 Thank You For Your Attention Stock Photos, Pictures &amp; Royalty-Free  Images - iStock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                Lesson  objectives: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0" y="1196975"/>
            <a:ext cx="9144000" cy="56610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66"/>
                </a:solidFill>
              </a:rPr>
              <a:t>to learn/</a:t>
            </a:r>
            <a:r>
              <a:rPr lang="en-US" sz="3600" b="1" dirty="0" err="1" smtClean="0">
                <a:solidFill>
                  <a:srgbClr val="FF0066"/>
                </a:solidFill>
              </a:rPr>
              <a:t>practise</a:t>
            </a:r>
            <a:r>
              <a:rPr lang="en-US" sz="3600" b="1" dirty="0" smtClean="0">
                <a:solidFill>
                  <a:srgbClr val="FF0066"/>
                </a:solidFill>
              </a:rPr>
              <a:t> how to make/respond to suggestions;</a:t>
            </a:r>
          </a:p>
          <a:p>
            <a:r>
              <a:rPr lang="en-US" sz="3600" b="1" dirty="0" smtClean="0">
                <a:solidFill>
                  <a:srgbClr val="FF0066"/>
                </a:solidFill>
              </a:rPr>
              <a:t>to act out a dialogue;</a:t>
            </a:r>
          </a:p>
          <a:p>
            <a:r>
              <a:rPr lang="en-US" sz="3600" b="1" dirty="0" smtClean="0">
                <a:solidFill>
                  <a:srgbClr val="FF0066"/>
                </a:solidFill>
              </a:rPr>
              <a:t>to write an email suggesting that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0066"/>
                </a:solidFill>
              </a:rPr>
              <a:t>   a friend pursues a career related to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0066"/>
                </a:solidFill>
              </a:rPr>
              <a:t>   their </a:t>
            </a:r>
            <a:r>
              <a:rPr lang="en-US" sz="3600" b="1" dirty="0" err="1" smtClean="0">
                <a:solidFill>
                  <a:srgbClr val="FF0066"/>
                </a:solidFill>
              </a:rPr>
              <a:t>favourite</a:t>
            </a:r>
            <a:r>
              <a:rPr lang="en-US" sz="3600" b="1" dirty="0" smtClean="0">
                <a:solidFill>
                  <a:srgbClr val="FF0066"/>
                </a:solidFill>
              </a:rPr>
              <a:t> means of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0066"/>
                </a:solidFill>
              </a:rPr>
              <a:t>   self-expression;</a:t>
            </a:r>
            <a:endParaRPr lang="en-US" sz="36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1800" y="476250"/>
            <a:ext cx="8712200" cy="216058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You are going to listen to five people talking about their preferred means of self-expression.  Before you listen, check these words/phrases in the Word List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in your dictionary.</a:t>
            </a:r>
            <a:r>
              <a:rPr lang="ru-RU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p104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1150938" y="2492375"/>
            <a:ext cx="7993062" cy="38322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   avid walker  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   meditation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   restrictive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   de-stress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vid walker Mike Mulvey, 76, of Mountain Top hits Mile No. 25,000 | Times  Lea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360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508105" y="116632"/>
            <a:ext cx="3456384" cy="6408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AVID WALKER </a:t>
            </a:r>
            <a:r>
              <a:rPr lang="ru-RU" sz="2000" b="1" dirty="0">
                <a:solidFill>
                  <a:schemeClr val="tx1"/>
                </a:solidFill>
              </a:rPr>
              <a:t>заядлый ходунки </a:t>
            </a:r>
          </a:p>
          <a:p>
            <a:pPr algn="ctr"/>
            <a:r>
              <a:rPr lang="en-US" sz="2000" b="1" dirty="0" smtClean="0"/>
              <a:t> </a:t>
            </a:r>
          </a:p>
          <a:p>
            <a:pPr algn="ctr"/>
            <a:r>
              <a:rPr lang="en-US" sz="2000" b="1" dirty="0"/>
              <a:t>   You use avid to describe someone who is very enthusiastic about something that they do.  </a:t>
            </a:r>
            <a:br>
              <a:rPr lang="en-US" sz="2000" b="1" dirty="0"/>
            </a:br>
            <a:r>
              <a:rPr lang="en-US" sz="2000" b="1" i="1" dirty="0" err="1"/>
              <a:t>usu</a:t>
            </a:r>
            <a:r>
              <a:rPr lang="en-US" sz="2000" b="1" i="1" dirty="0"/>
              <a:t> ADJ n  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He misses not having enough books because he's an avid reader</a:t>
            </a:r>
            <a:r>
              <a:rPr lang="en-US" sz="2000" b="1" dirty="0" smtClean="0"/>
              <a:t>.</a:t>
            </a:r>
          </a:p>
          <a:p>
            <a:pPr algn="ctr"/>
            <a:endParaRPr lang="en-US" sz="2000" b="1" i="1" dirty="0"/>
          </a:p>
          <a:p>
            <a:r>
              <a:rPr lang="en-US" sz="2000" b="1" i="1" dirty="0"/>
              <a:t>For years an avid walker</a:t>
            </a:r>
          </a:p>
          <a:p>
            <a:r>
              <a:rPr lang="en-US" sz="2000" b="1" i="1" dirty="0"/>
              <a:t>, she's returning gradually to that activity.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337664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n Again-Off Again Meditating: Does It Do Any Good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539552" y="3645024"/>
            <a:ext cx="8352928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Meditation- </a:t>
            </a:r>
            <a:r>
              <a:rPr lang="en-US" sz="2400" dirty="0"/>
              <a:t> is a practice where an individual uses a technique – such as </a:t>
            </a:r>
            <a:r>
              <a:rPr lang="en-US" sz="2400" dirty="0">
                <a:hlinkClick r:id="rId3" tooltip="Mindfulness"/>
              </a:rPr>
              <a:t>mindfulness</a:t>
            </a:r>
            <a:r>
              <a:rPr lang="en-US" sz="2400" dirty="0"/>
              <a:t>, or focusing the mind on a particular object, thought, or activity – to train </a:t>
            </a:r>
            <a:r>
              <a:rPr lang="en-US" sz="2400" dirty="0">
                <a:hlinkClick r:id="rId4" tooltip="Attention"/>
              </a:rPr>
              <a:t>attention</a:t>
            </a:r>
            <a:r>
              <a:rPr lang="en-US" sz="2400" dirty="0"/>
              <a:t> and </a:t>
            </a:r>
            <a:r>
              <a:rPr lang="en-US" sz="2400" dirty="0">
                <a:hlinkClick r:id="rId5" tooltip="Awareness"/>
              </a:rPr>
              <a:t>awareness</a:t>
            </a:r>
            <a:r>
              <a:rPr lang="en-US" sz="2400" dirty="0"/>
              <a:t>, and achieve a mentally clear and emotionally calm and stable state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719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view restrictive covenants as the jobs market recov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347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179512" y="3645024"/>
            <a:ext cx="8640960" cy="2880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  <a:hlinkClick r:id="rId3" tooltip="limiting"/>
              </a:rPr>
              <a:t>Restrictive</a:t>
            </a:r>
            <a:r>
              <a:rPr lang="en-US" sz="2800" b="1" dirty="0" smtClean="0">
                <a:hlinkClick r:id="rId3" tooltip="limiting"/>
              </a:rPr>
              <a:t> </a:t>
            </a:r>
            <a:r>
              <a:rPr lang="en-US" b="1" dirty="0" smtClean="0">
                <a:hlinkClick r:id="rId3" tooltip="limiting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hlinkClick r:id="rId3" tooltip="limiting"/>
              </a:rPr>
              <a:t>limiting</a:t>
            </a:r>
            <a:r>
              <a:rPr lang="en-US" sz="2400" b="1" dirty="0">
                <a:solidFill>
                  <a:schemeClr val="tx1"/>
                </a:solidFill>
              </a:rPr>
              <a:t> the </a:t>
            </a:r>
            <a:r>
              <a:rPr lang="en-US" sz="2400" b="1" dirty="0">
                <a:solidFill>
                  <a:schemeClr val="tx1"/>
                </a:solidFill>
                <a:hlinkClick r:id="rId4" tooltip="freedom"/>
              </a:rPr>
              <a:t>freedom</a:t>
            </a:r>
            <a:r>
              <a:rPr lang="en-US" sz="2400" b="1" dirty="0">
                <a:solidFill>
                  <a:schemeClr val="tx1"/>
                </a:solidFill>
              </a:rPr>
              <a:t> of someone or </a:t>
            </a:r>
            <a:r>
              <a:rPr lang="en-US" sz="2400" b="1" dirty="0">
                <a:solidFill>
                  <a:schemeClr val="tx1"/>
                </a:solidFill>
                <a:hlinkClick r:id="rId5" tooltip="preventing"/>
              </a:rPr>
              <a:t>preventing</a:t>
            </a:r>
            <a:r>
              <a:rPr lang="en-US" sz="2400" b="1" dirty="0">
                <a:solidFill>
                  <a:schemeClr val="tx1"/>
                </a:solidFill>
              </a:rPr>
              <a:t> something from </a:t>
            </a:r>
            <a:r>
              <a:rPr lang="en-US" sz="2400" b="1" dirty="0">
                <a:solidFill>
                  <a:schemeClr val="tx1"/>
                </a:solidFill>
                <a:hlinkClick r:id="rId6" tooltip="growing"/>
              </a:rPr>
              <a:t>growing</a:t>
            </a:r>
            <a:r>
              <a:rPr lang="en-US" sz="2400" b="1" dirty="0">
                <a:solidFill>
                  <a:schemeClr val="tx1"/>
                </a:solidFill>
              </a:rPr>
              <a:t>: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He is </a:t>
            </a:r>
            <a:r>
              <a:rPr lang="en-US" sz="2400" i="1" dirty="0">
                <a:solidFill>
                  <a:schemeClr val="tx1"/>
                </a:solidFill>
                <a:hlinkClick r:id="rId7" tooltip="self-employed"/>
              </a:rPr>
              <a:t>self-employed</a:t>
            </a:r>
            <a:r>
              <a:rPr lang="en-US" sz="2400" i="1" dirty="0">
                <a:solidFill>
                  <a:schemeClr val="tx1"/>
                </a:solidFill>
              </a:rPr>
              <a:t> because he </a:t>
            </a:r>
            <a:r>
              <a:rPr lang="en-US" sz="2400" i="1" dirty="0">
                <a:solidFill>
                  <a:schemeClr val="tx1"/>
                </a:solidFill>
                <a:hlinkClick r:id="rId8" tooltip="finds"/>
              </a:rPr>
              <a:t>finds</a:t>
            </a:r>
            <a:r>
              <a:rPr lang="en-US" sz="2400" i="1" dirty="0">
                <a:solidFill>
                  <a:schemeClr val="tx1"/>
                </a:solidFill>
              </a:rPr>
              <a:t> </a:t>
            </a:r>
            <a:r>
              <a:rPr lang="en-US" sz="2400" i="1" dirty="0">
                <a:solidFill>
                  <a:schemeClr val="tx1"/>
                </a:solidFill>
                <a:hlinkClick r:id="rId9" tooltip="working"/>
              </a:rPr>
              <a:t>working</a:t>
            </a:r>
            <a:r>
              <a:rPr lang="en-US" sz="2400" i="1" dirty="0">
                <a:solidFill>
                  <a:schemeClr val="tx1"/>
                </a:solidFill>
              </a:rPr>
              <a:t> for other </a:t>
            </a:r>
            <a:r>
              <a:rPr lang="en-US" sz="2400" i="1" dirty="0">
                <a:solidFill>
                  <a:schemeClr val="tx1"/>
                </a:solidFill>
                <a:hlinkClick r:id="rId10" tooltip="people"/>
              </a:rPr>
              <a:t>people</a:t>
            </a:r>
            <a:r>
              <a:rPr lang="en-US" sz="2400" i="1" dirty="0">
                <a:solidFill>
                  <a:schemeClr val="tx1"/>
                </a:solidFill>
              </a:rPr>
              <a:t> too restrictive.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ow to Destress Your Life: 6 Tips to Beat Stress Today | The Tiny L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0" y="2132856"/>
            <a:ext cx="9144000" cy="2088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FF0000"/>
                </a:solidFill>
              </a:rPr>
              <a:t>De-stress</a:t>
            </a:r>
            <a:r>
              <a:rPr lang="en-US" sz="2400" dirty="0" smtClean="0">
                <a:solidFill>
                  <a:schemeClr val="tx1"/>
                </a:solidFill>
              </a:rPr>
              <a:t> - to </a:t>
            </a:r>
            <a:r>
              <a:rPr lang="en-US" sz="2400" dirty="0">
                <a:solidFill>
                  <a:schemeClr val="tx1"/>
                </a:solidFill>
              </a:rPr>
              <a:t>get </a:t>
            </a:r>
            <a:r>
              <a:rPr lang="en-US" sz="2400" dirty="0">
                <a:solidFill>
                  <a:schemeClr val="tx1"/>
                </a:solidFill>
                <a:hlinkClick r:id="rId3" tooltip="rid"/>
              </a:rPr>
              <a:t>rid</a:t>
            </a:r>
            <a:r>
              <a:rPr lang="en-US" sz="2400" dirty="0">
                <a:solidFill>
                  <a:schemeClr val="tx1"/>
                </a:solidFill>
              </a:rPr>
              <a:t> of </a:t>
            </a:r>
            <a:r>
              <a:rPr lang="en-US" sz="2400" dirty="0">
                <a:solidFill>
                  <a:schemeClr val="tx1"/>
                </a:solidFill>
                <a:hlinkClick r:id="rId4" tooltip="feelings"/>
              </a:rPr>
              <a:t>feelings</a:t>
            </a:r>
            <a:r>
              <a:rPr lang="en-US" sz="2400" dirty="0">
                <a:solidFill>
                  <a:schemeClr val="tx1"/>
                </a:solidFill>
              </a:rPr>
              <a:t> of </a:t>
            </a:r>
            <a:r>
              <a:rPr lang="en-US" sz="2400" dirty="0">
                <a:solidFill>
                  <a:schemeClr val="tx1"/>
                </a:solidFill>
                <a:hlinkClick r:id="rId5" tooltip="stress"/>
              </a:rPr>
              <a:t>stress</a:t>
            </a:r>
            <a:r>
              <a:rPr lang="en-US" sz="2400" dirty="0">
                <a:solidFill>
                  <a:schemeClr val="tx1"/>
                </a:solidFill>
              </a:rPr>
              <a:t> (= </a:t>
            </a:r>
            <a:r>
              <a:rPr lang="en-US" sz="2400" dirty="0">
                <a:solidFill>
                  <a:schemeClr val="tx1"/>
                </a:solidFill>
                <a:hlinkClick r:id="rId6" tooltip="worry"/>
              </a:rPr>
              <a:t>worry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>
                <a:solidFill>
                  <a:schemeClr val="tx1"/>
                </a:solidFill>
                <a:hlinkClick r:id="rId7" tooltip="caused"/>
              </a:rPr>
              <a:t>caused</a:t>
            </a:r>
            <a:r>
              <a:rPr lang="en-US" sz="2400" dirty="0">
                <a:solidFill>
                  <a:schemeClr val="tx1"/>
                </a:solidFill>
              </a:rPr>
              <a:t> by </a:t>
            </a:r>
            <a:r>
              <a:rPr lang="en-US" sz="2400" dirty="0">
                <a:solidFill>
                  <a:schemeClr val="tx1"/>
                </a:solidFill>
                <a:hlinkClick r:id="rId8" tooltip="difficult"/>
              </a:rPr>
              <a:t>difficult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>
                <a:solidFill>
                  <a:schemeClr val="tx1"/>
                </a:solidFill>
                <a:hlinkClick r:id="rId9" tooltip="situations"/>
              </a:rPr>
              <a:t>situations</a:t>
            </a:r>
            <a:r>
              <a:rPr lang="en-US" sz="2400" dirty="0">
                <a:solidFill>
                  <a:schemeClr val="tx1"/>
                </a:solidFill>
              </a:rPr>
              <a:t> in </a:t>
            </a:r>
            <a:r>
              <a:rPr lang="en-US" sz="2400" dirty="0">
                <a:solidFill>
                  <a:schemeClr val="tx1"/>
                </a:solidFill>
                <a:hlinkClick r:id="rId10" tooltip="your"/>
              </a:rPr>
              <a:t>your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>
                <a:solidFill>
                  <a:schemeClr val="tx1"/>
                </a:solidFill>
                <a:hlinkClick r:id="rId11" tooltip="life"/>
              </a:rPr>
              <a:t>life</a:t>
            </a:r>
            <a:r>
              <a:rPr lang="en-US" sz="2400" dirty="0">
                <a:solidFill>
                  <a:schemeClr val="tx1"/>
                </a:solidFill>
              </a:rPr>
              <a:t> or </a:t>
            </a:r>
            <a:r>
              <a:rPr lang="en-US" sz="2400" dirty="0">
                <a:solidFill>
                  <a:schemeClr val="tx1"/>
                </a:solidFill>
                <a:hlinkClick r:id="rId12" tooltip="job"/>
              </a:rPr>
              <a:t>job</a:t>
            </a:r>
            <a:r>
              <a:rPr lang="en-US" sz="2400" dirty="0">
                <a:solidFill>
                  <a:schemeClr val="tx1"/>
                </a:solidFill>
              </a:rPr>
              <a:t>):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I </a:t>
            </a:r>
            <a:r>
              <a:rPr lang="en-US" sz="2400" i="1" dirty="0">
                <a:solidFill>
                  <a:schemeClr val="tx1"/>
                </a:solidFill>
                <a:hlinkClick r:id="rId13" tooltip="began"/>
              </a:rPr>
              <a:t>began</a:t>
            </a:r>
            <a:r>
              <a:rPr lang="en-US" sz="2400" i="1" dirty="0">
                <a:solidFill>
                  <a:schemeClr val="tx1"/>
                </a:solidFill>
              </a:rPr>
              <a:t> doing </a:t>
            </a:r>
            <a:r>
              <a:rPr lang="en-US" sz="2400" i="1" dirty="0">
                <a:solidFill>
                  <a:schemeClr val="tx1"/>
                </a:solidFill>
                <a:hlinkClick r:id="rId14" tooltip="yoga"/>
              </a:rPr>
              <a:t>yoga</a:t>
            </a:r>
            <a:r>
              <a:rPr lang="en-US" sz="2400" i="1" dirty="0">
                <a:solidFill>
                  <a:schemeClr val="tx1"/>
                </a:solidFill>
              </a:rPr>
              <a:t> as a way to de-stress.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100" name="Picture 4" descr="10 Ways to De-stress Your Mind and Body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65712"/>
            <a:ext cx="903649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3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200" dirty="0" smtClean="0">
                <a:solidFill>
                  <a:srgbClr val="7030A0"/>
                </a:solidFill>
                <a:latin typeface="Bookman Old Style" pitchFamily="18" charset="0"/>
              </a:rPr>
              <a:t>   </a:t>
            </a:r>
            <a:r>
              <a:rPr lang="en-US" sz="2700" b="1" dirty="0" smtClean="0">
                <a:solidFill>
                  <a:srgbClr val="7030A0"/>
                </a:solidFill>
                <a:latin typeface="Bookman Old Style" pitchFamily="18" charset="0"/>
              </a:rPr>
              <a:t>Read </a:t>
            </a:r>
            <a:r>
              <a:rPr lang="en-US" sz="2700" b="1" dirty="0">
                <a:solidFill>
                  <a:srgbClr val="7030A0"/>
                </a:solidFill>
                <a:latin typeface="Bookman Old Style" pitchFamily="18" charset="0"/>
              </a:rPr>
              <a:t>the statements A-F and underline the key words</a:t>
            </a:r>
            <a:r>
              <a:rPr lang="en-US" sz="2700" b="1" dirty="0" smtClean="0">
                <a:solidFill>
                  <a:srgbClr val="7030A0"/>
                </a:solidFill>
                <a:latin typeface="Bookman Old Style" pitchFamily="18" charset="0"/>
              </a:rPr>
              <a:t>.</a:t>
            </a:r>
            <a:br>
              <a:rPr lang="en-US" sz="2700" b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sz="2700" b="1" dirty="0" smtClean="0">
                <a:solidFill>
                  <a:srgbClr val="7030A0"/>
                </a:solidFill>
                <a:latin typeface="Bookman Old Style" pitchFamily="18" charset="0"/>
              </a:rPr>
              <a:t>   Listen </a:t>
            </a:r>
            <a:r>
              <a:rPr lang="en-US" sz="2700" b="1" dirty="0">
                <a:solidFill>
                  <a:srgbClr val="7030A0"/>
                </a:solidFill>
                <a:latin typeface="Bookman Old Style" pitchFamily="18" charset="0"/>
              </a:rPr>
              <a:t>and match the speakers to the </a:t>
            </a:r>
            <a:r>
              <a:rPr lang="en-US" sz="2700" b="1" dirty="0" smtClean="0">
                <a:solidFill>
                  <a:srgbClr val="7030A0"/>
                </a:solidFill>
                <a:latin typeface="Bookman Old Style" pitchFamily="18" charset="0"/>
              </a:rPr>
              <a:t>statements.  </a:t>
            </a:r>
            <a:r>
              <a:rPr lang="ru-RU" sz="2700" b="1" dirty="0" smtClean="0">
                <a:latin typeface="Bookman Old Style" pitchFamily="18" charset="0"/>
              </a:rPr>
              <a:t/>
            </a:r>
            <a:br>
              <a:rPr lang="ru-RU" sz="2700" b="1" dirty="0" smtClean="0">
                <a:latin typeface="Bookman Old Style" pitchFamily="18" charset="0"/>
              </a:rPr>
            </a:br>
            <a:r>
              <a:rPr lang="en-US" sz="2700" b="1" dirty="0" smtClean="0">
                <a:latin typeface="Bookman Old Style" pitchFamily="18" charset="0"/>
              </a:rPr>
              <a:t>                              </a:t>
            </a:r>
            <a:r>
              <a:rPr lang="en-US" sz="2700" b="1" dirty="0" smtClean="0">
                <a:solidFill>
                  <a:srgbClr val="FF0000"/>
                </a:solidFill>
                <a:latin typeface="Bookman Old Style" pitchFamily="18" charset="0"/>
              </a:rPr>
              <a:t>Ex 6 b p105</a:t>
            </a:r>
            <a:r>
              <a:rPr lang="en-US" sz="2700" b="1" dirty="0"/>
              <a:t/>
            </a:r>
            <a:br>
              <a:rPr lang="en-US" sz="2700" b="1" dirty="0"/>
            </a:br>
            <a:endParaRPr lang="en-US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  A</a:t>
            </a:r>
            <a:r>
              <a:rPr lang="en-US" sz="2400" b="1" dirty="0" smtClean="0"/>
              <a:t>   I discovered a simple way to express  a very  abstract</a:t>
            </a:r>
          </a:p>
          <a:p>
            <a:pPr>
              <a:buNone/>
            </a:pPr>
            <a:r>
              <a:rPr lang="en-US" sz="2400" b="1" dirty="0" smtClean="0"/>
              <a:t>             feeling.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 B </a:t>
            </a:r>
            <a:r>
              <a:rPr lang="en-US" sz="2400" b="1" dirty="0" smtClean="0"/>
              <a:t>   I learned something about myself.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 C</a:t>
            </a:r>
            <a:r>
              <a:rPr lang="en-US" sz="2400" b="1" dirty="0" smtClean="0"/>
              <a:t>    I allow my emotional state to dictate which  activities </a:t>
            </a:r>
          </a:p>
          <a:p>
            <a:pPr>
              <a:buNone/>
            </a:pPr>
            <a:r>
              <a:rPr lang="en-US" sz="2400" b="1" dirty="0" smtClean="0"/>
              <a:t>             I engage in.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D </a:t>
            </a:r>
            <a:r>
              <a:rPr lang="en-US" sz="2400" b="1" dirty="0" smtClean="0"/>
              <a:t>    I learned about self-expression by listening to </a:t>
            </a:r>
          </a:p>
          <a:p>
            <a:pPr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other  people.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E</a:t>
            </a:r>
            <a:r>
              <a:rPr lang="en-US" sz="2400" b="1" dirty="0" smtClean="0"/>
              <a:t>     I use simple items to express my personal  identity.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F</a:t>
            </a:r>
            <a:r>
              <a:rPr lang="en-US" sz="2400" b="1" dirty="0" smtClean="0"/>
              <a:t>     I draw on my own thoughts and feelings to create</a:t>
            </a:r>
          </a:p>
          <a:p>
            <a:pPr>
              <a:buNone/>
            </a:pPr>
            <a:r>
              <a:rPr lang="en-US" sz="2400" b="1" dirty="0" smtClean="0"/>
              <a:t>            something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9144000" cy="17272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Suggested answer key 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060575"/>
            <a:ext cx="9144000" cy="47974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  Speaker 1:</a:t>
            </a:r>
            <a:r>
              <a:rPr lang="en-US" sz="4000" b="1" dirty="0" smtClean="0">
                <a:solidFill>
                  <a:srgbClr val="002060"/>
                </a:solidFill>
              </a:rPr>
              <a:t>  B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  Speaker 2:</a:t>
            </a:r>
            <a:r>
              <a:rPr lang="en-US" sz="4000" b="1" dirty="0" smtClean="0">
                <a:solidFill>
                  <a:srgbClr val="002060"/>
                </a:solidFill>
              </a:rPr>
              <a:t>  A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  Speaker 3:</a:t>
            </a:r>
            <a:r>
              <a:rPr lang="en-US" sz="4000" b="1" dirty="0" smtClean="0">
                <a:solidFill>
                  <a:srgbClr val="002060"/>
                </a:solidFill>
              </a:rPr>
              <a:t>  F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  Speaker 4:</a:t>
            </a:r>
            <a:r>
              <a:rPr lang="en-US" sz="4000" b="1" dirty="0" smtClean="0">
                <a:solidFill>
                  <a:srgbClr val="002060"/>
                </a:solidFill>
              </a:rPr>
              <a:t>  E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  Speaker 5:</a:t>
            </a:r>
            <a:r>
              <a:rPr lang="en-US" sz="4000" b="1" dirty="0" smtClean="0">
                <a:solidFill>
                  <a:srgbClr val="002060"/>
                </a:solidFill>
              </a:rPr>
              <a:t>  C </a:t>
            </a:r>
          </a:p>
          <a:p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487</TotalTime>
  <Words>758</Words>
  <Application>Microsoft Office PowerPoint</Application>
  <PresentationFormat>Экран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Bookman Old Style</vt:lpstr>
      <vt:lpstr>Calibri</vt:lpstr>
      <vt:lpstr>Calibri Light</vt:lpstr>
      <vt:lpstr>Times New Roman</vt:lpstr>
      <vt:lpstr>Ретро</vt:lpstr>
      <vt:lpstr>Aspect 11 Grammar Schools  Theme of the lesson: 8 D Passion or Profit p105</vt:lpstr>
      <vt:lpstr>                            Lesson  objectives: </vt:lpstr>
      <vt:lpstr>        You are going to listen to five people talking about their preferred means of self-expression.  Before you listen, check these words/phrases in the Word List or in your dictionary.  Ex 6 a) p104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Read the statements A-F and underline the key words.    Listen and match the speakers to the statements.                                 Ex 6 b p105 </vt:lpstr>
      <vt:lpstr>  Suggested answer key  </vt:lpstr>
      <vt:lpstr>    Making /responding to suggestions</vt:lpstr>
      <vt:lpstr>Complete the gaps (1-4) with the phrases: Why don’t you, I hadn’t thought of that, have you thought about, I’m not sure.  Listen and check. Ex 8 b p105</vt:lpstr>
      <vt:lpstr>   Suggested  answer key  </vt:lpstr>
      <vt:lpstr>Презентация PowerPoint</vt:lpstr>
      <vt:lpstr>  Suggested  answer key   </vt:lpstr>
      <vt:lpstr>Home-task:  Ex 11 p105</vt:lpstr>
      <vt:lpstr>Conclusion What have you learned today?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 11 Grammar Schools  Theme of the lesson:</dc:title>
  <dc:creator>Гулназ</dc:creator>
  <cp:lastModifiedBy>Данагул</cp:lastModifiedBy>
  <cp:revision>104</cp:revision>
  <dcterms:created xsi:type="dcterms:W3CDTF">2021-04-10T10:29:35Z</dcterms:created>
  <dcterms:modified xsi:type="dcterms:W3CDTF">2024-12-20T16:00:45Z</dcterms:modified>
</cp:coreProperties>
</file>