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0" r:id="rId3"/>
    <p:sldId id="271" r:id="rId4"/>
    <p:sldId id="348" r:id="rId5"/>
    <p:sldId id="331" r:id="rId6"/>
    <p:sldId id="356" r:id="rId7"/>
    <p:sldId id="357" r:id="rId8"/>
    <p:sldId id="358" r:id="rId9"/>
    <p:sldId id="359" r:id="rId10"/>
    <p:sldId id="314" r:id="rId11"/>
    <p:sldId id="364" r:id="rId12"/>
    <p:sldId id="353" r:id="rId13"/>
    <p:sldId id="354" r:id="rId14"/>
    <p:sldId id="355" r:id="rId15"/>
    <p:sldId id="340" r:id="rId16"/>
    <p:sldId id="341" r:id="rId17"/>
    <p:sldId id="342" r:id="rId18"/>
    <p:sldId id="339" r:id="rId19"/>
    <p:sldId id="360" r:id="rId20"/>
    <p:sldId id="365" r:id="rId21"/>
    <p:sldId id="366" r:id="rId22"/>
    <p:sldId id="361" r:id="rId23"/>
    <p:sldId id="343" r:id="rId24"/>
    <p:sldId id="345" r:id="rId25"/>
    <p:sldId id="346" r:id="rId26"/>
    <p:sldId id="347" r:id="rId27"/>
    <p:sldId id="367" r:id="rId28"/>
    <p:sldId id="309" r:id="rId29"/>
    <p:sldId id="308"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saya" initials="Z" lastIdx="0" clrIdx="0">
    <p:extLst>
      <p:ext uri="{19B8F6BF-5375-455C-9EA6-DF929625EA0E}">
        <p15:presenceInfo xmlns:p15="http://schemas.microsoft.com/office/powerpoint/2012/main" userId="Zhansay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6600"/>
    <a:srgbClr val="006666"/>
    <a:srgbClr val="00CC00"/>
    <a:srgbClr val="CC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kv"/><Relationship Id="rId1" Type="http://schemas.microsoft.com/office/2007/relationships/media" Target="../media/media2.mkv"/><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kv"/><Relationship Id="rId1" Type="http://schemas.microsoft.com/office/2007/relationships/media" Target="../media/media3.mkv"/><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kv"/><Relationship Id="rId1" Type="http://schemas.microsoft.com/office/2007/relationships/media" Target="../media/media4.mkv"/><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1" y="-99018"/>
            <a:ext cx="9144000" cy="6858000"/>
          </a:xfrm>
          <a:prstGeom prst="rect">
            <a:avLst/>
          </a:prstGeom>
        </p:spPr>
      </p:pic>
      <p:sp>
        <p:nvSpPr>
          <p:cNvPr id="3" name="Прямоугольник 2"/>
          <p:cNvSpPr/>
          <p:nvPr/>
        </p:nvSpPr>
        <p:spPr>
          <a:xfrm>
            <a:off x="107503" y="188640"/>
            <a:ext cx="9036497" cy="3785652"/>
          </a:xfrm>
          <a:prstGeom prst="rect">
            <a:avLst/>
          </a:prstGeom>
        </p:spPr>
        <p:txBody>
          <a:bodyPr wrap="square">
            <a:spAutoFit/>
          </a:bodyPr>
          <a:lstStyle/>
          <a:p>
            <a:pPr lvl="0" fontAlgn="base">
              <a:spcBef>
                <a:spcPct val="0"/>
              </a:spcBef>
              <a:spcAft>
                <a:spcPct val="0"/>
              </a:spcAft>
            </a:pPr>
            <a:r>
              <a:rPr lang="en-US" sz="40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Grade: 11</a:t>
            </a:r>
          </a:p>
          <a:p>
            <a:pPr lvl="0" fontAlgn="base">
              <a:spcBef>
                <a:spcPct val="0"/>
              </a:spcBef>
              <a:spcAft>
                <a:spcPct val="0"/>
              </a:spcAft>
            </a:pPr>
            <a:endParaRPr lang="en-US" sz="40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pPr lvl="0" fontAlgn="base">
              <a:spcBef>
                <a:spcPct val="0"/>
              </a:spcBef>
              <a:spcAft>
                <a:spcPct val="0"/>
              </a:spcAft>
            </a:pPr>
            <a:r>
              <a:rPr lang="en-US" sz="40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Module  9   </a:t>
            </a:r>
            <a:endParaRPr lang="ru-RU" sz="40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pPr fontAlgn="base">
              <a:spcBef>
                <a:spcPct val="0"/>
              </a:spcBef>
              <a:spcAft>
                <a:spcPct val="0"/>
              </a:spcAft>
            </a:pPr>
            <a:r>
              <a:rPr lang="en-US" sz="40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Lesson  3</a:t>
            </a:r>
          </a:p>
          <a:p>
            <a:pPr lvl="0" algn="ctr" eaLnBrk="0" fontAlgn="base" hangingPunct="0">
              <a:spcBef>
                <a:spcPct val="0"/>
              </a:spcBef>
              <a:spcAft>
                <a:spcPct val="0"/>
              </a:spcAft>
            </a:pPr>
            <a:r>
              <a:rPr lang="en-US" sz="4000" b="1" dirty="0">
                <a:solidFill>
                  <a:srgbClr val="008000"/>
                </a:solidFill>
                <a:latin typeface="Tahoma" panose="020B0604030504040204" pitchFamily="34" charset="0"/>
                <a:ea typeface="Tahoma" panose="020B0604030504040204" pitchFamily="34" charset="0"/>
                <a:cs typeface="Tahoma" panose="020B0604030504040204" pitchFamily="34" charset="0"/>
              </a:rPr>
              <a:t>Parts of clothes </a:t>
            </a:r>
            <a:r>
              <a:rPr lang="ru-RU" sz="4000" b="1" dirty="0">
                <a:solidFill>
                  <a:srgbClr val="008000"/>
                </a:solidFill>
                <a:latin typeface="Tahoma" panose="020B0604030504040204" pitchFamily="34" charset="0"/>
                <a:ea typeface="Tahoma" panose="020B0604030504040204" pitchFamily="34" charset="0"/>
                <a:cs typeface="Tahoma" panose="020B0604030504040204" pitchFamily="34" charset="0"/>
              </a:rPr>
              <a:t>   </a:t>
            </a:r>
            <a:endParaRPr lang="en-US" sz="4000" b="1" i="1" dirty="0">
              <a:solidFill>
                <a:srgbClr val="008000"/>
              </a:solidFill>
              <a:latin typeface="Tahoma" pitchFamily="34" charset="0"/>
              <a:ea typeface="Tahoma" pitchFamily="34" charset="0"/>
              <a:cs typeface="Tahoma" pitchFamily="34" charset="0"/>
            </a:endParaRPr>
          </a:p>
          <a:p>
            <a:pPr lvl="0" algn="ctr" eaLnBrk="0" fontAlgn="base" hangingPunct="0">
              <a:spcBef>
                <a:spcPct val="0"/>
              </a:spcBef>
              <a:spcAft>
                <a:spcPct val="0"/>
              </a:spcAft>
            </a:pPr>
            <a:r>
              <a:rPr lang="ru-RU" sz="4000" dirty="0">
                <a:solidFill>
                  <a:srgbClr val="0070C0"/>
                </a:solidFill>
                <a:latin typeface="Tahoma" pitchFamily="34" charset="0"/>
                <a:ea typeface="Tahoma" pitchFamily="34" charset="0"/>
                <a:cs typeface="Tahoma" pitchFamily="34" charset="0"/>
              </a:rPr>
              <a:t> </a:t>
            </a:r>
          </a:p>
        </p:txBody>
      </p:sp>
      <p:pic>
        <p:nvPicPr>
          <p:cNvPr id="4" name="Рисунок 3">
            <a:extLst>
              <a:ext uri="{FF2B5EF4-FFF2-40B4-BE49-F238E27FC236}">
                <a16:creationId xmlns:a16="http://schemas.microsoft.com/office/drawing/2014/main" id="{4ABC0CEC-5DB6-4505-8DBF-2B048FEB5065}"/>
              </a:ext>
            </a:extLst>
          </p:cNvPr>
          <p:cNvPicPr>
            <a:picLocks noChangeAspect="1"/>
          </p:cNvPicPr>
          <p:nvPr/>
        </p:nvPicPr>
        <p:blipFill>
          <a:blip r:embed="rId3"/>
          <a:stretch>
            <a:fillRect/>
          </a:stretch>
        </p:blipFill>
        <p:spPr>
          <a:xfrm>
            <a:off x="5580112" y="3942096"/>
            <a:ext cx="2664183" cy="2249619"/>
          </a:xfrm>
          <a:prstGeom prst="rect">
            <a:avLst/>
          </a:prstGeom>
        </p:spPr>
      </p:pic>
    </p:spTree>
    <p:extLst>
      <p:ext uri="{BB962C8B-B14F-4D97-AF65-F5344CB8AC3E}">
        <p14:creationId xmlns:p14="http://schemas.microsoft.com/office/powerpoint/2010/main" val="1808751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B7EC7B72-0EA7-4AD7-9BF9-829875312AF0}"/>
              </a:ext>
            </a:extLst>
          </p:cNvPr>
          <p:cNvSpPr>
            <a:spLocks noGrp="1"/>
          </p:cNvSpPr>
          <p:nvPr>
            <p:ph type="title"/>
          </p:nvPr>
        </p:nvSpPr>
        <p:spPr>
          <a:xfrm>
            <a:off x="251520" y="274638"/>
            <a:ext cx="8640960" cy="1143000"/>
          </a:xfrm>
        </p:spPr>
        <p:txBody>
          <a:bodyPr/>
          <a:lstStyle/>
          <a:p>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Choose the correct item</a:t>
            </a:r>
            <a:endParaRPr lang="ru-RU"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
        <p:nvSpPr>
          <p:cNvPr id="4" name="Объект 3">
            <a:extLst>
              <a:ext uri="{FF2B5EF4-FFF2-40B4-BE49-F238E27FC236}">
                <a16:creationId xmlns:a16="http://schemas.microsoft.com/office/drawing/2014/main" id="{74D19FAC-48A7-4A95-9C05-B94BF2113F47}"/>
              </a:ext>
            </a:extLst>
          </p:cNvPr>
          <p:cNvSpPr>
            <a:spLocks noGrp="1"/>
          </p:cNvSpPr>
          <p:nvPr>
            <p:ph idx="1"/>
          </p:nvPr>
        </p:nvSpPr>
        <p:spPr/>
        <p:txBody>
          <a:bodyPr>
            <a:normAutofit fontScale="92500" lnSpcReduction="20000"/>
          </a:bodyPr>
          <a:lstStyle/>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1  The customer’s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specification/perception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of the producer is extremely important.</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2  Kimonos are crafted with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defective/painstaking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attention to detail.</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3  The fabrics have already been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bundled up/embroidered</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in preparation for packing.</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4  Cheap clothes will often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pre-wash/shrink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the first time they are launched.</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5  Rather than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discard/source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imperfect products, we should sell them at a discount. </a:t>
            </a:r>
            <a:endParaRPr lang="ru-RU" dirty="0">
              <a:solidFill>
                <a:srgbClr val="33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Овал 4">
            <a:extLst>
              <a:ext uri="{FF2B5EF4-FFF2-40B4-BE49-F238E27FC236}">
                <a16:creationId xmlns:a16="http://schemas.microsoft.com/office/drawing/2014/main" id="{B5E87D4C-FE0F-499F-8019-B7A6AFFFCEA7}"/>
              </a:ext>
            </a:extLst>
          </p:cNvPr>
          <p:cNvSpPr/>
          <p:nvPr/>
        </p:nvSpPr>
        <p:spPr>
          <a:xfrm>
            <a:off x="5868144" y="1417638"/>
            <a:ext cx="1872208" cy="691972"/>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D58ACB45-904B-4387-B2E2-7925B9E15A90}"/>
              </a:ext>
            </a:extLst>
          </p:cNvPr>
          <p:cNvSpPr/>
          <p:nvPr/>
        </p:nvSpPr>
        <p:spPr>
          <a:xfrm>
            <a:off x="2195736" y="2852936"/>
            <a:ext cx="2088232" cy="38680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187B37B1-C088-4160-B082-B7FF9B091103}"/>
              </a:ext>
            </a:extLst>
          </p:cNvPr>
          <p:cNvSpPr/>
          <p:nvPr/>
        </p:nvSpPr>
        <p:spPr>
          <a:xfrm>
            <a:off x="6804248" y="4077072"/>
            <a:ext cx="1008112" cy="38680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Овал 7">
            <a:extLst>
              <a:ext uri="{FF2B5EF4-FFF2-40B4-BE49-F238E27FC236}">
                <a16:creationId xmlns:a16="http://schemas.microsoft.com/office/drawing/2014/main" id="{99CD71C7-AD23-4834-99D0-62EDEA2F5081}"/>
              </a:ext>
            </a:extLst>
          </p:cNvPr>
          <p:cNvSpPr/>
          <p:nvPr/>
        </p:nvSpPr>
        <p:spPr>
          <a:xfrm>
            <a:off x="6156176" y="3128690"/>
            <a:ext cx="1584176" cy="643210"/>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
        <p:nvSpPr>
          <p:cNvPr id="9" name="Овал 8">
            <a:extLst>
              <a:ext uri="{FF2B5EF4-FFF2-40B4-BE49-F238E27FC236}">
                <a16:creationId xmlns:a16="http://schemas.microsoft.com/office/drawing/2014/main" id="{434A5327-2BA3-4D97-B445-1E9F4494EC1E}"/>
              </a:ext>
            </a:extLst>
          </p:cNvPr>
          <p:cNvSpPr/>
          <p:nvPr/>
        </p:nvSpPr>
        <p:spPr>
          <a:xfrm>
            <a:off x="3059832" y="4797152"/>
            <a:ext cx="1368152" cy="576064"/>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8120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anim calcmode="lin" valueType="num">
                                      <p:cBhvr>
                                        <p:cTn id="32" dur="2000" fill="hold"/>
                                        <p:tgtEl>
                                          <p:spTgt spid="9"/>
                                        </p:tgtEl>
                                        <p:attrNameLst>
                                          <p:attrName>ppt_w</p:attrName>
                                        </p:attrNameLst>
                                      </p:cBhvr>
                                      <p:tavLst>
                                        <p:tav tm="0" fmla="#ppt_w*sin(2.5*pi*$)">
                                          <p:val>
                                            <p:fltVal val="0"/>
                                          </p:val>
                                        </p:tav>
                                        <p:tav tm="100000">
                                          <p:val>
                                            <p:fltVal val="1"/>
                                          </p:val>
                                        </p:tav>
                                      </p:tavLst>
                                    </p:anim>
                                    <p:anim calcmode="lin" valueType="num">
                                      <p:cBhvr>
                                        <p:cTn id="33"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AD3B9F-B329-4CA8-A1AE-132B142B059C}"/>
              </a:ext>
            </a:extLst>
          </p:cNvPr>
          <p:cNvSpPr>
            <a:spLocks noGrp="1"/>
          </p:cNvSpPr>
          <p:nvPr>
            <p:ph type="title"/>
          </p:nvPr>
        </p:nvSpPr>
        <p:spPr>
          <a:xfrm>
            <a:off x="0" y="116632"/>
            <a:ext cx="9144000" cy="1008112"/>
          </a:xfrm>
        </p:spPr>
        <p:txBody>
          <a:bodyPr/>
          <a:lstStyle/>
          <a:p>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Fill in: through, of, into, from, in</a:t>
            </a:r>
            <a:endParaRPr lang="ru-RU" dirty="0">
              <a:solidFill>
                <a:srgbClr val="33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a16="http://schemas.microsoft.com/office/drawing/2014/main" id="{395E8892-53E4-4AD2-8A02-837E739F8E6B}"/>
              </a:ext>
            </a:extLst>
          </p:cNvPr>
          <p:cNvSpPr>
            <a:spLocks noGrp="1"/>
          </p:cNvSpPr>
          <p:nvPr>
            <p:ph idx="1"/>
          </p:nvPr>
        </p:nvSpPr>
        <p:spPr>
          <a:xfrm>
            <a:off x="0" y="1268760"/>
            <a:ext cx="9144000" cy="5589240"/>
          </a:xfrm>
        </p:spPr>
        <p:txBody>
          <a:bodyPr>
            <a:normAutofit/>
          </a:bodyPr>
          <a:lstStyle/>
          <a:p>
            <a:pPr marL="0" indent="0">
              <a:buNone/>
            </a:pPr>
            <a:r>
              <a:rPr lang="en-US" dirty="0">
                <a:solidFill>
                  <a:srgbClr val="008000"/>
                </a:solidFill>
              </a:rPr>
              <a:t>1 </a:t>
            </a:r>
            <a:r>
              <a:rPr lang="en-US" dirty="0" err="1">
                <a:solidFill>
                  <a:srgbClr val="008000"/>
                </a:solidFill>
              </a:rPr>
              <a:t>Beibit</a:t>
            </a:r>
            <a:r>
              <a:rPr lang="en-US" dirty="0">
                <a:solidFill>
                  <a:srgbClr val="008000"/>
                </a:solidFill>
              </a:rPr>
              <a:t> spent half an hour rummaging …… … …… his closet looking for a matching pair of socks.</a:t>
            </a:r>
          </a:p>
          <a:p>
            <a:pPr marL="0" indent="0">
              <a:buNone/>
            </a:pPr>
            <a:r>
              <a:rPr lang="en-US" dirty="0">
                <a:solidFill>
                  <a:srgbClr val="008000"/>
                </a:solidFill>
              </a:rPr>
              <a:t>2 A huge amount of planning and research is put …………. creating a product.</a:t>
            </a:r>
          </a:p>
          <a:p>
            <a:pPr marL="0" indent="0">
              <a:buNone/>
            </a:pPr>
            <a:r>
              <a:rPr lang="en-US" dirty="0">
                <a:solidFill>
                  <a:srgbClr val="008000"/>
                </a:solidFill>
              </a:rPr>
              <a:t>3 Using low temperatures will prevent your clothes ………… fading during a wash.</a:t>
            </a:r>
          </a:p>
          <a:p>
            <a:pPr marL="0" indent="0">
              <a:buNone/>
            </a:pPr>
            <a:r>
              <a:rPr lang="en-US" dirty="0">
                <a:solidFill>
                  <a:srgbClr val="008000"/>
                </a:solidFill>
              </a:rPr>
              <a:t>4 Regardless ……… your lifestyle, you probably have some interest in fashion.</a:t>
            </a:r>
          </a:p>
          <a:p>
            <a:pPr marL="0" indent="0">
              <a:buNone/>
            </a:pPr>
            <a:r>
              <a:rPr lang="en-US" dirty="0">
                <a:solidFill>
                  <a:srgbClr val="008000"/>
                </a:solidFill>
              </a:rPr>
              <a:t>5 Clothing producers can save money by buying raw materials ……… bulk.</a:t>
            </a:r>
            <a:endParaRPr lang="ru-RU" dirty="0">
              <a:solidFill>
                <a:srgbClr val="008000"/>
              </a:solidFill>
            </a:endParaRPr>
          </a:p>
        </p:txBody>
      </p:sp>
      <p:sp>
        <p:nvSpPr>
          <p:cNvPr id="4" name="Прямоугольник 3">
            <a:extLst>
              <a:ext uri="{FF2B5EF4-FFF2-40B4-BE49-F238E27FC236}">
                <a16:creationId xmlns:a16="http://schemas.microsoft.com/office/drawing/2014/main" id="{40F8E128-D1CF-4536-904A-181472C7BD71}"/>
              </a:ext>
            </a:extLst>
          </p:cNvPr>
          <p:cNvSpPr/>
          <p:nvPr/>
        </p:nvSpPr>
        <p:spPr>
          <a:xfrm>
            <a:off x="6516216" y="1155547"/>
            <a:ext cx="1800200" cy="646331"/>
          </a:xfrm>
          <a:prstGeom prst="rect">
            <a:avLst/>
          </a:prstGeom>
          <a:noFill/>
        </p:spPr>
        <p:txBody>
          <a:bodyPr wrap="square" lIns="91440" tIns="45720" rIns="91440" bIns="45720">
            <a:spAutoFit/>
          </a:bodyPr>
          <a:lstStyle/>
          <a:p>
            <a:pPr algn="ctr"/>
            <a:r>
              <a:rPr lang="en-US" sz="3600" dirty="0">
                <a:ln w="0"/>
                <a:solidFill>
                  <a:srgbClr val="00B050"/>
                </a:solidFill>
                <a:effectLst>
                  <a:outerShdw blurRad="38100" dist="19050" dir="2700000" algn="tl" rotWithShape="0">
                    <a:schemeClr val="dk1">
                      <a:alpha val="40000"/>
                    </a:schemeClr>
                  </a:outerShdw>
                </a:effectLst>
              </a:rPr>
              <a:t>through</a:t>
            </a:r>
            <a:endParaRPr lang="ru-RU" sz="3600" b="0" cap="none" spc="0" dirty="0">
              <a:ln w="0"/>
              <a:solidFill>
                <a:srgbClr val="00B050"/>
              </a:solidFill>
              <a:effectLst>
                <a:outerShdw blurRad="38100" dist="19050" dir="2700000" algn="tl" rotWithShape="0">
                  <a:schemeClr val="dk1">
                    <a:alpha val="40000"/>
                  </a:schemeClr>
                </a:outerShdw>
              </a:effectLst>
            </a:endParaRPr>
          </a:p>
        </p:txBody>
      </p:sp>
      <p:sp>
        <p:nvSpPr>
          <p:cNvPr id="5" name="Прямоугольник 4">
            <a:extLst>
              <a:ext uri="{FF2B5EF4-FFF2-40B4-BE49-F238E27FC236}">
                <a16:creationId xmlns:a16="http://schemas.microsoft.com/office/drawing/2014/main" id="{0DFBD626-2BD3-46D3-8194-2A1D409931AD}"/>
              </a:ext>
            </a:extLst>
          </p:cNvPr>
          <p:cNvSpPr/>
          <p:nvPr/>
        </p:nvSpPr>
        <p:spPr>
          <a:xfrm>
            <a:off x="-540568" y="2723942"/>
            <a:ext cx="2376264" cy="646331"/>
          </a:xfrm>
          <a:prstGeom prst="rect">
            <a:avLst/>
          </a:prstGeom>
          <a:noFill/>
        </p:spPr>
        <p:txBody>
          <a:bodyPr wrap="square" lIns="91440" tIns="45720" rIns="91440" bIns="45720">
            <a:spAutoFit/>
          </a:bodyPr>
          <a:lstStyle/>
          <a:p>
            <a:pPr algn="ctr"/>
            <a:r>
              <a:rPr lang="en-US" sz="3600" dirty="0">
                <a:ln w="0"/>
                <a:solidFill>
                  <a:srgbClr val="00B050"/>
                </a:solidFill>
                <a:effectLst>
                  <a:outerShdw blurRad="38100" dist="19050" dir="2700000" algn="tl" rotWithShape="0">
                    <a:schemeClr val="dk1">
                      <a:alpha val="40000"/>
                    </a:schemeClr>
                  </a:outerShdw>
                </a:effectLst>
              </a:rPr>
              <a:t>into</a:t>
            </a:r>
            <a:endParaRPr lang="ru-RU" sz="3600" b="0" cap="none" spc="0" dirty="0">
              <a:ln w="0"/>
              <a:solidFill>
                <a:srgbClr val="00B050"/>
              </a:solidFill>
              <a:effectLst>
                <a:outerShdw blurRad="38100" dist="19050" dir="2700000" algn="tl" rotWithShape="0">
                  <a:schemeClr val="dk1">
                    <a:alpha val="40000"/>
                  </a:schemeClr>
                </a:outerShdw>
              </a:effectLst>
            </a:endParaRPr>
          </a:p>
        </p:txBody>
      </p:sp>
      <p:sp>
        <p:nvSpPr>
          <p:cNvPr id="6" name="Прямоугольник 5">
            <a:extLst>
              <a:ext uri="{FF2B5EF4-FFF2-40B4-BE49-F238E27FC236}">
                <a16:creationId xmlns:a16="http://schemas.microsoft.com/office/drawing/2014/main" id="{1E35ABDD-9CC6-4714-94C6-5DF431A6B6F5}"/>
              </a:ext>
            </a:extLst>
          </p:cNvPr>
          <p:cNvSpPr/>
          <p:nvPr/>
        </p:nvSpPr>
        <p:spPr>
          <a:xfrm>
            <a:off x="-540568" y="3810892"/>
            <a:ext cx="1944216" cy="646331"/>
          </a:xfrm>
          <a:prstGeom prst="rect">
            <a:avLst/>
          </a:prstGeom>
          <a:noFill/>
        </p:spPr>
        <p:txBody>
          <a:bodyPr wrap="square" lIns="91440" tIns="45720" rIns="91440" bIns="45720">
            <a:spAutoFit/>
          </a:bodyPr>
          <a:lstStyle/>
          <a:p>
            <a:pPr algn="ctr"/>
            <a:r>
              <a:rPr lang="en-US" sz="3600" dirty="0">
                <a:ln w="0"/>
                <a:solidFill>
                  <a:srgbClr val="00B050"/>
                </a:solidFill>
                <a:effectLst>
                  <a:outerShdw blurRad="38100" dist="19050" dir="2700000" algn="tl" rotWithShape="0">
                    <a:schemeClr val="dk1">
                      <a:alpha val="40000"/>
                    </a:schemeClr>
                  </a:outerShdw>
                </a:effectLst>
              </a:rPr>
              <a:t>from</a:t>
            </a:r>
            <a:endParaRPr lang="ru-RU" sz="3600" b="0" cap="none" spc="0" dirty="0">
              <a:ln w="0"/>
              <a:solidFill>
                <a:srgbClr val="00B050"/>
              </a:solidFill>
              <a:effectLst>
                <a:outerShdw blurRad="38100" dist="19050" dir="2700000" algn="tl" rotWithShape="0">
                  <a:schemeClr val="dk1">
                    <a:alpha val="40000"/>
                  </a:schemeClr>
                </a:outerShdw>
              </a:effectLst>
            </a:endParaRPr>
          </a:p>
        </p:txBody>
      </p:sp>
      <p:sp>
        <p:nvSpPr>
          <p:cNvPr id="7" name="Прямоугольник 6">
            <a:extLst>
              <a:ext uri="{FF2B5EF4-FFF2-40B4-BE49-F238E27FC236}">
                <a16:creationId xmlns:a16="http://schemas.microsoft.com/office/drawing/2014/main" id="{D116FAC2-887D-4A7D-9E01-F60B4F6C107E}"/>
              </a:ext>
            </a:extLst>
          </p:cNvPr>
          <p:cNvSpPr/>
          <p:nvPr/>
        </p:nvSpPr>
        <p:spPr>
          <a:xfrm>
            <a:off x="2123728" y="4365104"/>
            <a:ext cx="1224136" cy="646331"/>
          </a:xfrm>
          <a:prstGeom prst="rect">
            <a:avLst/>
          </a:prstGeom>
          <a:noFill/>
        </p:spPr>
        <p:txBody>
          <a:bodyPr wrap="square" lIns="91440" tIns="45720" rIns="91440" bIns="45720">
            <a:spAutoFit/>
          </a:bodyPr>
          <a:lstStyle/>
          <a:p>
            <a:pPr algn="ctr"/>
            <a:r>
              <a:rPr lang="en-US" sz="3600" dirty="0">
                <a:ln w="0"/>
                <a:solidFill>
                  <a:srgbClr val="00B050"/>
                </a:solidFill>
                <a:effectLst>
                  <a:outerShdw blurRad="38100" dist="19050" dir="2700000" algn="tl" rotWithShape="0">
                    <a:schemeClr val="dk1">
                      <a:alpha val="40000"/>
                    </a:schemeClr>
                  </a:outerShdw>
                </a:effectLst>
              </a:rPr>
              <a:t>of</a:t>
            </a:r>
            <a:endParaRPr lang="ru-RU" sz="3600" b="0" cap="none" spc="0" dirty="0">
              <a:ln w="0"/>
              <a:solidFill>
                <a:srgbClr val="00B050"/>
              </a:solidFill>
              <a:effectLst>
                <a:outerShdw blurRad="38100" dist="19050" dir="2700000" algn="tl" rotWithShape="0">
                  <a:schemeClr val="dk1">
                    <a:alpha val="40000"/>
                  </a:schemeClr>
                </a:outerShdw>
              </a:effectLst>
            </a:endParaRPr>
          </a:p>
        </p:txBody>
      </p:sp>
      <p:sp>
        <p:nvSpPr>
          <p:cNvPr id="8" name="Прямоугольник 7">
            <a:extLst>
              <a:ext uri="{FF2B5EF4-FFF2-40B4-BE49-F238E27FC236}">
                <a16:creationId xmlns:a16="http://schemas.microsoft.com/office/drawing/2014/main" id="{DE93C7EC-04E1-4915-BC24-EF859FBB6498}"/>
              </a:ext>
            </a:extLst>
          </p:cNvPr>
          <p:cNvSpPr/>
          <p:nvPr/>
        </p:nvSpPr>
        <p:spPr>
          <a:xfrm>
            <a:off x="1547664" y="5831815"/>
            <a:ext cx="1224136" cy="646331"/>
          </a:xfrm>
          <a:prstGeom prst="rect">
            <a:avLst/>
          </a:prstGeom>
          <a:noFill/>
        </p:spPr>
        <p:txBody>
          <a:bodyPr wrap="square" lIns="91440" tIns="45720" rIns="91440" bIns="45720">
            <a:spAutoFit/>
          </a:bodyPr>
          <a:lstStyle/>
          <a:p>
            <a:pPr algn="ctr"/>
            <a:r>
              <a:rPr lang="en-US" sz="3600" dirty="0">
                <a:ln w="0"/>
                <a:solidFill>
                  <a:srgbClr val="00B050"/>
                </a:solidFill>
                <a:effectLst>
                  <a:outerShdw blurRad="38100" dist="19050" dir="2700000" algn="tl" rotWithShape="0">
                    <a:schemeClr val="dk1">
                      <a:alpha val="40000"/>
                    </a:schemeClr>
                  </a:outerShdw>
                </a:effectLst>
              </a:rPr>
              <a:t>in</a:t>
            </a:r>
            <a:endParaRPr lang="ru-RU" sz="3600" b="0" cap="none" spc="0" dirty="0">
              <a:ln w="0"/>
              <a:solidFill>
                <a:srgbClr val="00B05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1750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E6C1492-0885-4D6D-89FC-0F065CC22AC8}"/>
              </a:ext>
            </a:extLst>
          </p:cNvPr>
          <p:cNvPicPr>
            <a:picLocks noChangeAspect="1"/>
          </p:cNvPicPr>
          <p:nvPr/>
        </p:nvPicPr>
        <p:blipFill rotWithShape="1">
          <a:blip r:embed="rId2"/>
          <a:srcRect l="14563" t="17785" r="13775" b="21986"/>
          <a:stretch/>
        </p:blipFill>
        <p:spPr>
          <a:xfrm>
            <a:off x="953596" y="908720"/>
            <a:ext cx="7146796" cy="4176464"/>
          </a:xfrm>
          <a:prstGeom prst="rect">
            <a:avLst/>
          </a:prstGeom>
        </p:spPr>
      </p:pic>
    </p:spTree>
    <p:extLst>
      <p:ext uri="{BB962C8B-B14F-4D97-AF65-F5344CB8AC3E}">
        <p14:creationId xmlns:p14="http://schemas.microsoft.com/office/powerpoint/2010/main" val="271807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F2912949-8F90-488C-BEA9-5A99349180A5}"/>
              </a:ext>
            </a:extLst>
          </p:cNvPr>
          <p:cNvPicPr>
            <a:picLocks noGrp="1" noChangeAspect="1"/>
          </p:cNvPicPr>
          <p:nvPr>
            <p:ph idx="1"/>
          </p:nvPr>
        </p:nvPicPr>
        <p:blipFill rotWithShape="1">
          <a:blip r:embed="rId2"/>
          <a:srcRect l="13999" t="23865" r="14440" b="20450"/>
          <a:stretch/>
        </p:blipFill>
        <p:spPr>
          <a:xfrm>
            <a:off x="1331640" y="980728"/>
            <a:ext cx="6480720" cy="4104456"/>
          </a:xfrm>
          <a:prstGeom prst="rect">
            <a:avLst/>
          </a:prstGeom>
        </p:spPr>
      </p:pic>
    </p:spTree>
    <p:extLst>
      <p:ext uri="{BB962C8B-B14F-4D97-AF65-F5344CB8AC3E}">
        <p14:creationId xmlns:p14="http://schemas.microsoft.com/office/powerpoint/2010/main" val="1403415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AF0076-72A2-4E46-85F5-AE973B2C745B}"/>
              </a:ext>
            </a:extLst>
          </p:cNvPr>
          <p:cNvSpPr>
            <a:spLocks noGrp="1"/>
          </p:cNvSpPr>
          <p:nvPr>
            <p:ph type="title"/>
          </p:nvPr>
        </p:nvSpPr>
        <p:spPr>
          <a:xfrm>
            <a:off x="0" y="1"/>
            <a:ext cx="9144000" cy="1772816"/>
          </a:xfrm>
        </p:spPr>
        <p:txBody>
          <a:bodyPr>
            <a:normAutofit fontScale="90000"/>
          </a:bodyPr>
          <a:lstStyle/>
          <a:p>
            <a:r>
              <a:rPr lang="en-US" dirty="0">
                <a:solidFill>
                  <a:srgbClr val="008000"/>
                </a:solidFill>
              </a:rPr>
              <a:t>Textiles &amp; Materials </a:t>
            </a:r>
            <a:br>
              <a:rPr lang="en-US" dirty="0">
                <a:solidFill>
                  <a:srgbClr val="008000"/>
                </a:solidFill>
              </a:rPr>
            </a:br>
            <a:r>
              <a:rPr lang="en-US" sz="3100" i="1" dirty="0">
                <a:solidFill>
                  <a:srgbClr val="008000"/>
                </a:solidFill>
              </a:rPr>
              <a:t>cotton nylon silk denim polyester flannel acetate leather linen viscose rayon wool</a:t>
            </a:r>
            <a:br>
              <a:rPr lang="en-US" sz="3100" dirty="0">
                <a:solidFill>
                  <a:srgbClr val="008000"/>
                </a:solidFill>
              </a:rPr>
            </a:br>
            <a:endParaRPr lang="ru-RU" sz="3100" dirty="0">
              <a:solidFill>
                <a:srgbClr val="008000"/>
              </a:solidFill>
            </a:endParaRPr>
          </a:p>
        </p:txBody>
      </p:sp>
      <p:sp>
        <p:nvSpPr>
          <p:cNvPr id="3" name="Объект 2">
            <a:extLst>
              <a:ext uri="{FF2B5EF4-FFF2-40B4-BE49-F238E27FC236}">
                <a16:creationId xmlns:a16="http://schemas.microsoft.com/office/drawing/2014/main" id="{D1094262-1F9D-4DF1-8786-1DD865B9B0D7}"/>
              </a:ext>
            </a:extLst>
          </p:cNvPr>
          <p:cNvSpPr>
            <a:spLocks noGrp="1"/>
          </p:cNvSpPr>
          <p:nvPr>
            <p:ph sz="half" idx="1"/>
          </p:nvPr>
        </p:nvSpPr>
        <p:spPr>
          <a:xfrm>
            <a:off x="295957" y="2692487"/>
            <a:ext cx="4191002" cy="1473026"/>
          </a:xfrm>
        </p:spPr>
        <p:txBody>
          <a:bodyPr>
            <a:normAutofit/>
          </a:bodyPr>
          <a:lstStyle/>
          <a:p>
            <a:pPr marL="0" indent="0">
              <a:buNone/>
            </a:pPr>
            <a:r>
              <a:rPr lang="en-US" dirty="0"/>
              <a:t>Textiles from natural </a:t>
            </a:r>
            <a:r>
              <a:rPr lang="en-US" dirty="0" err="1"/>
              <a:t>fibres</a:t>
            </a:r>
            <a:endParaRPr lang="ru-RU" dirty="0"/>
          </a:p>
        </p:txBody>
      </p:sp>
      <p:sp>
        <p:nvSpPr>
          <p:cNvPr id="4" name="Объект 3">
            <a:extLst>
              <a:ext uri="{FF2B5EF4-FFF2-40B4-BE49-F238E27FC236}">
                <a16:creationId xmlns:a16="http://schemas.microsoft.com/office/drawing/2014/main" id="{C06F96A4-DA8F-4BCE-A777-C468B97A949C}"/>
              </a:ext>
            </a:extLst>
          </p:cNvPr>
          <p:cNvSpPr>
            <a:spLocks noGrp="1"/>
          </p:cNvSpPr>
          <p:nvPr>
            <p:ph sz="half" idx="2"/>
          </p:nvPr>
        </p:nvSpPr>
        <p:spPr>
          <a:xfrm>
            <a:off x="4657043" y="2699945"/>
            <a:ext cx="4038600" cy="1267390"/>
          </a:xfrm>
        </p:spPr>
        <p:txBody>
          <a:bodyPr>
            <a:normAutofit/>
          </a:bodyPr>
          <a:lstStyle/>
          <a:p>
            <a:pPr marL="0" indent="0">
              <a:buNone/>
            </a:pPr>
            <a:r>
              <a:rPr lang="en-US" dirty="0" err="1"/>
              <a:t>cotton,silk</a:t>
            </a:r>
            <a:r>
              <a:rPr lang="en-US" dirty="0"/>
              <a:t>, denim, flannel, leather, linen, wool</a:t>
            </a:r>
            <a:endParaRPr lang="ru-RU" dirty="0"/>
          </a:p>
        </p:txBody>
      </p:sp>
      <p:sp>
        <p:nvSpPr>
          <p:cNvPr id="5" name="Объект 2">
            <a:extLst>
              <a:ext uri="{FF2B5EF4-FFF2-40B4-BE49-F238E27FC236}">
                <a16:creationId xmlns:a16="http://schemas.microsoft.com/office/drawing/2014/main" id="{72EC4125-06D9-42AD-88A8-7056EB737818}"/>
              </a:ext>
            </a:extLst>
          </p:cNvPr>
          <p:cNvSpPr txBox="1">
            <a:spLocks/>
          </p:cNvSpPr>
          <p:nvPr/>
        </p:nvSpPr>
        <p:spPr>
          <a:xfrm>
            <a:off x="295957" y="3967334"/>
            <a:ext cx="4343402" cy="14730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dirty="0"/>
              <a:t>Textiles from man-made </a:t>
            </a:r>
            <a:r>
              <a:rPr lang="en-US" dirty="0" err="1"/>
              <a:t>fibres</a:t>
            </a:r>
            <a:endParaRPr lang="ru-RU" dirty="0"/>
          </a:p>
        </p:txBody>
      </p:sp>
      <p:sp>
        <p:nvSpPr>
          <p:cNvPr id="7" name="Объект 3">
            <a:extLst>
              <a:ext uri="{FF2B5EF4-FFF2-40B4-BE49-F238E27FC236}">
                <a16:creationId xmlns:a16="http://schemas.microsoft.com/office/drawing/2014/main" id="{5CC56D52-AB09-4A10-9EE1-40CF48BBD1BC}"/>
              </a:ext>
            </a:extLst>
          </p:cNvPr>
          <p:cNvSpPr txBox="1">
            <a:spLocks/>
          </p:cNvSpPr>
          <p:nvPr/>
        </p:nvSpPr>
        <p:spPr>
          <a:xfrm>
            <a:off x="4809443" y="3967334"/>
            <a:ext cx="4038600" cy="19099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dirty="0"/>
              <a:t>polyester, </a:t>
            </a:r>
            <a:r>
              <a:rPr lang="en-US" dirty="0" err="1"/>
              <a:t>acetate,viscose</a:t>
            </a:r>
            <a:r>
              <a:rPr lang="en-US" dirty="0"/>
              <a:t>, rayon</a:t>
            </a:r>
            <a:endParaRPr lang="ru-RU" dirty="0"/>
          </a:p>
        </p:txBody>
      </p:sp>
      <p:sp>
        <p:nvSpPr>
          <p:cNvPr id="8" name="Скругленный прямоугольник 1">
            <a:extLst>
              <a:ext uri="{FF2B5EF4-FFF2-40B4-BE49-F238E27FC236}">
                <a16:creationId xmlns:a16="http://schemas.microsoft.com/office/drawing/2014/main" id="{6F0CE28B-9EC3-43A9-99D2-407B67990F31}"/>
              </a:ext>
            </a:extLst>
          </p:cNvPr>
          <p:cNvSpPr/>
          <p:nvPr/>
        </p:nvSpPr>
        <p:spPr>
          <a:xfrm>
            <a:off x="4572001" y="2781943"/>
            <a:ext cx="1152128"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Скругленный прямоугольник 1">
            <a:extLst>
              <a:ext uri="{FF2B5EF4-FFF2-40B4-BE49-F238E27FC236}">
                <a16:creationId xmlns:a16="http://schemas.microsoft.com/office/drawing/2014/main" id="{EDBB40BA-99C9-417B-B4F4-C279F7DCACED}"/>
              </a:ext>
            </a:extLst>
          </p:cNvPr>
          <p:cNvSpPr/>
          <p:nvPr/>
        </p:nvSpPr>
        <p:spPr>
          <a:xfrm>
            <a:off x="5809171" y="2781943"/>
            <a:ext cx="517736"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0" name="Скругленный прямоугольник 1">
            <a:extLst>
              <a:ext uri="{FF2B5EF4-FFF2-40B4-BE49-F238E27FC236}">
                <a16:creationId xmlns:a16="http://schemas.microsoft.com/office/drawing/2014/main" id="{AFE27472-3C32-4345-870B-0564EE91C080}"/>
              </a:ext>
            </a:extLst>
          </p:cNvPr>
          <p:cNvSpPr/>
          <p:nvPr/>
        </p:nvSpPr>
        <p:spPr>
          <a:xfrm>
            <a:off x="6442404" y="2781943"/>
            <a:ext cx="907816"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1" name="Скругленный прямоугольник 1">
            <a:extLst>
              <a:ext uri="{FF2B5EF4-FFF2-40B4-BE49-F238E27FC236}">
                <a16:creationId xmlns:a16="http://schemas.microsoft.com/office/drawing/2014/main" id="{D01B15C0-0428-4346-B6E4-B70CF0DF4CCE}"/>
              </a:ext>
            </a:extLst>
          </p:cNvPr>
          <p:cNvSpPr/>
          <p:nvPr/>
        </p:nvSpPr>
        <p:spPr>
          <a:xfrm>
            <a:off x="7392934" y="2794509"/>
            <a:ext cx="1152128"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 name="Скругленный прямоугольник 1">
            <a:extLst>
              <a:ext uri="{FF2B5EF4-FFF2-40B4-BE49-F238E27FC236}">
                <a16:creationId xmlns:a16="http://schemas.microsoft.com/office/drawing/2014/main" id="{C7D3A668-45C5-4790-BABB-5996D2AE1D5C}"/>
              </a:ext>
            </a:extLst>
          </p:cNvPr>
          <p:cNvSpPr/>
          <p:nvPr/>
        </p:nvSpPr>
        <p:spPr>
          <a:xfrm>
            <a:off x="4639359" y="3246344"/>
            <a:ext cx="1152128"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 name="Скругленный прямоугольник 1">
            <a:extLst>
              <a:ext uri="{FF2B5EF4-FFF2-40B4-BE49-F238E27FC236}">
                <a16:creationId xmlns:a16="http://schemas.microsoft.com/office/drawing/2014/main" id="{849E435D-0BEB-4322-A270-73264CB2037F}"/>
              </a:ext>
            </a:extLst>
          </p:cNvPr>
          <p:cNvSpPr/>
          <p:nvPr/>
        </p:nvSpPr>
        <p:spPr>
          <a:xfrm>
            <a:off x="5809171" y="3191982"/>
            <a:ext cx="907816"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4" name="Скругленный прямоугольник 1">
            <a:extLst>
              <a:ext uri="{FF2B5EF4-FFF2-40B4-BE49-F238E27FC236}">
                <a16:creationId xmlns:a16="http://schemas.microsoft.com/office/drawing/2014/main" id="{EEED4255-ADF0-4917-9134-9615CF1AE673}"/>
              </a:ext>
            </a:extLst>
          </p:cNvPr>
          <p:cNvSpPr/>
          <p:nvPr/>
        </p:nvSpPr>
        <p:spPr>
          <a:xfrm>
            <a:off x="6754863" y="3185699"/>
            <a:ext cx="862359"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5" name="Скругленный прямоугольник 1">
            <a:extLst>
              <a:ext uri="{FF2B5EF4-FFF2-40B4-BE49-F238E27FC236}">
                <a16:creationId xmlns:a16="http://schemas.microsoft.com/office/drawing/2014/main" id="{B4D62120-56F9-4E43-9871-8456E3479BB9}"/>
              </a:ext>
            </a:extLst>
          </p:cNvPr>
          <p:cNvSpPr/>
          <p:nvPr/>
        </p:nvSpPr>
        <p:spPr>
          <a:xfrm>
            <a:off x="4915911" y="4066424"/>
            <a:ext cx="1410996"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6" name="Скругленный прямоугольник 1">
            <a:extLst>
              <a:ext uri="{FF2B5EF4-FFF2-40B4-BE49-F238E27FC236}">
                <a16:creationId xmlns:a16="http://schemas.microsoft.com/office/drawing/2014/main" id="{C92E22E2-971F-40FA-A712-B5A118278044}"/>
              </a:ext>
            </a:extLst>
          </p:cNvPr>
          <p:cNvSpPr/>
          <p:nvPr/>
        </p:nvSpPr>
        <p:spPr>
          <a:xfrm>
            <a:off x="6337222" y="4059491"/>
            <a:ext cx="1152128"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7" name="Скругленный прямоугольник 1">
            <a:extLst>
              <a:ext uri="{FF2B5EF4-FFF2-40B4-BE49-F238E27FC236}">
                <a16:creationId xmlns:a16="http://schemas.microsoft.com/office/drawing/2014/main" id="{659B9A61-AB63-45EB-AA73-6A0269EBF976}"/>
              </a:ext>
            </a:extLst>
          </p:cNvPr>
          <p:cNvSpPr/>
          <p:nvPr/>
        </p:nvSpPr>
        <p:spPr>
          <a:xfrm>
            <a:off x="7546189" y="4078901"/>
            <a:ext cx="1152128"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8" name="Скругленный прямоугольник 1">
            <a:extLst>
              <a:ext uri="{FF2B5EF4-FFF2-40B4-BE49-F238E27FC236}">
                <a16:creationId xmlns:a16="http://schemas.microsoft.com/office/drawing/2014/main" id="{F0EC4995-DDE9-4589-AB48-FF9FEA1188A4}"/>
              </a:ext>
            </a:extLst>
          </p:cNvPr>
          <p:cNvSpPr/>
          <p:nvPr/>
        </p:nvSpPr>
        <p:spPr>
          <a:xfrm>
            <a:off x="4818692" y="4513733"/>
            <a:ext cx="972795" cy="313975"/>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25396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0" nodeType="clickEffect">
                                  <p:stCondLst>
                                    <p:cond delay="0"/>
                                  </p:stCondLst>
                                  <p:childTnLst>
                                    <p:animEffect transition="out" filter="barn(inVertical)">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694BC8C-C07A-47E0-87A4-D398E4CCD146}"/>
              </a:ext>
            </a:extLst>
          </p:cNvPr>
          <p:cNvPicPr>
            <a:picLocks noChangeAspect="1"/>
          </p:cNvPicPr>
          <p:nvPr/>
        </p:nvPicPr>
        <p:blipFill>
          <a:blip r:embed="rId2"/>
          <a:stretch>
            <a:fillRect/>
          </a:stretch>
        </p:blipFill>
        <p:spPr>
          <a:xfrm>
            <a:off x="7458059" y="460316"/>
            <a:ext cx="1225402" cy="1048603"/>
          </a:xfrm>
          <a:prstGeom prst="rect">
            <a:avLst/>
          </a:prstGeom>
        </p:spPr>
      </p:pic>
      <p:sp>
        <p:nvSpPr>
          <p:cNvPr id="2" name="Заголовок 1">
            <a:extLst>
              <a:ext uri="{FF2B5EF4-FFF2-40B4-BE49-F238E27FC236}">
                <a16:creationId xmlns:a16="http://schemas.microsoft.com/office/drawing/2014/main" id="{F4367256-9BC4-4910-93E7-0295A61E7CD4}"/>
              </a:ext>
            </a:extLst>
          </p:cNvPr>
          <p:cNvSpPr>
            <a:spLocks noGrp="1"/>
          </p:cNvSpPr>
          <p:nvPr>
            <p:ph type="title"/>
          </p:nvPr>
        </p:nvSpPr>
        <p:spPr/>
        <p:txBody>
          <a:bodyPr/>
          <a:lstStyle/>
          <a:p>
            <a:r>
              <a:rPr lang="en-US" dirty="0"/>
              <a:t>Check the unknown words </a:t>
            </a:r>
            <a:endParaRPr lang="ru-RU" dirty="0"/>
          </a:p>
        </p:txBody>
      </p:sp>
      <p:sp>
        <p:nvSpPr>
          <p:cNvPr id="3" name="Объект 2">
            <a:extLst>
              <a:ext uri="{FF2B5EF4-FFF2-40B4-BE49-F238E27FC236}">
                <a16:creationId xmlns:a16="http://schemas.microsoft.com/office/drawing/2014/main" id="{57A2D5C6-5830-4F2F-B82F-8E4989EFDF6C}"/>
              </a:ext>
            </a:extLst>
          </p:cNvPr>
          <p:cNvSpPr>
            <a:spLocks noGrp="1"/>
          </p:cNvSpPr>
          <p:nvPr>
            <p:ph idx="1"/>
          </p:nvPr>
        </p:nvSpPr>
        <p:spPr>
          <a:xfrm>
            <a:off x="457200" y="1600200"/>
            <a:ext cx="7931224" cy="4525963"/>
          </a:xfrm>
        </p:spPr>
        <p:txBody>
          <a:bodyPr>
            <a:normAutofit/>
          </a:bodyPr>
          <a:lstStyle/>
          <a:p>
            <a:pPr marL="0" indent="0">
              <a:buNone/>
            </a:pPr>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с</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otton</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cloth made from the </a:t>
            </a:r>
            <a:r>
              <a:rPr lang="en-US" dirty="0" err="1">
                <a:solidFill>
                  <a:srgbClr val="336600"/>
                </a:solidFill>
                <a:latin typeface="Tahoma" panose="020B0604030504040204" pitchFamily="34" charset="0"/>
                <a:ea typeface="Tahoma" panose="020B0604030504040204" pitchFamily="34" charset="0"/>
                <a:cs typeface="Tahoma" panose="020B0604030504040204" pitchFamily="34" charset="0"/>
              </a:rPr>
              <a:t>fibres</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of the cotton plant</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nylon: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an artificial material used to make clothes such as women’s tights</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silk: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very soft material made from the </a:t>
            </a:r>
            <a:r>
              <a:rPr lang="en-US" dirty="0" err="1">
                <a:solidFill>
                  <a:srgbClr val="336600"/>
                </a:solidFill>
                <a:latin typeface="Tahoma" panose="020B0604030504040204" pitchFamily="34" charset="0"/>
                <a:ea typeface="Tahoma" panose="020B0604030504040204" pitchFamily="34" charset="0"/>
                <a:cs typeface="Tahoma" panose="020B0604030504040204" pitchFamily="34" charset="0"/>
              </a:rPr>
              <a:t>fibre</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taken from the cocoon of a silkworm</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denim: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strong, thick cotton material that’s often blue, used for making jeans</a:t>
            </a:r>
          </a:p>
          <a:p>
            <a:endParaRPr lang="ru-RU" dirty="0"/>
          </a:p>
        </p:txBody>
      </p:sp>
    </p:spTree>
    <p:extLst>
      <p:ext uri="{BB962C8B-B14F-4D97-AF65-F5344CB8AC3E}">
        <p14:creationId xmlns:p14="http://schemas.microsoft.com/office/powerpoint/2010/main" val="3874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par>
                                <p:cTn id="7" presetID="18" presetClass="emph" presetSubtype="0" fill="hold" grpId="0" nodeType="withEffect">
                                  <p:stCondLst>
                                    <p:cond delay="0"/>
                                  </p:stCondLst>
                                  <p:iterate type="lt">
                                    <p:tmPct val="4000"/>
                                  </p:iterate>
                                  <p:childTnLst>
                                    <p:set>
                                      <p:cBhvr override="childStyle">
                                        <p:cTn id="8" dur="500" fill="hold"/>
                                        <p:tgtEl>
                                          <p:spTgt spid="3">
                                            <p:txEl>
                                              <p:pRg st="1" end="1"/>
                                            </p:txEl>
                                          </p:spTgt>
                                        </p:tgtEl>
                                        <p:attrNameLst>
                                          <p:attrName>style.textDecorationUnderline</p:attrName>
                                        </p:attrNameLst>
                                      </p:cBhvr>
                                      <p:to>
                                        <p:strVal val="true"/>
                                      </p:to>
                                    </p:set>
                                  </p:childTnLst>
                                </p:cTn>
                              </p:par>
                              <p:par>
                                <p:cTn id="9" presetID="18" presetClass="emph" presetSubtype="0" fill="hold" grpId="0" nodeType="withEffect">
                                  <p:stCondLst>
                                    <p:cond delay="0"/>
                                  </p:stCondLst>
                                  <p:iterate type="lt">
                                    <p:tmPct val="4000"/>
                                  </p:iterate>
                                  <p:childTnLst>
                                    <p:set>
                                      <p:cBhvr override="childStyle">
                                        <p:cTn id="10" dur="500" fill="hold"/>
                                        <p:tgtEl>
                                          <p:spTgt spid="3">
                                            <p:txEl>
                                              <p:pRg st="2" end="2"/>
                                            </p:txEl>
                                          </p:spTgt>
                                        </p:tgtEl>
                                        <p:attrNameLst>
                                          <p:attrName>style.textDecorationUnderline</p:attrName>
                                        </p:attrNameLst>
                                      </p:cBhvr>
                                      <p:to>
                                        <p:strVal val="true"/>
                                      </p:to>
                                    </p:set>
                                  </p:childTnLst>
                                </p:cTn>
                              </p:par>
                              <p:par>
                                <p:cTn id="11" presetID="18" presetClass="emph" presetSubtype="0" fill="hold" grpId="0" nodeType="withEffect">
                                  <p:stCondLst>
                                    <p:cond delay="0"/>
                                  </p:stCondLst>
                                  <p:iterate type="lt">
                                    <p:tmPct val="4000"/>
                                  </p:iterate>
                                  <p:childTnLst>
                                    <p:set>
                                      <p:cBhvr override="childStyle">
                                        <p:cTn id="12"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E8E7F56-357E-4659-9139-2031E0494E0F}"/>
              </a:ext>
            </a:extLst>
          </p:cNvPr>
          <p:cNvSpPr>
            <a:spLocks noGrp="1"/>
          </p:cNvSpPr>
          <p:nvPr>
            <p:ph idx="1"/>
          </p:nvPr>
        </p:nvSpPr>
        <p:spPr>
          <a:xfrm>
            <a:off x="457200" y="731838"/>
            <a:ext cx="8229600" cy="5394326"/>
          </a:xfrm>
        </p:spPr>
        <p:txBody>
          <a:bodyPr>
            <a:normAutofit fontScale="92500" lnSpcReduction="20000"/>
          </a:bodyPr>
          <a:lstStyle/>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polyester: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synthetic material</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flannel: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light material made from acetic acid</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acetate: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smooth artificial material made from acetic acid</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leather: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animal skin that has been preserved</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linen: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strong material made from the </a:t>
            </a:r>
            <a:r>
              <a:rPr lang="en-US" dirty="0" err="1">
                <a:solidFill>
                  <a:srgbClr val="336600"/>
                </a:solidFill>
                <a:latin typeface="Tahoma" panose="020B0604030504040204" pitchFamily="34" charset="0"/>
                <a:ea typeface="Tahoma" panose="020B0604030504040204" pitchFamily="34" charset="0"/>
                <a:cs typeface="Tahoma" panose="020B0604030504040204" pitchFamily="34" charset="0"/>
              </a:rPr>
              <a:t>fibres</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of the flax plant</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viscose: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smooth material made from viscose</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rayon: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smooth shiny material made from plants</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wool: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 </a:t>
            </a:r>
            <a:r>
              <a:rPr lang="en-US" dirty="0" err="1">
                <a:solidFill>
                  <a:srgbClr val="336600"/>
                </a:solidFill>
                <a:latin typeface="Tahoma" panose="020B0604030504040204" pitchFamily="34" charset="0"/>
                <a:ea typeface="Tahoma" panose="020B0604030504040204" pitchFamily="34" charset="0"/>
                <a:cs typeface="Tahoma" panose="020B0604030504040204" pitchFamily="34" charset="0"/>
              </a:rPr>
              <a:t>soft,thick</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material that is made from the hair  of sheep</a:t>
            </a:r>
          </a:p>
          <a:p>
            <a:endParaRPr lang="ru-RU" dirty="0"/>
          </a:p>
        </p:txBody>
      </p:sp>
    </p:spTree>
    <p:extLst>
      <p:ext uri="{BB962C8B-B14F-4D97-AF65-F5344CB8AC3E}">
        <p14:creationId xmlns:p14="http://schemas.microsoft.com/office/powerpoint/2010/main" val="23317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3">
                                            <p:txEl>
                                              <p:pRg st="1" end="1"/>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3">
                                            <p:txEl>
                                              <p:pRg st="2" end="2"/>
                                            </p:txEl>
                                          </p:spTgt>
                                        </p:tgtEl>
                                        <p:attrNameLst>
                                          <p:attrName>style.textDecorationUnderline</p:attrName>
                                        </p:attrNameLst>
                                      </p:cBhvr>
                                      <p:to>
                                        <p:strVal val="true"/>
                                      </p:to>
                                    </p:set>
                                  </p:childTnLst>
                                </p:cTn>
                              </p:par>
                              <p:par>
                                <p:cTn id="11" presetID="18" presetClass="emph" presetSubtype="0" fill="hold" nodeType="withEffect">
                                  <p:stCondLst>
                                    <p:cond delay="0"/>
                                  </p:stCondLst>
                                  <p:iterate type="lt">
                                    <p:tmPct val="4000"/>
                                  </p:iterate>
                                  <p:childTnLst>
                                    <p:set>
                                      <p:cBhvr override="childStyle">
                                        <p:cTn id="12" dur="500" fill="hold"/>
                                        <p:tgtEl>
                                          <p:spTgt spid="3">
                                            <p:txEl>
                                              <p:pRg st="3" end="3"/>
                                            </p:txEl>
                                          </p:spTgt>
                                        </p:tgtEl>
                                        <p:attrNameLst>
                                          <p:attrName>style.textDecorationUnderline</p:attrName>
                                        </p:attrNameLst>
                                      </p:cBhvr>
                                      <p:to>
                                        <p:strVal val="true"/>
                                      </p:to>
                                    </p:set>
                                  </p:childTnLst>
                                </p:cTn>
                              </p:par>
                              <p:par>
                                <p:cTn id="13" presetID="18" presetClass="emph" presetSubtype="0" fill="hold" nodeType="withEffect">
                                  <p:stCondLst>
                                    <p:cond delay="0"/>
                                  </p:stCondLst>
                                  <p:iterate type="lt">
                                    <p:tmPct val="4000"/>
                                  </p:iterate>
                                  <p:childTnLst>
                                    <p:set>
                                      <p:cBhvr override="childStyle">
                                        <p:cTn id="14" dur="500" fill="hold"/>
                                        <p:tgtEl>
                                          <p:spTgt spid="3">
                                            <p:txEl>
                                              <p:pRg st="4" end="4"/>
                                            </p:txEl>
                                          </p:spTgt>
                                        </p:tgtEl>
                                        <p:attrNameLst>
                                          <p:attrName>style.textDecorationUnderline</p:attrName>
                                        </p:attrNameLst>
                                      </p:cBhvr>
                                      <p:to>
                                        <p:strVal val="true"/>
                                      </p:to>
                                    </p:set>
                                  </p:childTnLst>
                                </p:cTn>
                              </p:par>
                              <p:par>
                                <p:cTn id="15" presetID="18" presetClass="emph" presetSubtype="0" fill="hold" nodeType="withEffect">
                                  <p:stCondLst>
                                    <p:cond delay="0"/>
                                  </p:stCondLst>
                                  <p:iterate type="lt">
                                    <p:tmPct val="4000"/>
                                  </p:iterate>
                                  <p:childTnLst>
                                    <p:set>
                                      <p:cBhvr override="childStyle">
                                        <p:cTn id="16" dur="500" fill="hold"/>
                                        <p:tgtEl>
                                          <p:spTgt spid="3">
                                            <p:txEl>
                                              <p:pRg st="5" end="5"/>
                                            </p:txEl>
                                          </p:spTgt>
                                        </p:tgtEl>
                                        <p:attrNameLst>
                                          <p:attrName>style.textDecorationUnderline</p:attrName>
                                        </p:attrNameLst>
                                      </p:cBhvr>
                                      <p:to>
                                        <p:strVal val="true"/>
                                      </p:to>
                                    </p:set>
                                  </p:childTnLst>
                                </p:cTn>
                              </p:par>
                              <p:par>
                                <p:cTn id="17" presetID="18" presetClass="emph" presetSubtype="0" fill="hold" nodeType="withEffect">
                                  <p:stCondLst>
                                    <p:cond delay="0"/>
                                  </p:stCondLst>
                                  <p:iterate type="lt">
                                    <p:tmPct val="4000"/>
                                  </p:iterate>
                                  <p:childTnLst>
                                    <p:set>
                                      <p:cBhvr override="childStyle">
                                        <p:cTn id="18" dur="500" fill="hold"/>
                                        <p:tgtEl>
                                          <p:spTgt spid="3">
                                            <p:txEl>
                                              <p:pRg st="6" end="6"/>
                                            </p:txEl>
                                          </p:spTgt>
                                        </p:tgtEl>
                                        <p:attrNameLst>
                                          <p:attrName>style.textDecorationUnderline</p:attrName>
                                        </p:attrNameLst>
                                      </p:cBhvr>
                                      <p:to>
                                        <p:strVal val="true"/>
                                      </p:to>
                                    </p:set>
                                  </p:childTnLst>
                                </p:cTn>
                              </p:par>
                              <p:par>
                                <p:cTn id="19" presetID="18" presetClass="emph" presetSubtype="0" fill="hold" nodeType="withEffect">
                                  <p:stCondLst>
                                    <p:cond delay="0"/>
                                  </p:stCondLst>
                                  <p:iterate type="lt">
                                    <p:tmPct val="4000"/>
                                  </p:iterate>
                                  <p:childTnLst>
                                    <p:set>
                                      <p:cBhvr override="childStyle">
                                        <p:cTn id="20" dur="500" fill="hold"/>
                                        <p:tgtEl>
                                          <p:spTgt spid="3">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F71040-1089-4472-8D65-6996DF98E7BD}"/>
              </a:ext>
            </a:extLst>
          </p:cNvPr>
          <p:cNvSpPr>
            <a:spLocks noGrp="1"/>
          </p:cNvSpPr>
          <p:nvPr>
            <p:ph type="title"/>
          </p:nvPr>
        </p:nvSpPr>
        <p:spPr>
          <a:xfrm>
            <a:off x="107504" y="274638"/>
            <a:ext cx="8579296" cy="1143000"/>
          </a:xfrm>
        </p:spPr>
        <p:txBody>
          <a:bodyPr>
            <a:normAutofit fontScale="90000"/>
          </a:bodyPr>
          <a:lstStyle/>
          <a:p>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Textile care:</a:t>
            </a:r>
            <a:b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iron / dry-clean / hand wash/ bleach tumble dry</a:t>
            </a:r>
            <a:endParaRPr lang="ru-RU"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Dry Clean Only - только химическая чистка, не выводите пятна самостоятельно">
            <a:extLst>
              <a:ext uri="{FF2B5EF4-FFF2-40B4-BE49-F238E27FC236}">
                <a16:creationId xmlns:a16="http://schemas.microsoft.com/office/drawing/2014/main" id="{1CE020C3-BA6D-4A3E-B7A1-F0CCC4B465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57954" y="2357530"/>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AF40A4C3-E6F6-4DDF-8AE9-64B2E7735648}"/>
              </a:ext>
            </a:extLst>
          </p:cNvPr>
          <p:cNvPicPr>
            <a:picLocks noChangeAspect="1"/>
          </p:cNvPicPr>
          <p:nvPr/>
        </p:nvPicPr>
        <p:blipFill>
          <a:blip r:embed="rId3"/>
          <a:stretch>
            <a:fillRect/>
          </a:stretch>
        </p:blipFill>
        <p:spPr>
          <a:xfrm>
            <a:off x="6444208" y="2205790"/>
            <a:ext cx="1728192" cy="1439625"/>
          </a:xfrm>
          <a:prstGeom prst="rect">
            <a:avLst/>
          </a:prstGeom>
        </p:spPr>
      </p:pic>
      <p:pic>
        <p:nvPicPr>
          <p:cNvPr id="5" name="Рисунок 4">
            <a:extLst>
              <a:ext uri="{FF2B5EF4-FFF2-40B4-BE49-F238E27FC236}">
                <a16:creationId xmlns:a16="http://schemas.microsoft.com/office/drawing/2014/main" id="{77D91DB7-63ED-41AF-8831-E4ACC2D4C862}"/>
              </a:ext>
            </a:extLst>
          </p:cNvPr>
          <p:cNvPicPr>
            <a:picLocks noChangeAspect="1"/>
          </p:cNvPicPr>
          <p:nvPr/>
        </p:nvPicPr>
        <p:blipFill>
          <a:blip r:embed="rId4"/>
          <a:stretch>
            <a:fillRect/>
          </a:stretch>
        </p:blipFill>
        <p:spPr>
          <a:xfrm>
            <a:off x="5610352" y="4433567"/>
            <a:ext cx="1913975" cy="1587721"/>
          </a:xfrm>
          <a:prstGeom prst="rect">
            <a:avLst/>
          </a:prstGeom>
        </p:spPr>
      </p:pic>
      <p:pic>
        <p:nvPicPr>
          <p:cNvPr id="6" name="Рисунок 5">
            <a:extLst>
              <a:ext uri="{FF2B5EF4-FFF2-40B4-BE49-F238E27FC236}">
                <a16:creationId xmlns:a16="http://schemas.microsoft.com/office/drawing/2014/main" id="{A595C7FA-CBEF-4E6C-90FD-014D0BD75B77}"/>
              </a:ext>
            </a:extLst>
          </p:cNvPr>
          <p:cNvPicPr>
            <a:picLocks noChangeAspect="1"/>
          </p:cNvPicPr>
          <p:nvPr/>
        </p:nvPicPr>
        <p:blipFill rotWithShape="1">
          <a:blip r:embed="rId5"/>
          <a:srcRect l="52100" t="30050" r="3800" b="37400"/>
          <a:stretch/>
        </p:blipFill>
        <p:spPr>
          <a:xfrm>
            <a:off x="314969" y="1921481"/>
            <a:ext cx="2592288" cy="1684196"/>
          </a:xfrm>
          <a:prstGeom prst="rect">
            <a:avLst/>
          </a:prstGeom>
        </p:spPr>
      </p:pic>
      <p:pic>
        <p:nvPicPr>
          <p:cNvPr id="7" name="Рисунок 6">
            <a:extLst>
              <a:ext uri="{FF2B5EF4-FFF2-40B4-BE49-F238E27FC236}">
                <a16:creationId xmlns:a16="http://schemas.microsoft.com/office/drawing/2014/main" id="{C806E508-B226-4BE6-9269-75491CB62D8F}"/>
              </a:ext>
            </a:extLst>
          </p:cNvPr>
          <p:cNvPicPr>
            <a:picLocks noChangeAspect="1"/>
          </p:cNvPicPr>
          <p:nvPr/>
        </p:nvPicPr>
        <p:blipFill>
          <a:blip r:embed="rId6"/>
          <a:stretch>
            <a:fillRect/>
          </a:stretch>
        </p:blipFill>
        <p:spPr>
          <a:xfrm>
            <a:off x="1835695" y="4076979"/>
            <a:ext cx="2143125" cy="2143125"/>
          </a:xfrm>
          <a:prstGeom prst="rect">
            <a:avLst/>
          </a:prstGeom>
        </p:spPr>
      </p:pic>
    </p:spTree>
    <p:extLst>
      <p:ext uri="{BB962C8B-B14F-4D97-AF65-F5344CB8AC3E}">
        <p14:creationId xmlns:p14="http://schemas.microsoft.com/office/powerpoint/2010/main" val="2902445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7A188F-C650-44EF-AE28-0D85C582F9E5}"/>
              </a:ext>
            </a:extLst>
          </p:cNvPr>
          <p:cNvSpPr>
            <a:spLocks noGrp="1"/>
          </p:cNvSpPr>
          <p:nvPr>
            <p:ph type="title"/>
          </p:nvPr>
        </p:nvSpPr>
        <p:spPr>
          <a:xfrm>
            <a:off x="-73742" y="38193"/>
            <a:ext cx="9144000" cy="959835"/>
          </a:xfrm>
        </p:spPr>
        <p:txBody>
          <a:bodyPr>
            <a:noAutofit/>
          </a:bodyPr>
          <a:lstStyle/>
          <a:p>
            <a:r>
              <a:rPr lang="en-US" sz="3200" dirty="0">
                <a:solidFill>
                  <a:srgbClr val="008000"/>
                </a:solidFill>
                <a:latin typeface="Tahoma" panose="020B0604030504040204" pitchFamily="34" charset="0"/>
                <a:ea typeface="Tahoma" panose="020B0604030504040204" pitchFamily="34" charset="0"/>
                <a:cs typeface="Tahoma" panose="020B0604030504040204" pitchFamily="34" charset="0"/>
              </a:rPr>
              <a:t>The fashion industry.</a:t>
            </a:r>
            <a:br>
              <a:rPr lang="en-US" sz="3200"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sz="3200" dirty="0">
                <a:solidFill>
                  <a:srgbClr val="008000"/>
                </a:solidFill>
                <a:latin typeface="Tahoma" panose="020B0604030504040204" pitchFamily="34" charset="0"/>
                <a:ea typeface="Tahoma" panose="020B0604030504040204" pitchFamily="34" charset="0"/>
                <a:cs typeface="Tahoma" panose="020B0604030504040204" pitchFamily="34" charset="0"/>
              </a:rPr>
              <a:t>Choose the correct options</a:t>
            </a:r>
            <a:endParaRPr lang="ru-RU" sz="3200"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a16="http://schemas.microsoft.com/office/drawing/2014/main" id="{87E782B6-0CB0-465D-A65B-7B8BF4F6E243}"/>
              </a:ext>
            </a:extLst>
          </p:cNvPr>
          <p:cNvSpPr>
            <a:spLocks noGrp="1"/>
          </p:cNvSpPr>
          <p:nvPr>
            <p:ph sz="half" idx="1"/>
          </p:nvPr>
        </p:nvSpPr>
        <p:spPr>
          <a:xfrm>
            <a:off x="0" y="1018920"/>
            <a:ext cx="9144000" cy="5839080"/>
          </a:xfrm>
        </p:spPr>
        <p:txBody>
          <a:bodyPr>
            <a:normAutofit fontScale="92500"/>
          </a:bodyPr>
          <a:lstStyle/>
          <a:p>
            <a:pPr marL="0" indent="0">
              <a:buNone/>
            </a:pPr>
            <a:endParaRPr lang="en-US" dirty="0">
              <a:solidFill>
                <a:srgbClr val="336600"/>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Each person has different shopping </a:t>
            </a:r>
            <a:r>
              <a:rPr lang="en-US" dirty="0" err="1">
                <a:solidFill>
                  <a:srgbClr val="336600"/>
                </a:solidFill>
                <a:latin typeface="Tahoma" panose="020B0604030504040204" pitchFamily="34" charset="0"/>
                <a:ea typeface="Tahoma" panose="020B0604030504040204" pitchFamily="34" charset="0"/>
                <a:cs typeface="Tahoma" panose="020B0604030504040204" pitchFamily="34" charset="0"/>
              </a:rPr>
              <a:t>habits.Most</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people  tend to choose1)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mass-produced/</a:t>
            </a:r>
            <a:r>
              <a:rPr lang="en-US" i="1" dirty="0" err="1">
                <a:solidFill>
                  <a:srgbClr val="336600"/>
                </a:solidFill>
                <a:latin typeface="Tahoma" panose="020B0604030504040204" pitchFamily="34" charset="0"/>
                <a:ea typeface="Tahoma" panose="020B0604030504040204" pitchFamily="34" charset="0"/>
                <a:cs typeface="Tahoma" panose="020B0604030504040204" pitchFamily="34" charset="0"/>
              </a:rPr>
              <a:t>assembley</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-produced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items come from recognizable, name 2)</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tag/brand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manufacturers and provide a </a:t>
            </a:r>
            <a:r>
              <a:rPr lang="en-US" dirty="0" err="1">
                <a:solidFill>
                  <a:srgbClr val="336600"/>
                </a:solidFill>
                <a:latin typeface="Tahoma" panose="020B0604030504040204" pitchFamily="34" charset="0"/>
                <a:ea typeface="Tahoma" panose="020B0604030504040204" pitchFamily="34" charset="0"/>
                <a:cs typeface="Tahoma" panose="020B0604030504040204" pitchFamily="34" charset="0"/>
              </a:rPr>
              <a:t>quarantee</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of quality. Others prefer 3)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budget/sale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apparel and some even choose to buy illegal 4)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counterfeit/false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goods, or knockoffs. This is especially common when purchasing 5)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occasional/seasonal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clothes, which are only worn for a short time.</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For those who can afford luxury items, it’s possible to bypass the conventional 6)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stock/supply </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chain altogether and have expensive, high quality clothes custom-made. This is referred to as 7) </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haute/chic couture</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meaning “high fashion”.</a:t>
            </a:r>
            <a:endParaRPr lang="ru-RU" dirty="0">
              <a:solidFill>
                <a:srgbClr val="33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Овал 3">
            <a:extLst>
              <a:ext uri="{FF2B5EF4-FFF2-40B4-BE49-F238E27FC236}">
                <a16:creationId xmlns:a16="http://schemas.microsoft.com/office/drawing/2014/main" id="{44BA1A3F-ABEB-448E-A561-D95DFB94B4A6}"/>
              </a:ext>
            </a:extLst>
          </p:cNvPr>
          <p:cNvSpPr/>
          <p:nvPr/>
        </p:nvSpPr>
        <p:spPr>
          <a:xfrm>
            <a:off x="1835697" y="1826686"/>
            <a:ext cx="2376264" cy="6046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 name="Овал 4">
            <a:extLst>
              <a:ext uri="{FF2B5EF4-FFF2-40B4-BE49-F238E27FC236}">
                <a16:creationId xmlns:a16="http://schemas.microsoft.com/office/drawing/2014/main" id="{0E6F3A54-3BB2-43E1-B0CA-6476864F7B68}"/>
              </a:ext>
            </a:extLst>
          </p:cNvPr>
          <p:cNvSpPr/>
          <p:nvPr/>
        </p:nvSpPr>
        <p:spPr>
          <a:xfrm>
            <a:off x="5649986" y="2261887"/>
            <a:ext cx="830226" cy="5837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 name="Овал 5">
            <a:extLst>
              <a:ext uri="{FF2B5EF4-FFF2-40B4-BE49-F238E27FC236}">
                <a16:creationId xmlns:a16="http://schemas.microsoft.com/office/drawing/2014/main" id="{BA61BB17-158F-495B-BC43-D7A07796B894}"/>
              </a:ext>
            </a:extLst>
          </p:cNvPr>
          <p:cNvSpPr/>
          <p:nvPr/>
        </p:nvSpPr>
        <p:spPr>
          <a:xfrm>
            <a:off x="6185" y="3140968"/>
            <a:ext cx="1181439" cy="4742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7" name="Овал 6">
            <a:extLst>
              <a:ext uri="{FF2B5EF4-FFF2-40B4-BE49-F238E27FC236}">
                <a16:creationId xmlns:a16="http://schemas.microsoft.com/office/drawing/2014/main" id="{453C7D49-FCE2-4F4F-9EC8-32A66EB37527}"/>
              </a:ext>
            </a:extLst>
          </p:cNvPr>
          <p:cNvSpPr/>
          <p:nvPr/>
        </p:nvSpPr>
        <p:spPr>
          <a:xfrm>
            <a:off x="0" y="3530806"/>
            <a:ext cx="1835697" cy="4742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8" name="Овал 7">
            <a:extLst>
              <a:ext uri="{FF2B5EF4-FFF2-40B4-BE49-F238E27FC236}">
                <a16:creationId xmlns:a16="http://schemas.microsoft.com/office/drawing/2014/main" id="{67DD3E3F-3137-4B97-9961-FA63C3C0C085}"/>
              </a:ext>
            </a:extLst>
          </p:cNvPr>
          <p:cNvSpPr/>
          <p:nvPr/>
        </p:nvSpPr>
        <p:spPr>
          <a:xfrm>
            <a:off x="5965413" y="3888843"/>
            <a:ext cx="1414899" cy="6046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9" name="Овал 8">
            <a:extLst>
              <a:ext uri="{FF2B5EF4-FFF2-40B4-BE49-F238E27FC236}">
                <a16:creationId xmlns:a16="http://schemas.microsoft.com/office/drawing/2014/main" id="{F44CFE5D-9721-4477-9671-D1025323D1F8}"/>
              </a:ext>
            </a:extLst>
          </p:cNvPr>
          <p:cNvSpPr/>
          <p:nvPr/>
        </p:nvSpPr>
        <p:spPr>
          <a:xfrm>
            <a:off x="3792558" y="5213196"/>
            <a:ext cx="1139482" cy="4766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 name="Овал 9">
            <a:extLst>
              <a:ext uri="{FF2B5EF4-FFF2-40B4-BE49-F238E27FC236}">
                <a16:creationId xmlns:a16="http://schemas.microsoft.com/office/drawing/2014/main" id="{487F7265-E959-4A60-BD65-0E09CE2029CE}"/>
              </a:ext>
            </a:extLst>
          </p:cNvPr>
          <p:cNvSpPr/>
          <p:nvPr/>
        </p:nvSpPr>
        <p:spPr>
          <a:xfrm>
            <a:off x="1187624" y="5991712"/>
            <a:ext cx="1080120" cy="4766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Tree>
    <p:extLst>
      <p:ext uri="{BB962C8B-B14F-4D97-AF65-F5344CB8AC3E}">
        <p14:creationId xmlns:p14="http://schemas.microsoft.com/office/powerpoint/2010/main" val="202645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5D7CA7-68CC-4EDF-A982-AA04C3ED1E7E}"/>
              </a:ext>
            </a:extLst>
          </p:cNvPr>
          <p:cNvSpPr>
            <a:spLocks noGrp="1"/>
          </p:cNvSpPr>
          <p:nvPr>
            <p:ph type="title"/>
          </p:nvPr>
        </p:nvSpPr>
        <p:spPr>
          <a:xfrm>
            <a:off x="0" y="0"/>
            <a:ext cx="9144000" cy="1700808"/>
          </a:xfrm>
        </p:spPr>
        <p:txBody>
          <a:bodyPr>
            <a:normAutofit fontScale="90000"/>
          </a:bodyPr>
          <a:lstStyle/>
          <a:p>
            <a:r>
              <a:rPr lang="en-US" sz="5300" dirty="0">
                <a:solidFill>
                  <a:srgbClr val="008000"/>
                </a:solidFill>
                <a:latin typeface="Tahoma" panose="020B0604030504040204" pitchFamily="34" charset="0"/>
                <a:ea typeface="Tahoma" panose="020B0604030504040204" pitchFamily="34" charset="0"/>
                <a:cs typeface="Tahoma" panose="020B0604030504040204" pitchFamily="34" charset="0"/>
              </a:rPr>
              <a:t>The fashion industry.</a:t>
            </a:r>
            <a:b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Discuss </a:t>
            </a:r>
            <a:r>
              <a:rPr lang="en-US" i="1" dirty="0">
                <a:solidFill>
                  <a:srgbClr val="008000"/>
                </a:solidFill>
                <a:latin typeface="Tahoma" panose="020B0604030504040204" pitchFamily="34" charset="0"/>
                <a:ea typeface="Tahoma" panose="020B0604030504040204" pitchFamily="34" charset="0"/>
                <a:cs typeface="Tahoma" panose="020B0604030504040204" pitchFamily="34" charset="0"/>
              </a:rPr>
              <a:t>how you prefer to shop for clothes</a:t>
            </a:r>
            <a:endParaRPr lang="ru-RU" sz="3600" i="1"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a16="http://schemas.microsoft.com/office/drawing/2014/main" id="{1BE3D56F-82A1-4EBD-B4E3-8FEAF992EFFB}"/>
              </a:ext>
            </a:extLst>
          </p:cNvPr>
          <p:cNvPicPr>
            <a:picLocks noChangeAspect="1"/>
          </p:cNvPicPr>
          <p:nvPr/>
        </p:nvPicPr>
        <p:blipFill rotWithShape="1">
          <a:blip r:embed="rId4"/>
          <a:srcRect b="9152"/>
          <a:stretch/>
        </p:blipFill>
        <p:spPr>
          <a:xfrm>
            <a:off x="372294" y="2852596"/>
            <a:ext cx="2057400" cy="2828124"/>
          </a:xfrm>
          <a:prstGeom prst="rect">
            <a:avLst/>
          </a:prstGeom>
        </p:spPr>
      </p:pic>
      <p:pic>
        <p:nvPicPr>
          <p:cNvPr id="5" name="ScreenRecorderProject1">
            <a:hlinkClick r:id="" action="ppaction://media"/>
            <a:extLst>
              <a:ext uri="{FF2B5EF4-FFF2-40B4-BE49-F238E27FC236}">
                <a16:creationId xmlns:a16="http://schemas.microsoft.com/office/drawing/2014/main" id="{ABE49E74-2E8B-4831-9604-415BF073A2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95936" y="2420888"/>
            <a:ext cx="3924300" cy="2971800"/>
          </a:xfrm>
          <a:prstGeom prst="rect">
            <a:avLst/>
          </a:prstGeom>
        </p:spPr>
      </p:pic>
    </p:spTree>
    <p:extLst>
      <p:ext uri="{BB962C8B-B14F-4D97-AF65-F5344CB8AC3E}">
        <p14:creationId xmlns:p14="http://schemas.microsoft.com/office/powerpoint/2010/main" val="32162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rot="21072123">
            <a:off x="7044345" y="1170720"/>
            <a:ext cx="184731" cy="1323439"/>
          </a:xfrm>
          <a:prstGeom prst="rect">
            <a:avLst/>
          </a:prstGeom>
        </p:spPr>
        <p:txBody>
          <a:bodyPr wrap="none">
            <a:spAutoFit/>
          </a:bodyPr>
          <a:lstStyle/>
          <a:p>
            <a:endParaRPr lang="ru-RU" sz="8000" dirty="0">
              <a:solidFill>
                <a:srgbClr val="FF0000"/>
              </a:solidFill>
              <a:effectLst>
                <a:outerShdw blurRad="38100" dist="38100" dir="2700000" algn="tl">
                  <a:srgbClr val="000000">
                    <a:alpha val="43137"/>
                  </a:srgbClr>
                </a:outerShdw>
              </a:effectLst>
            </a:endParaRPr>
          </a:p>
        </p:txBody>
      </p:sp>
      <p:sp>
        <p:nvSpPr>
          <p:cNvPr id="6" name="Прямоугольник 5"/>
          <p:cNvSpPr/>
          <p:nvPr/>
        </p:nvSpPr>
        <p:spPr>
          <a:xfrm rot="10800000" flipV="1">
            <a:off x="539552" y="1157188"/>
            <a:ext cx="6048671" cy="707886"/>
          </a:xfrm>
          <a:prstGeom prst="rect">
            <a:avLst/>
          </a:prstGeom>
        </p:spPr>
        <p:txBody>
          <a:bodyPr wrap="square">
            <a:spAutoFit/>
          </a:bodyPr>
          <a:lstStyle/>
          <a:p>
            <a:r>
              <a:rPr lang="en-US" sz="4000" b="1" dirty="0">
                <a:solidFill>
                  <a:srgbClr val="008000"/>
                </a:solidFill>
                <a:latin typeface="Tahoma" panose="020B0604030504040204" pitchFamily="34" charset="0"/>
                <a:ea typeface="Tahoma" panose="020B0604030504040204" pitchFamily="34" charset="0"/>
                <a:cs typeface="Tahoma" panose="020B0604030504040204" pitchFamily="34" charset="0"/>
              </a:rPr>
              <a:t>Learning objectives :</a:t>
            </a:r>
            <a:endParaRPr lang="ru-RU" sz="4000" b="1"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Outcomes - Interstate Pas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221" y="188640"/>
            <a:ext cx="2019300" cy="151447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FEA23088-F2B3-456A-B223-95E888918319}"/>
              </a:ext>
            </a:extLst>
          </p:cNvPr>
          <p:cNvSpPr>
            <a:spLocks noGrp="1"/>
          </p:cNvSpPr>
          <p:nvPr>
            <p:ph type="title"/>
          </p:nvPr>
        </p:nvSpPr>
        <p:spPr>
          <a:xfrm>
            <a:off x="179512" y="1988840"/>
            <a:ext cx="8784009" cy="4536505"/>
          </a:xfrm>
        </p:spPr>
        <p:txBody>
          <a:bodyPr>
            <a:noAutofit/>
          </a:bodyPr>
          <a:lstStyle/>
          <a:p>
            <a:pPr algn="l">
              <a:lnSpc>
                <a:spcPct val="106000"/>
              </a:lnSpc>
              <a:spcAft>
                <a:spcPts val="800"/>
              </a:spcAft>
            </a:pPr>
            <a:r>
              <a:rPr lang="en-US" sz="2800" b="1" dirty="0">
                <a:solidFill>
                  <a:srgbClr val="336600"/>
                </a:solidFill>
                <a:latin typeface="Tahoma" panose="020B0604030504040204" pitchFamily="34" charset="0"/>
                <a:ea typeface="Tahoma" panose="020B0604030504040204" pitchFamily="34" charset="0"/>
                <a:cs typeface="Tahoma" panose="020B0604030504040204" pitchFamily="34" charset="0"/>
              </a:rPr>
              <a:t>11.5.2 - to use a wide range of vocabulary, which is appropriate to topic and genre, and which is spelt accurately;</a:t>
            </a:r>
            <a:br>
              <a:rPr lang="en-US" sz="2800" b="1" dirty="0">
                <a:solidFill>
                  <a:srgbClr val="336600"/>
                </a:solidFill>
                <a:latin typeface="Tahoma" panose="020B0604030504040204" pitchFamily="34" charset="0"/>
                <a:ea typeface="Tahoma" panose="020B0604030504040204" pitchFamily="34" charset="0"/>
                <a:cs typeface="Tahoma" panose="020B0604030504040204" pitchFamily="34" charset="0"/>
              </a:rPr>
            </a:br>
            <a:br>
              <a:rPr lang="en-US" sz="2800" b="1" dirty="0">
                <a:solidFill>
                  <a:srgbClr val="3366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336600"/>
                </a:solidFill>
                <a:latin typeface="Tahoma" panose="020B0604030504040204" pitchFamily="34" charset="0"/>
                <a:ea typeface="Tahoma" panose="020B0604030504040204" pitchFamily="34" charset="0"/>
                <a:cs typeface="Tahoma" panose="020B0604030504040204" pitchFamily="34" charset="0"/>
              </a:rPr>
              <a:t>11.4.5 - to deduce meaning from context  in extended texts on a wide range of familiar and unfamiliar general and curricular topics.</a:t>
            </a:r>
            <a:br>
              <a:rPr lang="en-US" sz="2800" b="1" dirty="0">
                <a:solidFill>
                  <a:srgbClr val="336600"/>
                </a:solidFill>
                <a:latin typeface="Tahoma" panose="020B0604030504040204" pitchFamily="34" charset="0"/>
                <a:ea typeface="Tahoma" panose="020B0604030504040204" pitchFamily="34" charset="0"/>
                <a:cs typeface="Tahoma" panose="020B0604030504040204" pitchFamily="34" charset="0"/>
              </a:rPr>
            </a:br>
            <a:br>
              <a:rPr lang="ru-RU" sz="2800" b="1" dirty="0">
                <a:solidFill>
                  <a:srgbClr val="336600"/>
                </a:solidFill>
                <a:effectLst/>
                <a:latin typeface="Tahoma" panose="020B0604030504040204" pitchFamily="34" charset="0"/>
                <a:ea typeface="Tahoma" panose="020B0604030504040204" pitchFamily="34" charset="0"/>
                <a:cs typeface="Tahoma" panose="020B0604030504040204" pitchFamily="34" charset="0"/>
              </a:rPr>
            </a:br>
            <a:endParaRPr lang="ru-RU" sz="2800" b="1"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320508E-9B59-466F-B680-5DED989EE304}"/>
              </a:ext>
            </a:extLst>
          </p:cNvPr>
          <p:cNvSpPr>
            <a:spLocks noGrp="1"/>
          </p:cNvSpPr>
          <p:nvPr>
            <p:ph type="title"/>
          </p:nvPr>
        </p:nvSpPr>
        <p:spPr>
          <a:xfrm>
            <a:off x="76200" y="111510"/>
            <a:ext cx="9144000" cy="1417638"/>
          </a:xfrm>
        </p:spPr>
        <p:txBody>
          <a:bodyPr>
            <a:normAutofit fontScale="90000"/>
          </a:bodyPr>
          <a:lstStyle/>
          <a:p>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The clothing industry &amp; the </a:t>
            </a:r>
            <a:r>
              <a:rPr lang="en-US" dirty="0" err="1">
                <a:solidFill>
                  <a:srgbClr val="008000"/>
                </a:solidFill>
                <a:latin typeface="Tahoma" panose="020B0604030504040204" pitchFamily="34" charset="0"/>
                <a:ea typeface="Tahoma" panose="020B0604030504040204" pitchFamily="34" charset="0"/>
                <a:cs typeface="Tahoma" panose="020B0604030504040204" pitchFamily="34" charset="0"/>
              </a:rPr>
              <a:t>invironment</a:t>
            </a:r>
            <a:b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en-US" sz="3600" dirty="0">
                <a:solidFill>
                  <a:srgbClr val="008000"/>
                </a:solidFill>
                <a:latin typeface="Tahoma" panose="020B0604030504040204" pitchFamily="34" charset="0"/>
                <a:ea typeface="Tahoma" panose="020B0604030504040204" pitchFamily="34" charset="0"/>
                <a:cs typeface="Tahoma" panose="020B0604030504040204" pitchFamily="34" charset="0"/>
              </a:rPr>
              <a:t>Match the words to form phrases</a:t>
            </a:r>
            <a:endParaRPr lang="ru-RU" sz="3600"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
        <p:nvSpPr>
          <p:cNvPr id="5" name="Объект 4">
            <a:extLst>
              <a:ext uri="{FF2B5EF4-FFF2-40B4-BE49-F238E27FC236}">
                <a16:creationId xmlns:a16="http://schemas.microsoft.com/office/drawing/2014/main" id="{7D97C674-DA52-4F0D-9061-C0D3886F6DF2}"/>
              </a:ext>
            </a:extLst>
          </p:cNvPr>
          <p:cNvSpPr>
            <a:spLocks noGrp="1"/>
          </p:cNvSpPr>
          <p:nvPr>
            <p:ph sz="half" idx="1"/>
          </p:nvPr>
        </p:nvSpPr>
        <p:spPr>
          <a:xfrm>
            <a:off x="439053" y="1474839"/>
            <a:ext cx="4038600" cy="4702943"/>
          </a:xfrm>
        </p:spPr>
        <p:txBody>
          <a:bodyPr/>
          <a:lstStyle/>
          <a:p>
            <a:pPr marL="0" indent="0">
              <a:buNone/>
            </a:pPr>
            <a:r>
              <a:rPr lang="en-US" dirty="0">
                <a:solidFill>
                  <a:srgbClr val="336600"/>
                </a:solidFill>
              </a:rPr>
              <a:t>1          upcycled</a:t>
            </a:r>
          </a:p>
          <a:p>
            <a:pPr marL="0" indent="0">
              <a:buNone/>
            </a:pPr>
            <a:r>
              <a:rPr lang="en-US" dirty="0">
                <a:solidFill>
                  <a:srgbClr val="336600"/>
                </a:solidFill>
              </a:rPr>
              <a:t>2          eco-friendly</a:t>
            </a:r>
          </a:p>
          <a:p>
            <a:pPr marL="0" indent="0">
              <a:buNone/>
            </a:pPr>
            <a:r>
              <a:rPr lang="en-US" dirty="0">
                <a:solidFill>
                  <a:srgbClr val="336600"/>
                </a:solidFill>
              </a:rPr>
              <a:t>3          fashion</a:t>
            </a:r>
          </a:p>
          <a:p>
            <a:pPr marL="0" indent="0">
              <a:buNone/>
            </a:pPr>
            <a:r>
              <a:rPr lang="en-US" dirty="0">
                <a:solidFill>
                  <a:srgbClr val="336600"/>
                </a:solidFill>
              </a:rPr>
              <a:t>4          chemical</a:t>
            </a:r>
          </a:p>
          <a:p>
            <a:pPr marL="0" indent="0">
              <a:buNone/>
            </a:pPr>
            <a:r>
              <a:rPr lang="en-US" dirty="0">
                <a:solidFill>
                  <a:srgbClr val="336600"/>
                </a:solidFill>
              </a:rPr>
              <a:t>5          environmental</a:t>
            </a:r>
          </a:p>
          <a:p>
            <a:pPr marL="0" indent="0">
              <a:buNone/>
            </a:pPr>
            <a:r>
              <a:rPr lang="en-US" dirty="0">
                <a:solidFill>
                  <a:srgbClr val="336600"/>
                </a:solidFill>
              </a:rPr>
              <a:t>6          consumer</a:t>
            </a:r>
          </a:p>
          <a:p>
            <a:pPr marL="0" indent="0">
              <a:buNone/>
            </a:pPr>
            <a:endParaRPr lang="ru-RU" dirty="0"/>
          </a:p>
        </p:txBody>
      </p:sp>
      <p:sp>
        <p:nvSpPr>
          <p:cNvPr id="6" name="Объект 5">
            <a:extLst>
              <a:ext uri="{FF2B5EF4-FFF2-40B4-BE49-F238E27FC236}">
                <a16:creationId xmlns:a16="http://schemas.microsoft.com/office/drawing/2014/main" id="{3D1C8ECF-1411-429F-AA0D-C5EF116E3140}"/>
              </a:ext>
            </a:extLst>
          </p:cNvPr>
          <p:cNvSpPr>
            <a:spLocks noGrp="1"/>
          </p:cNvSpPr>
          <p:nvPr>
            <p:ph sz="half" idx="2"/>
          </p:nvPr>
        </p:nvSpPr>
        <p:spPr/>
        <p:txBody>
          <a:bodyPr/>
          <a:lstStyle/>
          <a:p>
            <a:pPr marL="0" indent="0">
              <a:buNone/>
            </a:pPr>
            <a:r>
              <a:rPr lang="en-US" dirty="0">
                <a:solidFill>
                  <a:srgbClr val="336600"/>
                </a:solidFill>
              </a:rPr>
              <a:t>a  </a:t>
            </a:r>
            <a:r>
              <a:rPr lang="en-US" dirty="0" err="1">
                <a:solidFill>
                  <a:srgbClr val="336600"/>
                </a:solidFill>
              </a:rPr>
              <a:t>fibres</a:t>
            </a:r>
            <a:endParaRPr lang="en-US" dirty="0">
              <a:solidFill>
                <a:srgbClr val="336600"/>
              </a:solidFill>
            </a:endParaRPr>
          </a:p>
          <a:p>
            <a:pPr marL="0" indent="0">
              <a:buNone/>
            </a:pPr>
            <a:r>
              <a:rPr lang="en-US" dirty="0">
                <a:solidFill>
                  <a:srgbClr val="336600"/>
                </a:solidFill>
              </a:rPr>
              <a:t>b  conscious</a:t>
            </a:r>
          </a:p>
          <a:p>
            <a:pPr marL="0" indent="0">
              <a:buNone/>
            </a:pPr>
            <a:r>
              <a:rPr lang="en-US" dirty="0">
                <a:solidFill>
                  <a:srgbClr val="336600"/>
                </a:solidFill>
              </a:rPr>
              <a:t>c  impact</a:t>
            </a:r>
          </a:p>
          <a:p>
            <a:pPr marL="0" indent="0">
              <a:buNone/>
            </a:pPr>
            <a:r>
              <a:rPr lang="en-US" dirty="0">
                <a:solidFill>
                  <a:srgbClr val="336600"/>
                </a:solidFill>
              </a:rPr>
              <a:t>d   clothes</a:t>
            </a:r>
          </a:p>
          <a:p>
            <a:pPr marL="0" indent="0">
              <a:buNone/>
            </a:pPr>
            <a:r>
              <a:rPr lang="en-US" dirty="0">
                <a:solidFill>
                  <a:srgbClr val="336600"/>
                </a:solidFill>
              </a:rPr>
              <a:t>e  demand</a:t>
            </a:r>
          </a:p>
          <a:p>
            <a:pPr marL="0" indent="0">
              <a:buNone/>
            </a:pPr>
            <a:r>
              <a:rPr lang="en-US" dirty="0">
                <a:solidFill>
                  <a:srgbClr val="336600"/>
                </a:solidFill>
              </a:rPr>
              <a:t>f processes</a:t>
            </a:r>
          </a:p>
          <a:p>
            <a:endParaRPr lang="ru-RU" dirty="0"/>
          </a:p>
        </p:txBody>
      </p:sp>
      <p:cxnSp>
        <p:nvCxnSpPr>
          <p:cNvPr id="15" name="Прямая со стрелкой 14">
            <a:extLst>
              <a:ext uri="{FF2B5EF4-FFF2-40B4-BE49-F238E27FC236}">
                <a16:creationId xmlns:a16="http://schemas.microsoft.com/office/drawing/2014/main" id="{5E7227F5-8237-4307-83FE-4BCC4EFD62FF}"/>
              </a:ext>
            </a:extLst>
          </p:cNvPr>
          <p:cNvCxnSpPr>
            <a:cxnSpLocks/>
          </p:cNvCxnSpPr>
          <p:nvPr/>
        </p:nvCxnSpPr>
        <p:spPr>
          <a:xfrm>
            <a:off x="2843808" y="1772816"/>
            <a:ext cx="1822541" cy="165618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D34F5EB8-5B59-4DFE-894F-3733EF76E8F9}"/>
              </a:ext>
            </a:extLst>
          </p:cNvPr>
          <p:cNvCxnSpPr>
            <a:cxnSpLocks/>
          </p:cNvCxnSpPr>
          <p:nvPr/>
        </p:nvCxnSpPr>
        <p:spPr>
          <a:xfrm flipV="1">
            <a:off x="3347864" y="1954295"/>
            <a:ext cx="1318485" cy="3339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612C6705-8D11-4799-8576-C0481CABBBF2}"/>
              </a:ext>
            </a:extLst>
          </p:cNvPr>
          <p:cNvCxnSpPr>
            <a:cxnSpLocks/>
          </p:cNvCxnSpPr>
          <p:nvPr/>
        </p:nvCxnSpPr>
        <p:spPr>
          <a:xfrm flipV="1">
            <a:off x="2771799" y="2472153"/>
            <a:ext cx="1966557" cy="29497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59C59F66-1713-4426-91B4-79F8B7C490A8}"/>
              </a:ext>
            </a:extLst>
          </p:cNvPr>
          <p:cNvCxnSpPr>
            <a:cxnSpLocks/>
          </p:cNvCxnSpPr>
          <p:nvPr/>
        </p:nvCxnSpPr>
        <p:spPr>
          <a:xfrm>
            <a:off x="2843808" y="3284984"/>
            <a:ext cx="1822541" cy="10740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175CA107-4051-4747-B22C-2CB50FDEFDA6}"/>
              </a:ext>
            </a:extLst>
          </p:cNvPr>
          <p:cNvCxnSpPr>
            <a:cxnSpLocks/>
          </p:cNvCxnSpPr>
          <p:nvPr/>
        </p:nvCxnSpPr>
        <p:spPr>
          <a:xfrm flipV="1">
            <a:off x="3755078" y="2931886"/>
            <a:ext cx="911271" cy="8325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AA6ED1D7-75DA-4504-8F2E-C99A6F7B9122}"/>
              </a:ext>
            </a:extLst>
          </p:cNvPr>
          <p:cNvCxnSpPr>
            <a:cxnSpLocks/>
          </p:cNvCxnSpPr>
          <p:nvPr/>
        </p:nvCxnSpPr>
        <p:spPr>
          <a:xfrm flipV="1">
            <a:off x="3059832" y="3959785"/>
            <a:ext cx="1606517" cy="368845"/>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6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heel(1)">
                                      <p:cBhvr>
                                        <p:cTn id="26" dur="2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ircle(in)">
                                      <p:cBhvr>
                                        <p:cTn id="38"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B9F9EC-AF51-4A59-8B07-65C7E34583DD}"/>
              </a:ext>
            </a:extLst>
          </p:cNvPr>
          <p:cNvSpPr>
            <a:spLocks noGrp="1"/>
          </p:cNvSpPr>
          <p:nvPr>
            <p:ph type="title"/>
          </p:nvPr>
        </p:nvSpPr>
        <p:spPr>
          <a:xfrm>
            <a:off x="0" y="0"/>
            <a:ext cx="9144000" cy="980728"/>
          </a:xfrm>
        </p:spPr>
        <p:txBody>
          <a:bodyPr>
            <a:normAutofit/>
          </a:bodyPr>
          <a:lstStyle/>
          <a:p>
            <a:r>
              <a:rPr lang="en-US" sz="3600" dirty="0">
                <a:solidFill>
                  <a:srgbClr val="008000"/>
                </a:solidFill>
                <a:latin typeface="Tahoma" panose="020B0604030504040204" pitchFamily="34" charset="0"/>
                <a:ea typeface="Tahoma" panose="020B0604030504040204" pitchFamily="34" charset="0"/>
                <a:cs typeface="Tahoma" panose="020B0604030504040204" pitchFamily="34" charset="0"/>
              </a:rPr>
              <a:t>b) Complete the text with phrases from a) </a:t>
            </a:r>
            <a:endParaRPr lang="ru-RU" sz="3600"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a16="http://schemas.microsoft.com/office/drawing/2014/main" id="{F02167E3-D6DE-4E86-8F30-396C5DA519C2}"/>
              </a:ext>
            </a:extLst>
          </p:cNvPr>
          <p:cNvSpPr>
            <a:spLocks noGrp="1"/>
          </p:cNvSpPr>
          <p:nvPr>
            <p:ph sz="half" idx="1"/>
          </p:nvPr>
        </p:nvSpPr>
        <p:spPr>
          <a:xfrm>
            <a:off x="0" y="1196752"/>
            <a:ext cx="9144000" cy="5544616"/>
          </a:xfrm>
        </p:spPr>
        <p:txBody>
          <a:bodyPr>
            <a:normAutofit/>
          </a:bodyPr>
          <a:lstStyle/>
          <a:p>
            <a:pPr marL="0" indent="0">
              <a:buNone/>
            </a:pPr>
            <a:r>
              <a:rPr lang="en-US" dirty="0">
                <a:solidFill>
                  <a:srgbClr val="336600"/>
                </a:solidFill>
              </a:rPr>
              <a:t>The textiles and clothing industry is heavily criticized for its negative 1)…………….……….because the 2)……………..…involved contribute to global pollution.’ Fast fashion’ is perhaps the primary factor, as manufacturers rapidly produce clothes to keep up with huge 3) ……         . However, we can make a difference as consumers, while still remaining 4)…………….        When we select what clothes to wear. One way is to support companies which use sustainable or 5) ……………. .</a:t>
            </a:r>
          </a:p>
          <a:p>
            <a:pPr marL="0" indent="0">
              <a:buNone/>
            </a:pPr>
            <a:r>
              <a:rPr lang="en-US" dirty="0">
                <a:solidFill>
                  <a:srgbClr val="336600"/>
                </a:solidFill>
              </a:rPr>
              <a:t>     Another way would be to start reusing old fabrics to create 6)…………………. Trendy clothing items from outdated garments we find at the back of our wardrobes</a:t>
            </a:r>
            <a:r>
              <a:rPr lang="en-US" dirty="0"/>
              <a:t>.</a:t>
            </a:r>
            <a:endParaRPr lang="ru-RU" dirty="0"/>
          </a:p>
        </p:txBody>
      </p:sp>
      <p:sp>
        <p:nvSpPr>
          <p:cNvPr id="4" name="Прямоугольник: скругленные углы 3">
            <a:extLst>
              <a:ext uri="{FF2B5EF4-FFF2-40B4-BE49-F238E27FC236}">
                <a16:creationId xmlns:a16="http://schemas.microsoft.com/office/drawing/2014/main" id="{C629381F-BD57-4EF9-ABA6-31C8ADFAA06B}"/>
              </a:ext>
            </a:extLst>
          </p:cNvPr>
          <p:cNvSpPr/>
          <p:nvPr/>
        </p:nvSpPr>
        <p:spPr>
          <a:xfrm>
            <a:off x="1835696" y="1700808"/>
            <a:ext cx="1800200" cy="5026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36600"/>
                </a:solidFill>
              </a:rPr>
              <a:t>environmental impact</a:t>
            </a:r>
            <a:endParaRPr lang="ru-KZ" sz="1600" dirty="0">
              <a:solidFill>
                <a:srgbClr val="0070C0"/>
              </a:solidFill>
              <a:latin typeface="Arial Black" panose="020B0A04020102020204" pitchFamily="34" charset="0"/>
            </a:endParaRPr>
          </a:p>
        </p:txBody>
      </p:sp>
      <p:sp>
        <p:nvSpPr>
          <p:cNvPr id="5" name="Прямоугольник: скругленные углы 4">
            <a:extLst>
              <a:ext uri="{FF2B5EF4-FFF2-40B4-BE49-F238E27FC236}">
                <a16:creationId xmlns:a16="http://schemas.microsoft.com/office/drawing/2014/main" id="{EF96D180-CA1E-4254-A802-98D0AA562CF0}"/>
              </a:ext>
            </a:extLst>
          </p:cNvPr>
          <p:cNvSpPr/>
          <p:nvPr/>
        </p:nvSpPr>
        <p:spPr>
          <a:xfrm>
            <a:off x="6012160" y="1677820"/>
            <a:ext cx="1440160" cy="5026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36600"/>
                </a:solidFill>
              </a:rPr>
              <a:t>chemical processes</a:t>
            </a:r>
            <a:endParaRPr lang="ru-KZ" sz="1600" dirty="0">
              <a:solidFill>
                <a:srgbClr val="0070C0"/>
              </a:solidFill>
              <a:latin typeface="Arial Black" panose="020B0A04020102020204" pitchFamily="34" charset="0"/>
            </a:endParaRPr>
          </a:p>
        </p:txBody>
      </p:sp>
      <p:sp>
        <p:nvSpPr>
          <p:cNvPr id="6" name="Прямоугольник: скругленные углы 5">
            <a:extLst>
              <a:ext uri="{FF2B5EF4-FFF2-40B4-BE49-F238E27FC236}">
                <a16:creationId xmlns:a16="http://schemas.microsoft.com/office/drawing/2014/main" id="{50C2524F-D52E-45A9-A5AD-229753DF54FE}"/>
              </a:ext>
            </a:extLst>
          </p:cNvPr>
          <p:cNvSpPr/>
          <p:nvPr/>
        </p:nvSpPr>
        <p:spPr>
          <a:xfrm>
            <a:off x="3275856" y="2926326"/>
            <a:ext cx="1080120" cy="5026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36600"/>
                </a:solidFill>
              </a:rPr>
              <a:t>consumer demand</a:t>
            </a:r>
            <a:endParaRPr lang="ru-KZ" sz="1600" dirty="0">
              <a:solidFill>
                <a:srgbClr val="0070C0"/>
              </a:solidFill>
              <a:latin typeface="Arial Black" panose="020B0A04020102020204" pitchFamily="34" charset="0"/>
            </a:endParaRPr>
          </a:p>
        </p:txBody>
      </p:sp>
      <p:sp>
        <p:nvSpPr>
          <p:cNvPr id="7" name="Прямоугольник: скругленные углы 6">
            <a:extLst>
              <a:ext uri="{FF2B5EF4-FFF2-40B4-BE49-F238E27FC236}">
                <a16:creationId xmlns:a16="http://schemas.microsoft.com/office/drawing/2014/main" id="{6EB5A49F-8BEC-4FF8-949E-D1E7AB389C36}"/>
              </a:ext>
            </a:extLst>
          </p:cNvPr>
          <p:cNvSpPr/>
          <p:nvPr/>
        </p:nvSpPr>
        <p:spPr>
          <a:xfrm>
            <a:off x="7164288" y="3319975"/>
            <a:ext cx="1080120" cy="4503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36600"/>
                </a:solidFill>
              </a:rPr>
              <a:t>fashion conscious</a:t>
            </a:r>
            <a:endParaRPr lang="ru-KZ" sz="1600" dirty="0">
              <a:solidFill>
                <a:srgbClr val="0070C0"/>
              </a:solidFill>
              <a:latin typeface="Arial Black" panose="020B0A04020102020204" pitchFamily="34" charset="0"/>
            </a:endParaRPr>
          </a:p>
        </p:txBody>
      </p:sp>
      <p:sp>
        <p:nvSpPr>
          <p:cNvPr id="8" name="Прямоугольник: скругленные углы 7">
            <a:extLst>
              <a:ext uri="{FF2B5EF4-FFF2-40B4-BE49-F238E27FC236}">
                <a16:creationId xmlns:a16="http://schemas.microsoft.com/office/drawing/2014/main" id="{E86EFD51-E347-4760-B31E-51DAB843695C}"/>
              </a:ext>
            </a:extLst>
          </p:cNvPr>
          <p:cNvSpPr/>
          <p:nvPr/>
        </p:nvSpPr>
        <p:spPr>
          <a:xfrm>
            <a:off x="5796136" y="4178096"/>
            <a:ext cx="1282016" cy="5026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36600"/>
                </a:solidFill>
              </a:rPr>
              <a:t>eco-friendly </a:t>
            </a:r>
            <a:r>
              <a:rPr lang="en-US" sz="1600" dirty="0" err="1">
                <a:solidFill>
                  <a:srgbClr val="336600"/>
                </a:solidFill>
              </a:rPr>
              <a:t>fibres</a:t>
            </a:r>
            <a:endParaRPr lang="ru-KZ" sz="1600" dirty="0">
              <a:solidFill>
                <a:srgbClr val="0070C0"/>
              </a:solidFill>
              <a:latin typeface="Arial Black" panose="020B0A04020102020204" pitchFamily="34" charset="0"/>
            </a:endParaRPr>
          </a:p>
        </p:txBody>
      </p:sp>
      <p:sp>
        <p:nvSpPr>
          <p:cNvPr id="9" name="Прямоугольник: скругленные углы 8">
            <a:extLst>
              <a:ext uri="{FF2B5EF4-FFF2-40B4-BE49-F238E27FC236}">
                <a16:creationId xmlns:a16="http://schemas.microsoft.com/office/drawing/2014/main" id="{5B4BCC4F-8CF0-4315-81F2-AE37F9FD1A43}"/>
              </a:ext>
            </a:extLst>
          </p:cNvPr>
          <p:cNvSpPr/>
          <p:nvPr/>
        </p:nvSpPr>
        <p:spPr>
          <a:xfrm>
            <a:off x="467544" y="5158575"/>
            <a:ext cx="1624492" cy="5026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336600"/>
                </a:solidFill>
              </a:rPr>
              <a:t>upcycled clothes</a:t>
            </a:r>
            <a:endParaRPr lang="ru-KZ" sz="1600"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92561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6FC051-8177-466A-B74B-8360CA4A5D77}"/>
              </a:ext>
            </a:extLst>
          </p:cNvPr>
          <p:cNvSpPr>
            <a:spLocks noGrp="1"/>
          </p:cNvSpPr>
          <p:nvPr>
            <p:ph type="title"/>
          </p:nvPr>
        </p:nvSpPr>
        <p:spPr>
          <a:xfrm>
            <a:off x="0" y="274638"/>
            <a:ext cx="8686800" cy="1143000"/>
          </a:xfrm>
        </p:spPr>
        <p:txBody>
          <a:bodyPr>
            <a:normAutofit fontScale="90000"/>
          </a:bodyPr>
          <a:lstStyle/>
          <a:p>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Collect more information abt. how the fashion industry can become </a:t>
            </a:r>
            <a:r>
              <a:rPr lang="en-US" i="1" dirty="0">
                <a:solidFill>
                  <a:srgbClr val="008000"/>
                </a:solidFill>
                <a:latin typeface="Tahoma" panose="020B0604030504040204" pitchFamily="34" charset="0"/>
                <a:ea typeface="Tahoma" panose="020B0604030504040204" pitchFamily="34" charset="0"/>
                <a:cs typeface="Tahoma" panose="020B0604030504040204" pitchFamily="34" charset="0"/>
              </a:rPr>
              <a:t>eco-friendly</a:t>
            </a:r>
            <a:endParaRPr lang="ru-RU" i="1"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ScreenRecorderProject4">
            <a:hlinkClick r:id="" action="ppaction://media"/>
            <a:extLst>
              <a:ext uri="{FF2B5EF4-FFF2-40B4-BE49-F238E27FC236}">
                <a16:creationId xmlns:a16="http://schemas.microsoft.com/office/drawing/2014/main" id="{EE2748CF-6A51-42AE-AE30-A9F91CF6FC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2204864"/>
            <a:ext cx="5898907" cy="4104456"/>
          </a:xfrm>
          <a:prstGeom prst="rect">
            <a:avLst/>
          </a:prstGeom>
        </p:spPr>
      </p:pic>
      <p:pic>
        <p:nvPicPr>
          <p:cNvPr id="4" name="Рисунок 3">
            <a:extLst>
              <a:ext uri="{FF2B5EF4-FFF2-40B4-BE49-F238E27FC236}">
                <a16:creationId xmlns:a16="http://schemas.microsoft.com/office/drawing/2014/main" id="{74868C58-5AAF-4588-8D2D-23A1047F6010}"/>
              </a:ext>
            </a:extLst>
          </p:cNvPr>
          <p:cNvPicPr>
            <a:picLocks noChangeAspect="1"/>
          </p:cNvPicPr>
          <p:nvPr/>
        </p:nvPicPr>
        <p:blipFill>
          <a:blip r:embed="rId5"/>
          <a:stretch>
            <a:fillRect/>
          </a:stretch>
        </p:blipFill>
        <p:spPr>
          <a:xfrm>
            <a:off x="6162675" y="1632099"/>
            <a:ext cx="2873821" cy="4962525"/>
          </a:xfrm>
          <a:prstGeom prst="rect">
            <a:avLst/>
          </a:prstGeom>
        </p:spPr>
      </p:pic>
    </p:spTree>
    <p:extLst>
      <p:ext uri="{BB962C8B-B14F-4D97-AF65-F5344CB8AC3E}">
        <p14:creationId xmlns:p14="http://schemas.microsoft.com/office/powerpoint/2010/main" val="12870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0C741F-9B7F-4BEC-9A31-D87DEFFB6F3C}"/>
              </a:ext>
            </a:extLst>
          </p:cNvPr>
          <p:cNvSpPr>
            <a:spLocks noGrp="1"/>
          </p:cNvSpPr>
          <p:nvPr>
            <p:ph type="title"/>
          </p:nvPr>
        </p:nvSpPr>
        <p:spPr>
          <a:xfrm>
            <a:off x="0" y="11994"/>
            <a:ext cx="9144000" cy="978022"/>
          </a:xfrm>
        </p:spPr>
        <p:txBody>
          <a:bodyPr>
            <a:normAutofit fontScale="90000"/>
          </a:bodyPr>
          <a:lstStyle/>
          <a:p>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Idioms.</a:t>
            </a:r>
            <a:b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sz="3600" dirty="0">
                <a:solidFill>
                  <a:srgbClr val="008000"/>
                </a:solidFill>
                <a:latin typeface="Tahoma" panose="020B0604030504040204" pitchFamily="34" charset="0"/>
                <a:ea typeface="Tahoma" panose="020B0604030504040204" pitchFamily="34" charset="0"/>
                <a:cs typeface="Tahoma" panose="020B0604030504040204" pitchFamily="34" charset="0"/>
              </a:rPr>
              <a:t>Choose the correct word to form idioms</a:t>
            </a:r>
            <a:endParaRPr lang="ru-RU" sz="3600"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a16="http://schemas.microsoft.com/office/drawing/2014/main" id="{070571BB-F178-4E6E-8815-3005443E18D3}"/>
              </a:ext>
            </a:extLst>
          </p:cNvPr>
          <p:cNvSpPr>
            <a:spLocks noGrp="1"/>
          </p:cNvSpPr>
          <p:nvPr>
            <p:ph sz="half" idx="1"/>
          </p:nvPr>
        </p:nvSpPr>
        <p:spPr>
          <a:xfrm>
            <a:off x="457200" y="1417638"/>
            <a:ext cx="7859216" cy="4708525"/>
          </a:xfrm>
        </p:spPr>
        <p:txBody>
          <a:bodyPr>
            <a:normAutofit fontScale="92500" lnSpcReduction="20000"/>
          </a:bodyPr>
          <a:lstStyle/>
          <a:p>
            <a:pPr marL="0" indent="0">
              <a:buNone/>
            </a:pPr>
            <a:r>
              <a:rPr lang="en-US" dirty="0">
                <a:solidFill>
                  <a:srgbClr val="336600"/>
                </a:solidFill>
              </a:rPr>
              <a:t>1  The shopping </a:t>
            </a:r>
            <a:r>
              <a:rPr lang="en-US" dirty="0" err="1">
                <a:solidFill>
                  <a:srgbClr val="336600"/>
                </a:solidFill>
              </a:rPr>
              <a:t>centre</a:t>
            </a:r>
            <a:r>
              <a:rPr lang="en-US" dirty="0">
                <a:solidFill>
                  <a:srgbClr val="336600"/>
                </a:solidFill>
              </a:rPr>
              <a:t> was </a:t>
            </a:r>
            <a:r>
              <a:rPr lang="en-US" i="1" dirty="0">
                <a:solidFill>
                  <a:srgbClr val="336600"/>
                </a:solidFill>
              </a:rPr>
              <a:t>bursting at the seams/hems </a:t>
            </a:r>
            <a:r>
              <a:rPr lang="en-US" dirty="0">
                <a:solidFill>
                  <a:srgbClr val="336600"/>
                </a:solidFill>
              </a:rPr>
              <a:t>during the sales!</a:t>
            </a:r>
          </a:p>
          <a:p>
            <a:pPr marL="0" indent="0">
              <a:buNone/>
            </a:pPr>
            <a:r>
              <a:rPr lang="en-US" dirty="0">
                <a:solidFill>
                  <a:srgbClr val="336600"/>
                </a:solidFill>
              </a:rPr>
              <a:t>2  He still has a card up his </a:t>
            </a:r>
            <a:r>
              <a:rPr lang="en-US" i="1" dirty="0">
                <a:solidFill>
                  <a:srgbClr val="336600"/>
                </a:solidFill>
              </a:rPr>
              <a:t>sleeve/pocket </a:t>
            </a:r>
            <a:r>
              <a:rPr lang="en-US" dirty="0">
                <a:solidFill>
                  <a:srgbClr val="336600"/>
                </a:solidFill>
              </a:rPr>
              <a:t>just in case he runs into any problems.</a:t>
            </a:r>
          </a:p>
          <a:p>
            <a:pPr marL="0" indent="0">
              <a:buNone/>
            </a:pPr>
            <a:r>
              <a:rPr lang="en-US" dirty="0">
                <a:solidFill>
                  <a:srgbClr val="336600"/>
                </a:solidFill>
              </a:rPr>
              <a:t>3  </a:t>
            </a:r>
            <a:r>
              <a:rPr lang="en-US" dirty="0" err="1">
                <a:solidFill>
                  <a:srgbClr val="336600"/>
                </a:solidFill>
              </a:rPr>
              <a:t>Sholpan’s</a:t>
            </a:r>
            <a:r>
              <a:rPr lang="en-US" dirty="0">
                <a:solidFill>
                  <a:srgbClr val="336600"/>
                </a:solidFill>
              </a:rPr>
              <a:t> new dress was custom-made, so it </a:t>
            </a:r>
            <a:r>
              <a:rPr lang="en-US" i="1" dirty="0">
                <a:solidFill>
                  <a:srgbClr val="336600"/>
                </a:solidFill>
              </a:rPr>
              <a:t>fits/matches </a:t>
            </a:r>
            <a:r>
              <a:rPr lang="en-US" dirty="0">
                <a:solidFill>
                  <a:srgbClr val="336600"/>
                </a:solidFill>
              </a:rPr>
              <a:t>like a glove.</a:t>
            </a:r>
          </a:p>
          <a:p>
            <a:pPr marL="0" indent="0">
              <a:buNone/>
            </a:pPr>
            <a:r>
              <a:rPr lang="en-US" dirty="0">
                <a:solidFill>
                  <a:srgbClr val="336600"/>
                </a:solidFill>
              </a:rPr>
              <a:t>4  So you have a full-time job and three children! I take my </a:t>
            </a:r>
            <a:r>
              <a:rPr lang="en-US" i="1" dirty="0">
                <a:solidFill>
                  <a:srgbClr val="336600"/>
                </a:solidFill>
              </a:rPr>
              <a:t>cap/hat </a:t>
            </a:r>
            <a:r>
              <a:rPr lang="en-US" dirty="0">
                <a:solidFill>
                  <a:srgbClr val="336600"/>
                </a:solidFill>
              </a:rPr>
              <a:t>off to you!</a:t>
            </a:r>
          </a:p>
          <a:p>
            <a:pPr marL="0" indent="0">
              <a:buNone/>
            </a:pPr>
            <a:r>
              <a:rPr lang="en-US" dirty="0">
                <a:solidFill>
                  <a:srgbClr val="336600"/>
                </a:solidFill>
              </a:rPr>
              <a:t>5  Max wears his heart/mind on his sleeve; he never tries to hide his feelings.</a:t>
            </a:r>
          </a:p>
          <a:p>
            <a:pPr marL="0" indent="0">
              <a:buNone/>
            </a:pPr>
            <a:r>
              <a:rPr lang="en-US" dirty="0">
                <a:solidFill>
                  <a:srgbClr val="336600"/>
                </a:solidFill>
              </a:rPr>
              <a:t>6  Before you judge someone, why don’t you try to put yourself in their </a:t>
            </a:r>
            <a:r>
              <a:rPr lang="en-US" i="1" dirty="0">
                <a:solidFill>
                  <a:srgbClr val="336600"/>
                </a:solidFill>
              </a:rPr>
              <a:t>boots/shoes </a:t>
            </a:r>
            <a:r>
              <a:rPr lang="en-US" dirty="0">
                <a:solidFill>
                  <a:srgbClr val="336600"/>
                </a:solidFill>
              </a:rPr>
              <a:t>first?</a:t>
            </a:r>
            <a:endParaRPr lang="ru-RU" dirty="0">
              <a:solidFill>
                <a:srgbClr val="336600"/>
              </a:solidFill>
            </a:endParaRPr>
          </a:p>
        </p:txBody>
      </p:sp>
      <p:sp>
        <p:nvSpPr>
          <p:cNvPr id="10" name="Прямоугольник 9">
            <a:extLst>
              <a:ext uri="{FF2B5EF4-FFF2-40B4-BE49-F238E27FC236}">
                <a16:creationId xmlns:a16="http://schemas.microsoft.com/office/drawing/2014/main" id="{3111AA52-770A-4245-9939-0973836A2899}"/>
              </a:ext>
            </a:extLst>
          </p:cNvPr>
          <p:cNvSpPr/>
          <p:nvPr/>
        </p:nvSpPr>
        <p:spPr>
          <a:xfrm flipV="1">
            <a:off x="4211960" y="1416255"/>
            <a:ext cx="3024336" cy="41972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Овал 10">
            <a:extLst>
              <a:ext uri="{FF2B5EF4-FFF2-40B4-BE49-F238E27FC236}">
                <a16:creationId xmlns:a16="http://schemas.microsoft.com/office/drawing/2014/main" id="{A07FE40F-DA79-4960-9FEF-2C7C9FC1C3BE}"/>
              </a:ext>
            </a:extLst>
          </p:cNvPr>
          <p:cNvSpPr/>
          <p:nvPr/>
        </p:nvSpPr>
        <p:spPr>
          <a:xfrm>
            <a:off x="4067944" y="1988840"/>
            <a:ext cx="936103" cy="576064"/>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 name="Овал 11">
            <a:extLst>
              <a:ext uri="{FF2B5EF4-FFF2-40B4-BE49-F238E27FC236}">
                <a16:creationId xmlns:a16="http://schemas.microsoft.com/office/drawing/2014/main" id="{5C5E841F-B28A-467D-9845-48A203BCA84C}"/>
              </a:ext>
            </a:extLst>
          </p:cNvPr>
          <p:cNvSpPr/>
          <p:nvPr/>
        </p:nvSpPr>
        <p:spPr>
          <a:xfrm>
            <a:off x="457201" y="3142317"/>
            <a:ext cx="514400" cy="41972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3" name="Скругленный прямоугольник 9">
            <a:extLst>
              <a:ext uri="{FF2B5EF4-FFF2-40B4-BE49-F238E27FC236}">
                <a16:creationId xmlns:a16="http://schemas.microsoft.com/office/drawing/2014/main" id="{634B5524-DBCF-4BE3-A1A0-E61C6A7CB953}"/>
              </a:ext>
            </a:extLst>
          </p:cNvPr>
          <p:cNvSpPr/>
          <p:nvPr/>
        </p:nvSpPr>
        <p:spPr>
          <a:xfrm>
            <a:off x="1619672" y="3916003"/>
            <a:ext cx="936105" cy="305085"/>
          </a:xfrm>
          <a:prstGeom prst="roundRect">
            <a:avLst/>
          </a:prstGeom>
          <a:no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4" name="Овал 13">
            <a:extLst>
              <a:ext uri="{FF2B5EF4-FFF2-40B4-BE49-F238E27FC236}">
                <a16:creationId xmlns:a16="http://schemas.microsoft.com/office/drawing/2014/main" id="{5E318890-0488-40A6-8D9C-40F97F21B5A6}"/>
              </a:ext>
            </a:extLst>
          </p:cNvPr>
          <p:cNvSpPr/>
          <p:nvPr/>
        </p:nvSpPr>
        <p:spPr>
          <a:xfrm>
            <a:off x="1475656" y="4221088"/>
            <a:ext cx="2160240" cy="500813"/>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Скругленный прямоугольник 11">
            <a:extLst>
              <a:ext uri="{FF2B5EF4-FFF2-40B4-BE49-F238E27FC236}">
                <a16:creationId xmlns:a16="http://schemas.microsoft.com/office/drawing/2014/main" id="{EA9B98FB-378E-4082-B443-C8046094C0DE}"/>
              </a:ext>
            </a:extLst>
          </p:cNvPr>
          <p:cNvSpPr/>
          <p:nvPr/>
        </p:nvSpPr>
        <p:spPr>
          <a:xfrm>
            <a:off x="7020272" y="4941168"/>
            <a:ext cx="864096" cy="371812"/>
          </a:xfrm>
          <a:prstGeom prst="roundRect">
            <a:avLst/>
          </a:prstGeom>
          <a:noFill/>
          <a:ln>
            <a:solidFill>
              <a:srgbClr val="002060"/>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6" name="Скругленный прямоугольник 11">
            <a:extLst>
              <a:ext uri="{FF2B5EF4-FFF2-40B4-BE49-F238E27FC236}">
                <a16:creationId xmlns:a16="http://schemas.microsoft.com/office/drawing/2014/main" id="{B8D7F80C-CBFB-49AF-8899-8627CBD08A10}"/>
              </a:ext>
            </a:extLst>
          </p:cNvPr>
          <p:cNvSpPr/>
          <p:nvPr/>
        </p:nvSpPr>
        <p:spPr>
          <a:xfrm>
            <a:off x="466040" y="5328111"/>
            <a:ext cx="3025840" cy="371812"/>
          </a:xfrm>
          <a:prstGeom prst="roundRect">
            <a:avLst/>
          </a:prstGeom>
          <a:noFill/>
          <a:ln>
            <a:solidFill>
              <a:srgbClr val="002060"/>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7871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anim calcmode="lin" valueType="num">
                                      <p:cBhvr>
                                        <p:cTn id="14" dur="2000" fill="hold"/>
                                        <p:tgtEl>
                                          <p:spTgt spid="11"/>
                                        </p:tgtEl>
                                        <p:attrNameLst>
                                          <p:attrName>ppt_w</p:attrName>
                                        </p:attrNameLst>
                                      </p:cBhvr>
                                      <p:tavLst>
                                        <p:tav tm="0" fmla="#ppt_w*sin(2.5*pi*$)">
                                          <p:val>
                                            <p:fltVal val="0"/>
                                          </p:val>
                                        </p:tav>
                                        <p:tav tm="100000">
                                          <p:val>
                                            <p:fltVal val="1"/>
                                          </p:val>
                                        </p:tav>
                                      </p:tavLst>
                                    </p:anim>
                                    <p:anim calcmode="lin" valueType="num">
                                      <p:cBhvr>
                                        <p:cTn id="1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656642-599A-4917-9E23-64725220E574}"/>
              </a:ext>
            </a:extLst>
          </p:cNvPr>
          <p:cNvSpPr>
            <a:spLocks noGrp="1"/>
          </p:cNvSpPr>
          <p:nvPr>
            <p:ph type="title"/>
          </p:nvPr>
        </p:nvSpPr>
        <p:spPr/>
        <p:txBody>
          <a:bodyPr>
            <a:normAutofit fontScale="90000"/>
          </a:bodyPr>
          <a:lstStyle/>
          <a:p>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Phrasal verbs.</a:t>
            </a:r>
            <a:b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Fill in </a:t>
            </a:r>
            <a:r>
              <a:rPr lang="en-US" i="1" dirty="0">
                <a:solidFill>
                  <a:srgbClr val="008000"/>
                </a:solidFill>
                <a:latin typeface="Tahoma" panose="020B0604030504040204" pitchFamily="34" charset="0"/>
                <a:ea typeface="Tahoma" panose="020B0604030504040204" pitchFamily="34" charset="0"/>
                <a:cs typeface="Tahoma" panose="020B0604030504040204" pitchFamily="34" charset="0"/>
              </a:rPr>
              <a:t>keep, take, throw, try, wrap</a:t>
            </a:r>
            <a:endParaRPr lang="ru-RU" i="1"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a16="http://schemas.microsoft.com/office/drawing/2014/main" id="{A118766D-F865-415F-9E4B-35F8C6E7013B}"/>
              </a:ext>
            </a:extLst>
          </p:cNvPr>
          <p:cNvSpPr>
            <a:spLocks noGrp="1"/>
          </p:cNvSpPr>
          <p:nvPr>
            <p:ph sz="half" idx="1"/>
          </p:nvPr>
        </p:nvSpPr>
        <p:spPr>
          <a:xfrm>
            <a:off x="457200" y="1600200"/>
            <a:ext cx="7859216" cy="4525963"/>
          </a:xfrm>
        </p:spPr>
        <p:txBody>
          <a:bodyPr>
            <a:normAutofit lnSpcReduction="10000"/>
          </a:bodyPr>
          <a:lstStyle/>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1 I asked the tailor to …take... my trousers in because they were a little too big for me.</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2 It’s snowing today, so …wrap… up before you go outside.</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3 Before buying an item of clothing, you should …try…. it on first.</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4 </a:t>
            </a:r>
            <a:r>
              <a:rPr lang="en-US" dirty="0" err="1">
                <a:solidFill>
                  <a:srgbClr val="336600"/>
                </a:solidFill>
                <a:latin typeface="Tahoma" panose="020B0604030504040204" pitchFamily="34" charset="0"/>
                <a:ea typeface="Tahoma" panose="020B0604030504040204" pitchFamily="34" charset="0"/>
                <a:cs typeface="Tahoma" panose="020B0604030504040204" pitchFamily="34" charset="0"/>
              </a:rPr>
              <a:t>Aibala</a:t>
            </a: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 loves reading fashion magazines in order …keep…up with the latest trends.</a:t>
            </a:r>
          </a:p>
          <a:p>
            <a:pPr marL="0" indent="0">
              <a:buNone/>
            </a:pPr>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5 when I go to the gym, I normally just …throw… on a T-shirt and shorts.</a:t>
            </a:r>
            <a:endParaRPr lang="ru-RU" dirty="0">
              <a:solidFill>
                <a:srgbClr val="33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Скругленный прямоугольник 1">
            <a:extLst>
              <a:ext uri="{FF2B5EF4-FFF2-40B4-BE49-F238E27FC236}">
                <a16:creationId xmlns:a16="http://schemas.microsoft.com/office/drawing/2014/main" id="{E5E40214-4EE8-4212-8E0A-E19F8F7125F3}"/>
              </a:ext>
            </a:extLst>
          </p:cNvPr>
          <p:cNvSpPr/>
          <p:nvPr/>
        </p:nvSpPr>
        <p:spPr>
          <a:xfrm>
            <a:off x="4283968" y="1623860"/>
            <a:ext cx="864096"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5" name="Скругленный прямоугольник 1">
            <a:extLst>
              <a:ext uri="{FF2B5EF4-FFF2-40B4-BE49-F238E27FC236}">
                <a16:creationId xmlns:a16="http://schemas.microsoft.com/office/drawing/2014/main" id="{4C38E56E-8A31-451B-9BE6-A86B76F3D50C}"/>
              </a:ext>
            </a:extLst>
          </p:cNvPr>
          <p:cNvSpPr/>
          <p:nvPr/>
        </p:nvSpPr>
        <p:spPr>
          <a:xfrm>
            <a:off x="4572001" y="2492897"/>
            <a:ext cx="1080119"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6" name="Скругленный прямоугольник 1">
            <a:extLst>
              <a:ext uri="{FF2B5EF4-FFF2-40B4-BE49-F238E27FC236}">
                <a16:creationId xmlns:a16="http://schemas.microsoft.com/office/drawing/2014/main" id="{360CEBA3-C86A-4666-A4C8-156AD58C0A5B}"/>
              </a:ext>
            </a:extLst>
          </p:cNvPr>
          <p:cNvSpPr/>
          <p:nvPr/>
        </p:nvSpPr>
        <p:spPr>
          <a:xfrm>
            <a:off x="683568" y="3767175"/>
            <a:ext cx="720080"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7" name="Скругленный прямоугольник 1">
            <a:extLst>
              <a:ext uri="{FF2B5EF4-FFF2-40B4-BE49-F238E27FC236}">
                <a16:creationId xmlns:a16="http://schemas.microsoft.com/office/drawing/2014/main" id="{C48C21C1-4189-4FCB-B799-CE0547451271}"/>
              </a:ext>
            </a:extLst>
          </p:cNvPr>
          <p:cNvSpPr/>
          <p:nvPr/>
        </p:nvSpPr>
        <p:spPr>
          <a:xfrm>
            <a:off x="1695758" y="4606200"/>
            <a:ext cx="932026"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8" name="Скругленный прямоугольник 1">
            <a:extLst>
              <a:ext uri="{FF2B5EF4-FFF2-40B4-BE49-F238E27FC236}">
                <a16:creationId xmlns:a16="http://schemas.microsoft.com/office/drawing/2014/main" id="{16DE452A-A7A2-4B13-896A-0B6887BD18EA}"/>
              </a:ext>
            </a:extLst>
          </p:cNvPr>
          <p:cNvSpPr/>
          <p:nvPr/>
        </p:nvSpPr>
        <p:spPr>
          <a:xfrm>
            <a:off x="759654" y="5445224"/>
            <a:ext cx="1076041" cy="365312"/>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18937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01EA49-F671-4EF5-BEDB-BA915318BA37}"/>
              </a:ext>
            </a:extLst>
          </p:cNvPr>
          <p:cNvSpPr>
            <a:spLocks noGrp="1"/>
          </p:cNvSpPr>
          <p:nvPr>
            <p:ph type="title"/>
          </p:nvPr>
        </p:nvSpPr>
        <p:spPr>
          <a:xfrm>
            <a:off x="0" y="0"/>
            <a:ext cx="9144000" cy="1417638"/>
          </a:xfrm>
        </p:spPr>
        <p:txBody>
          <a:bodyPr>
            <a:normAutofit fontScale="90000"/>
          </a:bodyPr>
          <a:lstStyle/>
          <a:p>
            <a:b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br>
            <a:b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t>Prepositions. </a:t>
            </a:r>
            <a:b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br>
            <a: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t>Complete the sentences with the correct preposition</a:t>
            </a:r>
            <a:b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br>
            <a:endParaRPr lang="ru-RU"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a16="http://schemas.microsoft.com/office/drawing/2014/main" id="{90CA6A29-1E5A-4486-94F9-0F8344AC44E6}"/>
              </a:ext>
            </a:extLst>
          </p:cNvPr>
          <p:cNvSpPr>
            <a:spLocks noGrp="1"/>
          </p:cNvSpPr>
          <p:nvPr>
            <p:ph sz="half" idx="1"/>
          </p:nvPr>
        </p:nvSpPr>
        <p:spPr>
          <a:xfrm>
            <a:off x="107504" y="1844824"/>
            <a:ext cx="8856984" cy="5112568"/>
          </a:xfrm>
        </p:spPr>
        <p:txBody>
          <a:bodyPr>
            <a:normAutofit/>
          </a:bodyPr>
          <a:lstStyle/>
          <a:p>
            <a:pPr marL="0" indent="0">
              <a:buNone/>
            </a:pPr>
            <a:r>
              <a:rPr lang="en-US" dirty="0">
                <a:solidFill>
                  <a:srgbClr val="336600"/>
                </a:solidFill>
              </a:rPr>
              <a:t>1 ……   he peg items are typically cheaper than custom-made clothes.</a:t>
            </a:r>
          </a:p>
          <a:p>
            <a:pPr marL="0" indent="0">
              <a:buNone/>
            </a:pPr>
            <a:r>
              <a:rPr lang="en-US" dirty="0">
                <a:solidFill>
                  <a:srgbClr val="336600"/>
                </a:solidFill>
              </a:rPr>
              <a:t>2 My sister is constantly shopping for new clothes; she’s a slave …</a:t>
            </a:r>
            <a:r>
              <a:rPr lang="en-US" sz="2000" dirty="0">
                <a:solidFill>
                  <a:srgbClr val="336600"/>
                </a:solidFill>
              </a:rPr>
              <a:t>…</a:t>
            </a:r>
            <a:r>
              <a:rPr lang="en-US" dirty="0">
                <a:solidFill>
                  <a:srgbClr val="336600"/>
                </a:solidFill>
              </a:rPr>
              <a:t>. Fashion!</a:t>
            </a:r>
          </a:p>
          <a:p>
            <a:pPr marL="0" indent="0">
              <a:buNone/>
            </a:pPr>
            <a:r>
              <a:rPr lang="en-US" dirty="0">
                <a:solidFill>
                  <a:srgbClr val="336600"/>
                </a:solidFill>
              </a:rPr>
              <a:t>3 Fashion </a:t>
            </a:r>
            <a:r>
              <a:rPr lang="en-US" dirty="0" err="1">
                <a:solidFill>
                  <a:srgbClr val="336600"/>
                </a:solidFill>
              </a:rPr>
              <a:t>concious</a:t>
            </a:r>
            <a:r>
              <a:rPr lang="en-US" dirty="0">
                <a:solidFill>
                  <a:srgbClr val="336600"/>
                </a:solidFill>
              </a:rPr>
              <a:t> people usually only wear what is …… fashion at the moment.</a:t>
            </a:r>
          </a:p>
          <a:p>
            <a:pPr marL="0" indent="0">
              <a:buNone/>
            </a:pPr>
            <a:r>
              <a:rPr lang="en-US" dirty="0">
                <a:solidFill>
                  <a:srgbClr val="336600"/>
                </a:solidFill>
              </a:rPr>
              <a:t>4 As our culture changes, some styles inevitably go ……. fashion.</a:t>
            </a:r>
          </a:p>
          <a:p>
            <a:pPr marL="0" indent="0">
              <a:buNone/>
            </a:pPr>
            <a:r>
              <a:rPr lang="en-US" dirty="0">
                <a:solidFill>
                  <a:srgbClr val="336600"/>
                </a:solidFill>
              </a:rPr>
              <a:t>5 It’s black-tie event, so we have to dress …… the occasion.</a:t>
            </a:r>
            <a:endParaRPr lang="ru-RU" dirty="0">
              <a:solidFill>
                <a:srgbClr val="336600"/>
              </a:solidFill>
            </a:endParaRPr>
          </a:p>
        </p:txBody>
      </p:sp>
      <p:sp>
        <p:nvSpPr>
          <p:cNvPr id="4" name="Прямоугольник 3">
            <a:extLst>
              <a:ext uri="{FF2B5EF4-FFF2-40B4-BE49-F238E27FC236}">
                <a16:creationId xmlns:a16="http://schemas.microsoft.com/office/drawing/2014/main" id="{46DDDA40-747C-4B97-A036-88F2B1E6EF2C}"/>
              </a:ext>
            </a:extLst>
          </p:cNvPr>
          <p:cNvSpPr/>
          <p:nvPr/>
        </p:nvSpPr>
        <p:spPr>
          <a:xfrm flipH="1">
            <a:off x="477979" y="1556792"/>
            <a:ext cx="1046020" cy="369332"/>
          </a:xfrm>
          <a:prstGeom prst="rect">
            <a:avLst/>
          </a:prstGeom>
        </p:spPr>
        <p:txBody>
          <a:bodyPr wrap="square">
            <a:spAutoFit/>
          </a:bodyPr>
          <a:lstStyle/>
          <a:p>
            <a:pPr lvl="0" algn="ctr"/>
            <a:endParaRPr lang="ru-RU" b="1" dirty="0">
              <a:solidFill>
                <a:srgbClr val="7030A0"/>
              </a:solidFill>
            </a:endParaRPr>
          </a:p>
        </p:txBody>
      </p:sp>
      <p:sp>
        <p:nvSpPr>
          <p:cNvPr id="5" name="Прямоугольник 4">
            <a:extLst>
              <a:ext uri="{FF2B5EF4-FFF2-40B4-BE49-F238E27FC236}">
                <a16:creationId xmlns:a16="http://schemas.microsoft.com/office/drawing/2014/main" id="{8460CA17-22F4-4954-AF26-264DC62EC690}"/>
              </a:ext>
            </a:extLst>
          </p:cNvPr>
          <p:cNvSpPr/>
          <p:nvPr/>
        </p:nvSpPr>
        <p:spPr>
          <a:xfrm flipH="1">
            <a:off x="477979" y="1898073"/>
            <a:ext cx="1046020" cy="369332"/>
          </a:xfrm>
          <a:prstGeom prst="rect">
            <a:avLst/>
          </a:prstGeom>
        </p:spPr>
        <p:txBody>
          <a:bodyPr wrap="square">
            <a:spAutoFit/>
          </a:bodyPr>
          <a:lstStyle/>
          <a:p>
            <a:pPr lvl="0" algn="ctr"/>
            <a:endParaRPr lang="ru-RU" b="1" dirty="0">
              <a:solidFill>
                <a:srgbClr val="7030A0"/>
              </a:solidFill>
            </a:endParaRPr>
          </a:p>
        </p:txBody>
      </p:sp>
      <p:sp>
        <p:nvSpPr>
          <p:cNvPr id="6" name="Прямоугольник 5">
            <a:extLst>
              <a:ext uri="{FF2B5EF4-FFF2-40B4-BE49-F238E27FC236}">
                <a16:creationId xmlns:a16="http://schemas.microsoft.com/office/drawing/2014/main" id="{1ACD996D-14C3-4876-8431-B85144089D84}"/>
              </a:ext>
            </a:extLst>
          </p:cNvPr>
          <p:cNvSpPr/>
          <p:nvPr/>
        </p:nvSpPr>
        <p:spPr>
          <a:xfrm flipH="1">
            <a:off x="203788" y="1761488"/>
            <a:ext cx="781653" cy="461665"/>
          </a:xfrm>
          <a:prstGeom prst="rect">
            <a:avLst/>
          </a:prstGeom>
        </p:spPr>
        <p:txBody>
          <a:bodyPr wrap="square">
            <a:spAutoFit/>
          </a:bodyPr>
          <a:lstStyle/>
          <a:p>
            <a:pPr lvl="0" algn="ctr"/>
            <a:r>
              <a:rPr lang="en-US" sz="2400" b="1" dirty="0">
                <a:solidFill>
                  <a:srgbClr val="7030A0"/>
                </a:solidFill>
                <a:latin typeface="Times New Roman" panose="02020603050405020304" pitchFamily="18" charset="0"/>
                <a:cs typeface="Times New Roman" panose="02020603050405020304" pitchFamily="18" charset="0"/>
              </a:rPr>
              <a:t>Off</a:t>
            </a:r>
            <a:endParaRPr lang="ru-RU" sz="2400" b="1" dirty="0">
              <a:solidFill>
                <a:srgbClr val="7030A0"/>
              </a:solidFill>
            </a:endParaRPr>
          </a:p>
        </p:txBody>
      </p:sp>
      <p:sp>
        <p:nvSpPr>
          <p:cNvPr id="7" name="Прямоугольник 6">
            <a:extLst>
              <a:ext uri="{FF2B5EF4-FFF2-40B4-BE49-F238E27FC236}">
                <a16:creationId xmlns:a16="http://schemas.microsoft.com/office/drawing/2014/main" id="{9393D384-BC3B-4FD6-8404-474BD57E35D1}"/>
              </a:ext>
            </a:extLst>
          </p:cNvPr>
          <p:cNvSpPr/>
          <p:nvPr/>
        </p:nvSpPr>
        <p:spPr>
          <a:xfrm flipH="1">
            <a:off x="985441" y="3068960"/>
            <a:ext cx="652568" cy="461665"/>
          </a:xfrm>
          <a:prstGeom prst="rect">
            <a:avLst/>
          </a:prstGeom>
        </p:spPr>
        <p:txBody>
          <a:bodyPr wrap="square">
            <a:spAutoFit/>
          </a:bodyPr>
          <a:lstStyle/>
          <a:p>
            <a:pPr lvl="0" algn="ctr"/>
            <a:r>
              <a:rPr lang="en-US" sz="2400" b="1" dirty="0">
                <a:solidFill>
                  <a:srgbClr val="7030A0"/>
                </a:solidFill>
                <a:latin typeface="Times New Roman" panose="02020603050405020304" pitchFamily="18" charset="0"/>
                <a:cs typeface="Times New Roman" panose="02020603050405020304" pitchFamily="18" charset="0"/>
              </a:rPr>
              <a:t>to</a:t>
            </a:r>
            <a:endParaRPr lang="ru-RU" sz="2400" b="1" dirty="0">
              <a:solidFill>
                <a:srgbClr val="7030A0"/>
              </a:solidFill>
            </a:endParaRPr>
          </a:p>
        </p:txBody>
      </p:sp>
      <p:sp>
        <p:nvSpPr>
          <p:cNvPr id="8" name="Прямоугольник 7">
            <a:extLst>
              <a:ext uri="{FF2B5EF4-FFF2-40B4-BE49-F238E27FC236}">
                <a16:creationId xmlns:a16="http://schemas.microsoft.com/office/drawing/2014/main" id="{F3687F5F-7EC7-4838-90EA-66A8A768EDF5}"/>
              </a:ext>
            </a:extLst>
          </p:cNvPr>
          <p:cNvSpPr/>
          <p:nvPr/>
        </p:nvSpPr>
        <p:spPr>
          <a:xfrm flipH="1">
            <a:off x="7668344" y="3645024"/>
            <a:ext cx="781653" cy="461665"/>
          </a:xfrm>
          <a:prstGeom prst="rect">
            <a:avLst/>
          </a:prstGeom>
        </p:spPr>
        <p:txBody>
          <a:bodyPr wrap="square">
            <a:spAutoFit/>
          </a:bodyPr>
          <a:lstStyle/>
          <a:p>
            <a:pPr lvl="0" algn="ctr"/>
            <a:r>
              <a:rPr lang="en-US" sz="2400" b="1" dirty="0">
                <a:solidFill>
                  <a:srgbClr val="7030A0"/>
                </a:solidFill>
                <a:latin typeface="Times New Roman" panose="02020603050405020304" pitchFamily="18" charset="0"/>
                <a:cs typeface="Times New Roman" panose="02020603050405020304" pitchFamily="18" charset="0"/>
              </a:rPr>
              <a:t>in</a:t>
            </a:r>
            <a:endParaRPr lang="ru-RU" sz="2400" b="1" dirty="0">
              <a:solidFill>
                <a:srgbClr val="7030A0"/>
              </a:solidFill>
            </a:endParaRPr>
          </a:p>
        </p:txBody>
      </p:sp>
      <p:sp>
        <p:nvSpPr>
          <p:cNvPr id="9" name="Прямоугольник 8">
            <a:extLst>
              <a:ext uri="{FF2B5EF4-FFF2-40B4-BE49-F238E27FC236}">
                <a16:creationId xmlns:a16="http://schemas.microsoft.com/office/drawing/2014/main" id="{B7053D40-ABD5-4BF9-9962-3A6A6748CC5F}"/>
              </a:ext>
            </a:extLst>
          </p:cNvPr>
          <p:cNvSpPr/>
          <p:nvPr/>
        </p:nvSpPr>
        <p:spPr>
          <a:xfrm flipH="1">
            <a:off x="7452320" y="4533875"/>
            <a:ext cx="997677" cy="461665"/>
          </a:xfrm>
          <a:prstGeom prst="rect">
            <a:avLst/>
          </a:prstGeom>
        </p:spPr>
        <p:txBody>
          <a:bodyPr wrap="square">
            <a:spAutoFit/>
          </a:bodyPr>
          <a:lstStyle/>
          <a:p>
            <a:pPr lvl="0" algn="ctr"/>
            <a:r>
              <a:rPr lang="en-US" sz="2400" b="1" dirty="0">
                <a:solidFill>
                  <a:srgbClr val="7030A0"/>
                </a:solidFill>
                <a:latin typeface="Times New Roman" panose="02020603050405020304" pitchFamily="18" charset="0"/>
                <a:cs typeface="Times New Roman" panose="02020603050405020304" pitchFamily="18" charset="0"/>
              </a:rPr>
              <a:t>out of</a:t>
            </a:r>
            <a:endParaRPr lang="ru-RU" sz="2400" b="1" dirty="0">
              <a:solidFill>
                <a:srgbClr val="7030A0"/>
              </a:solidFill>
            </a:endParaRPr>
          </a:p>
        </p:txBody>
      </p:sp>
      <p:sp>
        <p:nvSpPr>
          <p:cNvPr id="10" name="Прямоугольник 9">
            <a:extLst>
              <a:ext uri="{FF2B5EF4-FFF2-40B4-BE49-F238E27FC236}">
                <a16:creationId xmlns:a16="http://schemas.microsoft.com/office/drawing/2014/main" id="{36BA9EAC-28E1-4B20-A887-7412DFBBFC47}"/>
              </a:ext>
            </a:extLst>
          </p:cNvPr>
          <p:cNvSpPr/>
          <p:nvPr/>
        </p:nvSpPr>
        <p:spPr>
          <a:xfrm flipH="1">
            <a:off x="6012160" y="5517232"/>
            <a:ext cx="781653" cy="461665"/>
          </a:xfrm>
          <a:prstGeom prst="rect">
            <a:avLst/>
          </a:prstGeom>
        </p:spPr>
        <p:txBody>
          <a:bodyPr wrap="square">
            <a:spAutoFit/>
          </a:bodyPr>
          <a:lstStyle/>
          <a:p>
            <a:pPr lvl="0" algn="ctr"/>
            <a:r>
              <a:rPr lang="en-US" sz="2400" b="1" dirty="0">
                <a:solidFill>
                  <a:srgbClr val="7030A0"/>
                </a:solidFill>
                <a:latin typeface="Times New Roman" panose="02020603050405020304" pitchFamily="18" charset="0"/>
                <a:cs typeface="Times New Roman" panose="02020603050405020304" pitchFamily="18" charset="0"/>
              </a:rPr>
              <a:t>for</a:t>
            </a:r>
            <a:endParaRPr lang="ru-RU" sz="2400" b="1" dirty="0">
              <a:solidFill>
                <a:srgbClr val="7030A0"/>
              </a:solidFill>
            </a:endParaRPr>
          </a:p>
        </p:txBody>
      </p:sp>
    </p:spTree>
    <p:extLst>
      <p:ext uri="{BB962C8B-B14F-4D97-AF65-F5344CB8AC3E}">
        <p14:creationId xmlns:p14="http://schemas.microsoft.com/office/powerpoint/2010/main" val="21212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B47459-E12C-4625-AB0D-64AD30840F29}"/>
              </a:ext>
            </a:extLst>
          </p:cNvPr>
          <p:cNvSpPr>
            <a:spLocks noGrp="1"/>
          </p:cNvSpPr>
          <p:nvPr>
            <p:ph type="title"/>
          </p:nvPr>
        </p:nvSpPr>
        <p:spPr>
          <a:xfrm>
            <a:off x="0" y="0"/>
            <a:ext cx="9144000" cy="1196752"/>
          </a:xfrm>
        </p:spPr>
        <p:txBody>
          <a:bodyPr>
            <a:noAutofit/>
          </a:bodyPr>
          <a:lstStyle/>
          <a:p>
            <a:br>
              <a:rPr lang="en-US" sz="3200" dirty="0">
                <a:solidFill>
                  <a:srgbClr val="008000"/>
                </a:solidFill>
              </a:rPr>
            </a:br>
            <a:r>
              <a:rPr lang="en-US" sz="3200" dirty="0">
                <a:solidFill>
                  <a:srgbClr val="008000"/>
                </a:solidFill>
              </a:rPr>
              <a:t>Word formation</a:t>
            </a:r>
            <a:br>
              <a:rPr lang="en-US" sz="3200" dirty="0">
                <a:solidFill>
                  <a:srgbClr val="008000"/>
                </a:solidFill>
              </a:rPr>
            </a:br>
            <a:r>
              <a:rPr lang="en-US" sz="3200" dirty="0">
                <a:solidFill>
                  <a:srgbClr val="008000"/>
                </a:solidFill>
              </a:rPr>
              <a:t>Fill in the gaps with the words derived from the words in bold.</a:t>
            </a:r>
            <a:endParaRPr lang="ru-RU" sz="3200" dirty="0">
              <a:solidFill>
                <a:srgbClr val="008000"/>
              </a:solidFill>
            </a:endParaRPr>
          </a:p>
        </p:txBody>
      </p:sp>
      <p:sp>
        <p:nvSpPr>
          <p:cNvPr id="3" name="Объект 2">
            <a:extLst>
              <a:ext uri="{FF2B5EF4-FFF2-40B4-BE49-F238E27FC236}">
                <a16:creationId xmlns:a16="http://schemas.microsoft.com/office/drawing/2014/main" id="{787967DA-5176-4938-949B-1498F2D86BFF}"/>
              </a:ext>
            </a:extLst>
          </p:cNvPr>
          <p:cNvSpPr>
            <a:spLocks noGrp="1"/>
          </p:cNvSpPr>
          <p:nvPr>
            <p:ph sz="half" idx="1"/>
          </p:nvPr>
        </p:nvSpPr>
        <p:spPr>
          <a:xfrm>
            <a:off x="0" y="1412776"/>
            <a:ext cx="9144000" cy="5445224"/>
          </a:xfrm>
        </p:spPr>
        <p:txBody>
          <a:bodyPr>
            <a:normAutofit/>
          </a:bodyPr>
          <a:lstStyle/>
          <a:p>
            <a:pPr marL="0" indent="0">
              <a:buNone/>
            </a:pPr>
            <a:r>
              <a:rPr lang="en-US" dirty="0">
                <a:solidFill>
                  <a:srgbClr val="336600"/>
                </a:solidFill>
              </a:rPr>
              <a:t>1 I need to buy something …</a:t>
            </a:r>
            <a:r>
              <a:rPr lang="en-US" b="1" dirty="0">
                <a:solidFill>
                  <a:srgbClr val="336600"/>
                </a:solidFill>
              </a:rPr>
              <a:t>dressy</a:t>
            </a:r>
            <a:r>
              <a:rPr lang="en-US" dirty="0">
                <a:solidFill>
                  <a:srgbClr val="336600"/>
                </a:solidFill>
              </a:rPr>
              <a:t>… . For the wedding. It’s going to be a rather formal occasion (DRESS)</a:t>
            </a:r>
          </a:p>
          <a:p>
            <a:pPr marL="0" indent="0">
              <a:buNone/>
            </a:pPr>
            <a:r>
              <a:rPr lang="en-US" dirty="0">
                <a:solidFill>
                  <a:srgbClr val="336600"/>
                </a:solidFill>
              </a:rPr>
              <a:t>2 The charity organization will gratefully accept all kinds of clothes and shoes in …</a:t>
            </a:r>
            <a:r>
              <a:rPr lang="en-US" b="1" dirty="0">
                <a:solidFill>
                  <a:srgbClr val="336600"/>
                </a:solidFill>
              </a:rPr>
              <a:t>wearable</a:t>
            </a:r>
            <a:r>
              <a:rPr lang="en-US" dirty="0">
                <a:solidFill>
                  <a:srgbClr val="336600"/>
                </a:solidFill>
              </a:rPr>
              <a:t>… condition.(WEAR)</a:t>
            </a:r>
          </a:p>
          <a:p>
            <a:pPr marL="0" indent="0">
              <a:buNone/>
            </a:pPr>
            <a:r>
              <a:rPr lang="en-US" dirty="0">
                <a:solidFill>
                  <a:srgbClr val="336600"/>
                </a:solidFill>
              </a:rPr>
              <a:t>3 He bought a very convenient …</a:t>
            </a:r>
            <a:r>
              <a:rPr lang="en-US" b="1" dirty="0">
                <a:solidFill>
                  <a:srgbClr val="336600"/>
                </a:solidFill>
              </a:rPr>
              <a:t>reversible</a:t>
            </a:r>
            <a:r>
              <a:rPr lang="en-US" dirty="0">
                <a:solidFill>
                  <a:srgbClr val="336600"/>
                </a:solidFill>
              </a:rPr>
              <a:t>… coat which is made up of two different types of fabric. (REVERSE)</a:t>
            </a:r>
          </a:p>
          <a:p>
            <a:pPr marL="0" indent="0">
              <a:buNone/>
            </a:pPr>
            <a:r>
              <a:rPr lang="en-US" dirty="0">
                <a:solidFill>
                  <a:srgbClr val="336600"/>
                </a:solidFill>
              </a:rPr>
              <a:t>4 …</a:t>
            </a:r>
            <a:r>
              <a:rPr lang="en-US" b="1" dirty="0">
                <a:solidFill>
                  <a:srgbClr val="336600"/>
                </a:solidFill>
              </a:rPr>
              <a:t>Seamless</a:t>
            </a:r>
            <a:r>
              <a:rPr lang="en-US" dirty="0">
                <a:solidFill>
                  <a:srgbClr val="336600"/>
                </a:solidFill>
              </a:rPr>
              <a:t>… . Stockings first appeared in the 1950s but were not very popular since women preferred the ones with a seam at the black.(SEAM).</a:t>
            </a:r>
          </a:p>
          <a:p>
            <a:pPr marL="0" indent="0">
              <a:buNone/>
            </a:pPr>
            <a:r>
              <a:rPr lang="en-US" dirty="0">
                <a:solidFill>
                  <a:srgbClr val="336600"/>
                </a:solidFill>
              </a:rPr>
              <a:t>5 You should avoid the socks and sandals combination; it’s considered really …</a:t>
            </a:r>
            <a:r>
              <a:rPr lang="en-US" b="1" dirty="0">
                <a:solidFill>
                  <a:srgbClr val="336600"/>
                </a:solidFill>
              </a:rPr>
              <a:t>unfashionable </a:t>
            </a:r>
            <a:r>
              <a:rPr lang="en-US" dirty="0">
                <a:solidFill>
                  <a:srgbClr val="336600"/>
                </a:solidFill>
              </a:rPr>
              <a:t>…. (FASHION)</a:t>
            </a:r>
            <a:endParaRPr lang="ru-RU" dirty="0">
              <a:solidFill>
                <a:srgbClr val="336600"/>
              </a:solidFill>
            </a:endParaRPr>
          </a:p>
        </p:txBody>
      </p:sp>
      <p:sp>
        <p:nvSpPr>
          <p:cNvPr id="4" name="Скругленный прямоугольник 1">
            <a:extLst>
              <a:ext uri="{FF2B5EF4-FFF2-40B4-BE49-F238E27FC236}">
                <a16:creationId xmlns:a16="http://schemas.microsoft.com/office/drawing/2014/main" id="{E21A36C5-F32D-4116-8D3F-1B13C52C0402}"/>
              </a:ext>
            </a:extLst>
          </p:cNvPr>
          <p:cNvSpPr/>
          <p:nvPr/>
        </p:nvSpPr>
        <p:spPr>
          <a:xfrm>
            <a:off x="4211960" y="1556792"/>
            <a:ext cx="936104" cy="2880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5" name="Скругленный прямоугольник 1">
            <a:extLst>
              <a:ext uri="{FF2B5EF4-FFF2-40B4-BE49-F238E27FC236}">
                <a16:creationId xmlns:a16="http://schemas.microsoft.com/office/drawing/2014/main" id="{EE5A4CF1-DEEF-492C-904E-414181A74A2A}"/>
              </a:ext>
            </a:extLst>
          </p:cNvPr>
          <p:cNvSpPr/>
          <p:nvPr/>
        </p:nvSpPr>
        <p:spPr>
          <a:xfrm>
            <a:off x="3275856" y="2924944"/>
            <a:ext cx="1512168"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6" name="Скругленный прямоугольник 1">
            <a:extLst>
              <a:ext uri="{FF2B5EF4-FFF2-40B4-BE49-F238E27FC236}">
                <a16:creationId xmlns:a16="http://schemas.microsoft.com/office/drawing/2014/main" id="{3428A3FD-9D1C-4611-8DC1-08CB5A406387}"/>
              </a:ext>
            </a:extLst>
          </p:cNvPr>
          <p:cNvSpPr/>
          <p:nvPr/>
        </p:nvSpPr>
        <p:spPr>
          <a:xfrm>
            <a:off x="4788024" y="3429000"/>
            <a:ext cx="1512168"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7" name="Скругленный прямоугольник 1">
            <a:extLst>
              <a:ext uri="{FF2B5EF4-FFF2-40B4-BE49-F238E27FC236}">
                <a16:creationId xmlns:a16="http://schemas.microsoft.com/office/drawing/2014/main" id="{76CEA3F2-0489-48D8-A948-632D512FFA16}"/>
              </a:ext>
            </a:extLst>
          </p:cNvPr>
          <p:cNvSpPr/>
          <p:nvPr/>
        </p:nvSpPr>
        <p:spPr>
          <a:xfrm>
            <a:off x="611560" y="4365104"/>
            <a:ext cx="1440160" cy="28803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8" name="Скругленный прямоугольник 1">
            <a:extLst>
              <a:ext uri="{FF2B5EF4-FFF2-40B4-BE49-F238E27FC236}">
                <a16:creationId xmlns:a16="http://schemas.microsoft.com/office/drawing/2014/main" id="{C34B6211-89E1-4057-8261-BBFBF5BF457F}"/>
              </a:ext>
            </a:extLst>
          </p:cNvPr>
          <p:cNvSpPr/>
          <p:nvPr/>
        </p:nvSpPr>
        <p:spPr>
          <a:xfrm>
            <a:off x="2915816" y="6165304"/>
            <a:ext cx="2088232"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9662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EE15A1-0D4B-496D-87D4-2AA8E8C0D3EC}"/>
              </a:ext>
            </a:extLst>
          </p:cNvPr>
          <p:cNvSpPr>
            <a:spLocks noGrp="1"/>
          </p:cNvSpPr>
          <p:nvPr>
            <p:ph type="title"/>
          </p:nvPr>
        </p:nvSpPr>
        <p:spPr>
          <a:xfrm>
            <a:off x="68393" y="274638"/>
            <a:ext cx="8618407" cy="1143000"/>
          </a:xfrm>
        </p:spPr>
        <p:txBody>
          <a:bodyPr>
            <a:normAutofit fontScale="90000"/>
          </a:bodyPr>
          <a:lstStyle/>
          <a:p>
            <a:r>
              <a:rPr lang="en-US" dirty="0"/>
              <a:t> </a:t>
            </a:r>
            <a:r>
              <a:rPr lang="en-US" dirty="0">
                <a:solidFill>
                  <a:srgbClr val="008000"/>
                </a:solidFill>
              </a:rPr>
              <a:t>Discuss: what do you think the clothes we wear say abt.us</a:t>
            </a:r>
            <a:endParaRPr lang="ru-RU" dirty="0">
              <a:solidFill>
                <a:srgbClr val="008000"/>
              </a:solidFill>
            </a:endParaRPr>
          </a:p>
        </p:txBody>
      </p:sp>
      <p:pic>
        <p:nvPicPr>
          <p:cNvPr id="3" name="ScreenRecorderProject5">
            <a:hlinkClick r:id="" action="ppaction://media"/>
            <a:extLst>
              <a:ext uri="{FF2B5EF4-FFF2-40B4-BE49-F238E27FC236}">
                <a16:creationId xmlns:a16="http://schemas.microsoft.com/office/drawing/2014/main" id="{C8C04D97-72D0-4079-A61B-3B2D262ADC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93" y="2537520"/>
            <a:ext cx="6768752" cy="4320480"/>
          </a:xfrm>
          <a:prstGeom prst="rect">
            <a:avLst/>
          </a:prstGeom>
        </p:spPr>
      </p:pic>
      <p:pic>
        <p:nvPicPr>
          <p:cNvPr id="4" name="Рисунок 3">
            <a:extLst>
              <a:ext uri="{FF2B5EF4-FFF2-40B4-BE49-F238E27FC236}">
                <a16:creationId xmlns:a16="http://schemas.microsoft.com/office/drawing/2014/main" id="{11658FDB-610D-4476-9587-5F67E81759BC}"/>
              </a:ext>
            </a:extLst>
          </p:cNvPr>
          <p:cNvPicPr>
            <a:picLocks noChangeAspect="1"/>
          </p:cNvPicPr>
          <p:nvPr/>
        </p:nvPicPr>
        <p:blipFill>
          <a:blip r:embed="rId5"/>
          <a:stretch>
            <a:fillRect/>
          </a:stretch>
        </p:blipFill>
        <p:spPr>
          <a:xfrm>
            <a:off x="6997247" y="1060400"/>
            <a:ext cx="2078360" cy="1876425"/>
          </a:xfrm>
          <a:prstGeom prst="rect">
            <a:avLst/>
          </a:prstGeom>
        </p:spPr>
      </p:pic>
    </p:spTree>
    <p:extLst>
      <p:ext uri="{BB962C8B-B14F-4D97-AF65-F5344CB8AC3E}">
        <p14:creationId xmlns:p14="http://schemas.microsoft.com/office/powerpoint/2010/main" val="375789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C09B7A-8429-4DE4-910A-23C1D92292EF}"/>
              </a:ext>
            </a:extLst>
          </p:cNvPr>
          <p:cNvSpPr>
            <a:spLocks noGrp="1"/>
          </p:cNvSpPr>
          <p:nvPr>
            <p:ph type="ctrTitle"/>
          </p:nvPr>
        </p:nvSpPr>
        <p:spPr>
          <a:xfrm>
            <a:off x="685800" y="404665"/>
            <a:ext cx="7772400" cy="936103"/>
          </a:xfrm>
        </p:spPr>
        <p:txBody>
          <a:bodyPr>
            <a:normAutofit fontScale="90000"/>
          </a:bodyPr>
          <a:lstStyle/>
          <a:p>
            <a:r>
              <a:rPr lang="en-US" dirty="0">
                <a:solidFill>
                  <a:srgbClr val="C00000"/>
                </a:solidFill>
                <a:latin typeface="Algerian" panose="04020705040A02060702" pitchFamily="82" charset="0"/>
                <a:ea typeface="Tahoma" panose="020B0604030504040204" pitchFamily="34" charset="0"/>
                <a:cs typeface="Tahoma" panose="020B0604030504040204" pitchFamily="34" charset="0"/>
              </a:rPr>
              <a:t>Recommended H/W:</a:t>
            </a:r>
            <a:br>
              <a:rPr lang="en-US" dirty="0"/>
            </a:br>
            <a:endParaRPr lang="ru-RU" dirty="0"/>
          </a:p>
        </p:txBody>
      </p:sp>
      <p:sp>
        <p:nvSpPr>
          <p:cNvPr id="3" name="Подзаголовок 2">
            <a:extLst>
              <a:ext uri="{FF2B5EF4-FFF2-40B4-BE49-F238E27FC236}">
                <a16:creationId xmlns:a16="http://schemas.microsoft.com/office/drawing/2014/main" id="{6485FCFF-4B4B-4B48-86B0-AD9435BA227B}"/>
              </a:ext>
            </a:extLst>
          </p:cNvPr>
          <p:cNvSpPr>
            <a:spLocks noGrp="1"/>
          </p:cNvSpPr>
          <p:nvPr>
            <p:ph type="subTitle" idx="1"/>
          </p:nvPr>
        </p:nvSpPr>
        <p:spPr>
          <a:xfrm>
            <a:off x="1115616" y="1196752"/>
            <a:ext cx="6656784" cy="4442048"/>
          </a:xfrm>
        </p:spPr>
        <p:txBody>
          <a:bodyPr>
            <a:noAutofit/>
          </a:bodyPr>
          <a:lstStyle/>
          <a:p>
            <a:r>
              <a:rPr lang="en-US" dirty="0">
                <a:solidFill>
                  <a:srgbClr val="336600"/>
                </a:solidFill>
                <a:latin typeface="Tahoma" panose="020B0604030504040204" pitchFamily="34" charset="0"/>
                <a:ea typeface="Tahoma" panose="020B0604030504040204" pitchFamily="34" charset="0"/>
                <a:cs typeface="Tahoma" panose="020B0604030504040204" pitchFamily="34" charset="0"/>
              </a:rPr>
              <a:t>write an essay</a:t>
            </a:r>
            <a:r>
              <a:rPr lang="en-US" i="1" dirty="0">
                <a:solidFill>
                  <a:srgbClr val="336600"/>
                </a:solidFill>
                <a:latin typeface="Tahoma" panose="020B0604030504040204" pitchFamily="34" charset="0"/>
                <a:ea typeface="Tahoma" panose="020B0604030504040204" pitchFamily="34" charset="0"/>
                <a:cs typeface="Tahoma" panose="020B0604030504040204" pitchFamily="34" charset="0"/>
              </a:rPr>
              <a:t>: “What do you think the clothes we wear say abt. us? “</a:t>
            </a:r>
          </a:p>
        </p:txBody>
      </p:sp>
      <p:pic>
        <p:nvPicPr>
          <p:cNvPr id="4" name="Рисунок 3">
            <a:extLst>
              <a:ext uri="{FF2B5EF4-FFF2-40B4-BE49-F238E27FC236}">
                <a16:creationId xmlns:a16="http://schemas.microsoft.com/office/drawing/2014/main" id="{0A1DDF02-CD3E-4F55-A7A6-5262A9EF6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07460">
            <a:off x="3406862" y="3039024"/>
            <a:ext cx="3703006" cy="3240359"/>
          </a:xfrm>
          <a:prstGeom prst="rect">
            <a:avLst/>
          </a:prstGeom>
        </p:spPr>
      </p:pic>
    </p:spTree>
    <p:extLst>
      <p:ext uri="{BB962C8B-B14F-4D97-AF65-F5344CB8AC3E}">
        <p14:creationId xmlns:p14="http://schemas.microsoft.com/office/powerpoint/2010/main" val="3798682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32E1C8-AAC6-4812-8195-C3D90CCC9AA5}"/>
              </a:ext>
            </a:extLst>
          </p:cNvPr>
          <p:cNvSpPr>
            <a:spLocks noGrp="1"/>
          </p:cNvSpPr>
          <p:nvPr>
            <p:ph type="ctrTitle"/>
          </p:nvPr>
        </p:nvSpPr>
        <p:spPr>
          <a:xfrm>
            <a:off x="685800" y="620689"/>
            <a:ext cx="8458200" cy="1008111"/>
          </a:xfrm>
        </p:spPr>
        <p:txBody>
          <a:bodyPr>
            <a:normAutofit/>
          </a:bodyPr>
          <a:lstStyle/>
          <a:p>
            <a:r>
              <a:rPr lang="en-US" sz="5400" b="1" i="1" dirty="0">
                <a:solidFill>
                  <a:srgbClr val="C00000"/>
                </a:solidFill>
                <a:latin typeface="Algerian" panose="04020705040A02060702" pitchFamily="82" charset="0"/>
                <a:ea typeface="Tahoma" panose="020B0604030504040204" pitchFamily="34" charset="0"/>
                <a:cs typeface="Tahoma" panose="020B0604030504040204" pitchFamily="34" charset="0"/>
              </a:rPr>
              <a:t>                Conclusion</a:t>
            </a:r>
            <a:endParaRPr lang="ru-RU" sz="5400" b="1"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Подзаголовок 2">
            <a:extLst>
              <a:ext uri="{FF2B5EF4-FFF2-40B4-BE49-F238E27FC236}">
                <a16:creationId xmlns:a16="http://schemas.microsoft.com/office/drawing/2014/main" id="{D03EAD96-750C-442A-899A-5E3C7D6E96C6}"/>
              </a:ext>
            </a:extLst>
          </p:cNvPr>
          <p:cNvSpPr>
            <a:spLocks noGrp="1"/>
          </p:cNvSpPr>
          <p:nvPr>
            <p:ph type="subTitle" idx="1"/>
          </p:nvPr>
        </p:nvSpPr>
        <p:spPr>
          <a:xfrm>
            <a:off x="3109020" y="1412777"/>
            <a:ext cx="5783460" cy="5184576"/>
          </a:xfrm>
        </p:spPr>
        <p:txBody>
          <a:bodyPr>
            <a:normAutofit fontScale="85000" lnSpcReduction="20000"/>
          </a:bodyPr>
          <a:lstStyle/>
          <a:p>
            <a:endParaRPr lang="en-US" sz="3600" b="1" dirty="0">
              <a:solidFill>
                <a:srgbClr val="336600"/>
              </a:solidFill>
              <a:latin typeface="Tahoma" panose="020B0604030504040204" pitchFamily="34" charset="0"/>
              <a:ea typeface="Tahoma" panose="020B0604030504040204" pitchFamily="34" charset="0"/>
              <a:cs typeface="Tahoma" panose="020B0604030504040204" pitchFamily="34" charset="0"/>
            </a:endParaRPr>
          </a:p>
          <a:p>
            <a:r>
              <a:rPr lang="en-US" sz="3600" b="1" dirty="0">
                <a:solidFill>
                  <a:srgbClr val="336600"/>
                </a:solidFill>
                <a:latin typeface="Tahoma" panose="020B0604030504040204" pitchFamily="34" charset="0"/>
                <a:ea typeface="Tahoma" panose="020B0604030504040204" pitchFamily="34" charset="0"/>
                <a:cs typeface="Tahoma" panose="020B0604030504040204" pitchFamily="34" charset="0"/>
              </a:rPr>
              <a:t>We have:</a:t>
            </a:r>
          </a:p>
          <a:p>
            <a:r>
              <a:rPr lang="en-US" sz="3600" dirty="0">
                <a:solidFill>
                  <a:srgbClr val="336600"/>
                </a:solidFill>
                <a:latin typeface="Tahoma" panose="020B0604030504040204" pitchFamily="34" charset="0"/>
                <a:ea typeface="Tahoma" panose="020B0604030504040204" pitchFamily="34" charset="0"/>
                <a:cs typeface="Tahoma" panose="020B0604030504040204" pitchFamily="34" charset="0"/>
              </a:rPr>
              <a:t>learned and practiced vocabulary related to clothes, fashion and the clothing industry;</a:t>
            </a:r>
          </a:p>
          <a:p>
            <a:r>
              <a:rPr lang="en-US" sz="3600" dirty="0">
                <a:solidFill>
                  <a:srgbClr val="336600"/>
                </a:solidFill>
                <a:latin typeface="Tahoma" panose="020B0604030504040204" pitchFamily="34" charset="0"/>
                <a:ea typeface="Tahoma" panose="020B0604030504040204" pitchFamily="34" charset="0"/>
                <a:cs typeface="Tahoma" panose="020B0604030504040204" pitchFamily="34" charset="0"/>
              </a:rPr>
              <a:t>        learned and practiced idioms related to clothing;</a:t>
            </a:r>
          </a:p>
          <a:p>
            <a:r>
              <a:rPr lang="en-US" sz="3600" dirty="0">
                <a:solidFill>
                  <a:srgbClr val="336600"/>
                </a:solidFill>
                <a:latin typeface="Tahoma" panose="020B0604030504040204" pitchFamily="34" charset="0"/>
                <a:ea typeface="Tahoma" panose="020B0604030504040204" pitchFamily="34" charset="0"/>
                <a:cs typeface="Tahoma" panose="020B0604030504040204" pitchFamily="34" charset="0"/>
              </a:rPr>
              <a:t>        learned and practiced phrasal verbs; practiced prepositions; </a:t>
            </a:r>
          </a:p>
          <a:p>
            <a:r>
              <a:rPr lang="en-US" sz="3600" dirty="0">
                <a:solidFill>
                  <a:srgbClr val="336600"/>
                </a:solidFill>
                <a:latin typeface="Tahoma" panose="020B0604030504040204" pitchFamily="34" charset="0"/>
                <a:ea typeface="Tahoma" panose="020B0604030504040204" pitchFamily="34" charset="0"/>
                <a:cs typeface="Tahoma" panose="020B0604030504040204" pitchFamily="34" charset="0"/>
              </a:rPr>
              <a:t>        practiced word formation.</a:t>
            </a:r>
            <a:r>
              <a:rPr lang="en-US" sz="3600" b="1" dirty="0">
                <a:solidFill>
                  <a:srgbClr val="336600"/>
                </a:solidFill>
                <a:latin typeface="Tahoma" panose="020B0604030504040204" pitchFamily="34" charset="0"/>
                <a:ea typeface="Tahoma" panose="020B0604030504040204" pitchFamily="34" charset="0"/>
                <a:cs typeface="Tahoma" panose="020B0604030504040204" pitchFamily="34" charset="0"/>
              </a:rPr>
              <a:t> </a:t>
            </a:r>
          </a:p>
          <a:p>
            <a:endParaRPr lang="ru-RU" sz="3600" b="1" dirty="0">
              <a:solidFill>
                <a:srgbClr val="336600"/>
              </a:solidFill>
              <a:latin typeface="Tahoma" panose="020B0604030504040204" pitchFamily="34" charset="0"/>
              <a:ea typeface="Tahoma" panose="020B0604030504040204" pitchFamily="34" charset="0"/>
              <a:cs typeface="Tahoma" panose="020B0604030504040204" pitchFamily="34" charset="0"/>
            </a:endParaRPr>
          </a:p>
          <a:p>
            <a:endParaRPr lang="ru-RU" dirty="0"/>
          </a:p>
        </p:txBody>
      </p:sp>
      <p:pic>
        <p:nvPicPr>
          <p:cNvPr id="4" name="Рисунок 3">
            <a:extLst>
              <a:ext uri="{FF2B5EF4-FFF2-40B4-BE49-F238E27FC236}">
                <a16:creationId xmlns:a16="http://schemas.microsoft.com/office/drawing/2014/main" id="{4155CB29-68CE-484B-B8D5-0F78C27B6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0648"/>
            <a:ext cx="2857500" cy="3111996"/>
          </a:xfrm>
          <a:prstGeom prst="rect">
            <a:avLst/>
          </a:prstGeom>
          <a:effectLst>
            <a:reflection blurRad="6350" stA="50000" endA="295" endPos="92000" dist="101600" dir="5400000" sy="-100000" algn="bl" rotWithShape="0"/>
          </a:effectLst>
        </p:spPr>
      </p:pic>
      <p:pic>
        <p:nvPicPr>
          <p:cNvPr id="5" name="Рисунок 4">
            <a:extLst>
              <a:ext uri="{FF2B5EF4-FFF2-40B4-BE49-F238E27FC236}">
                <a16:creationId xmlns:a16="http://schemas.microsoft.com/office/drawing/2014/main" id="{751551E2-2162-47D2-BD43-CA2B60CC0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9021" y="1896978"/>
            <a:ext cx="707342" cy="776438"/>
          </a:xfrm>
          <a:prstGeom prst="rect">
            <a:avLst/>
          </a:prstGeom>
        </p:spPr>
      </p:pic>
      <p:pic>
        <p:nvPicPr>
          <p:cNvPr id="6" name="Рисунок 5">
            <a:extLst>
              <a:ext uri="{FF2B5EF4-FFF2-40B4-BE49-F238E27FC236}">
                <a16:creationId xmlns:a16="http://schemas.microsoft.com/office/drawing/2014/main" id="{66E0E6B3-8FAE-49D7-9525-A70664697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948" y="3334039"/>
            <a:ext cx="738415" cy="776438"/>
          </a:xfrm>
          <a:prstGeom prst="rect">
            <a:avLst/>
          </a:prstGeom>
        </p:spPr>
      </p:pic>
      <p:pic>
        <p:nvPicPr>
          <p:cNvPr id="7" name="Рисунок 6">
            <a:extLst>
              <a:ext uri="{FF2B5EF4-FFF2-40B4-BE49-F238E27FC236}">
                <a16:creationId xmlns:a16="http://schemas.microsoft.com/office/drawing/2014/main" id="{44ABF08F-A70D-48DA-AB8B-9093166E7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949" y="4224760"/>
            <a:ext cx="629956" cy="776438"/>
          </a:xfrm>
          <a:prstGeom prst="rect">
            <a:avLst/>
          </a:prstGeom>
        </p:spPr>
      </p:pic>
      <p:pic>
        <p:nvPicPr>
          <p:cNvPr id="8" name="Рисунок 7">
            <a:extLst>
              <a:ext uri="{FF2B5EF4-FFF2-40B4-BE49-F238E27FC236}">
                <a16:creationId xmlns:a16="http://schemas.microsoft.com/office/drawing/2014/main" id="{3AD5DEFC-524B-4663-8459-87A02C1261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407" y="5175006"/>
            <a:ext cx="629956" cy="776438"/>
          </a:xfrm>
          <a:prstGeom prst="rect">
            <a:avLst/>
          </a:prstGeom>
        </p:spPr>
      </p:pic>
    </p:spTree>
    <p:extLst>
      <p:ext uri="{BB962C8B-B14F-4D97-AF65-F5344CB8AC3E}">
        <p14:creationId xmlns:p14="http://schemas.microsoft.com/office/powerpoint/2010/main" val="2786494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7" name="Прямоугольник 16"/>
          <p:cNvSpPr/>
          <p:nvPr/>
        </p:nvSpPr>
        <p:spPr>
          <a:xfrm rot="21072123">
            <a:off x="7044345" y="1170720"/>
            <a:ext cx="184731" cy="1323439"/>
          </a:xfrm>
          <a:prstGeom prst="rect">
            <a:avLst/>
          </a:prstGeom>
        </p:spPr>
        <p:txBody>
          <a:bodyPr wrap="none">
            <a:spAutoFit/>
          </a:bodyPr>
          <a:lstStyle/>
          <a:p>
            <a:endParaRPr lang="ru-RU" sz="8000"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1331640" y="1556792"/>
            <a:ext cx="6120680" cy="707886"/>
          </a:xfrm>
          <a:prstGeom prst="rect">
            <a:avLst/>
          </a:prstGeom>
        </p:spPr>
        <p:txBody>
          <a:bodyPr wrap="square">
            <a:spAutoFit/>
          </a:bodyPr>
          <a:lstStyle/>
          <a:p>
            <a:pPr lvl="0" fontAlgn="base">
              <a:spcBef>
                <a:spcPct val="0"/>
              </a:spcBef>
              <a:spcAft>
                <a:spcPct val="0"/>
              </a:spcAft>
            </a:pPr>
            <a:r>
              <a:rPr lang="en-US" sz="4000" b="1" i="1" dirty="0">
                <a:solidFill>
                  <a:srgbClr val="0070C0"/>
                </a:solidFill>
                <a:latin typeface="Tahoma" pitchFamily="34" charset="0"/>
                <a:ea typeface="Tahoma" pitchFamily="34" charset="0"/>
                <a:cs typeface="Tahoma" pitchFamily="34" charset="0"/>
              </a:rPr>
              <a:t>	</a:t>
            </a:r>
            <a:r>
              <a:rPr lang="ru-RU" sz="4000" dirty="0">
                <a:solidFill>
                  <a:srgbClr val="0070C0"/>
                </a:solidFill>
                <a:latin typeface="Tahoma" pitchFamily="34" charset="0"/>
                <a:ea typeface="Tahoma" pitchFamily="34" charset="0"/>
                <a:cs typeface="Tahoma" pitchFamily="34" charset="0"/>
              </a:rPr>
              <a:t> </a:t>
            </a:r>
          </a:p>
        </p:txBody>
      </p:sp>
      <p:sp>
        <p:nvSpPr>
          <p:cNvPr id="7" name="Прямоугольник 6"/>
          <p:cNvSpPr/>
          <p:nvPr/>
        </p:nvSpPr>
        <p:spPr>
          <a:xfrm>
            <a:off x="107504" y="2169341"/>
            <a:ext cx="8825355" cy="4250321"/>
          </a:xfrm>
          <a:prstGeom prst="rect">
            <a:avLst/>
          </a:prstGeom>
        </p:spPr>
        <p:txBody>
          <a:bodyPr wrap="square">
            <a:spAutoFit/>
          </a:bodyPr>
          <a:lstStyle/>
          <a:p>
            <a:r>
              <a:rPr lang="en-US" sz="4000" b="1" dirty="0">
                <a:solidFill>
                  <a:srgbClr val="336600"/>
                </a:solidFill>
                <a:latin typeface="Tahoma" panose="020B0604030504040204" pitchFamily="34" charset="0"/>
                <a:ea typeface="Tahoma" panose="020B0604030504040204" pitchFamily="34" charset="0"/>
                <a:cs typeface="Tahoma" panose="020B0604030504040204" pitchFamily="34" charset="0"/>
              </a:rPr>
              <a:t>You will be able</a:t>
            </a:r>
            <a:r>
              <a:rPr lang="ru-RU" sz="4000" b="1" dirty="0">
                <a:solidFill>
                  <a:srgbClr val="3366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336600"/>
                </a:solidFill>
                <a:latin typeface="Tahoma" panose="020B0604030504040204" pitchFamily="34" charset="0"/>
                <a:ea typeface="Tahoma" panose="020B0604030504040204" pitchFamily="34" charset="0"/>
                <a:cs typeface="Tahoma" panose="020B0604030504040204" pitchFamily="34" charset="0"/>
              </a:rPr>
              <a:t>to</a:t>
            </a:r>
            <a:r>
              <a:rPr lang="ru-RU" sz="4000" b="1" dirty="0">
                <a:solidFill>
                  <a:srgbClr val="336600"/>
                </a:solidFill>
                <a:latin typeface="Tahoma" panose="020B0604030504040204" pitchFamily="34" charset="0"/>
                <a:ea typeface="Tahoma" panose="020B0604030504040204" pitchFamily="34" charset="0"/>
                <a:cs typeface="Tahoma" panose="020B0604030504040204" pitchFamily="34" charset="0"/>
              </a:rPr>
              <a:t>:</a:t>
            </a:r>
            <a:endParaRPr lang="en-US" sz="4000" b="1" dirty="0">
              <a:solidFill>
                <a:srgbClr val="336600"/>
              </a:solidFill>
              <a:latin typeface="Tahoma" panose="020B0604030504040204" pitchFamily="34" charset="0"/>
              <a:ea typeface="Tahoma" panose="020B0604030504040204" pitchFamily="34" charset="0"/>
              <a:cs typeface="Tahoma" panose="020B0604030504040204" pitchFamily="34" charset="0"/>
            </a:endParaRPr>
          </a:p>
          <a:p>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p>
          <a:p>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learn and practice vocabulary related to clothes, fashion and the clothing industry;</a:t>
            </a:r>
          </a:p>
          <a:p>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learn and practice idioms related to clothing;</a:t>
            </a:r>
          </a:p>
          <a:p>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learn and practice phrasal verbs; practice prepositions; </a:t>
            </a:r>
          </a:p>
          <a:p>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practice word formation</a:t>
            </a:r>
            <a:r>
              <a:rPr lang="ru-RU"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endParaRPr lang="ru-RU" sz="4000" b="1" dirty="0">
              <a:solidFill>
                <a:srgbClr val="008000"/>
              </a:solidFill>
              <a:latin typeface="Times New Roman" panose="02020603050405020304" pitchFamily="18" charset="0"/>
              <a:ea typeface="Tahoma" pitchFamily="34" charset="0"/>
              <a:cs typeface="Times New Roman" panose="02020603050405020304" pitchFamily="18" charset="0"/>
            </a:endParaRPr>
          </a:p>
        </p:txBody>
      </p:sp>
      <p:sp>
        <p:nvSpPr>
          <p:cNvPr id="8" name="Прямоугольник 7"/>
          <p:cNvSpPr/>
          <p:nvPr/>
        </p:nvSpPr>
        <p:spPr>
          <a:xfrm rot="10800000" flipV="1">
            <a:off x="513396" y="488850"/>
            <a:ext cx="5426296" cy="1569660"/>
          </a:xfrm>
          <a:prstGeom prst="rect">
            <a:avLst/>
          </a:prstGeom>
        </p:spPr>
        <p:txBody>
          <a:bodyPr wrap="square">
            <a:spAutoFit/>
          </a:bodyPr>
          <a:lstStyle/>
          <a:p>
            <a:r>
              <a:rPr lang="ru-RU" sz="4800" b="1" dirty="0" err="1">
                <a:solidFill>
                  <a:srgbClr val="008000"/>
                </a:solidFill>
                <a:latin typeface="Tahoma" panose="020B0604030504040204" pitchFamily="34" charset="0"/>
                <a:ea typeface="Tahoma" panose="020B0604030504040204" pitchFamily="34" charset="0"/>
                <a:cs typeface="Tahoma" panose="020B0604030504040204" pitchFamily="34" charset="0"/>
              </a:rPr>
              <a:t>Assessment</a:t>
            </a:r>
            <a:r>
              <a:rPr lang="ru-RU" sz="4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ru-RU" sz="4800" b="1" dirty="0" err="1">
                <a:solidFill>
                  <a:srgbClr val="008000"/>
                </a:solidFill>
                <a:latin typeface="Tahoma" panose="020B0604030504040204" pitchFamily="34" charset="0"/>
                <a:ea typeface="Tahoma" panose="020B0604030504040204" pitchFamily="34" charset="0"/>
                <a:cs typeface="Tahoma" panose="020B0604030504040204" pitchFamily="34" charset="0"/>
              </a:rPr>
              <a:t>criteria</a:t>
            </a:r>
            <a:endParaRPr lang="ru-RU" sz="4800" b="1"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2052" name="Picture 4" descr="Clinical · mTelehealth Presents the Telehealth Home Health and Remote  Patient Monitoring Solution Powered by aTouchAway™ and Featuring Customized  Pathways of Care and the Proprietary Circle of Care™ - mTelehealth is 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862" y="378019"/>
            <a:ext cx="2584987" cy="23575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reen-tick-simple-1u8N5H-clipart – Emma Crui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933" y="3027880"/>
            <a:ext cx="540060" cy="609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green-tick-simple-1u8N5H-clipart – Emma Crui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336" y="3960174"/>
            <a:ext cx="602221" cy="5760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reen-tick-simple-1u8N5H-clipart – Emma Crui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933" y="4832040"/>
            <a:ext cx="602221" cy="5760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green-tick-simple-1u8N5H-clipart – Emma Crui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396" y="5660749"/>
            <a:ext cx="602221" cy="57606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26526BBB-4D53-46B4-A0E9-B9B6EDB10001}"/>
              </a:ext>
            </a:extLst>
          </p:cNvPr>
          <p:cNvSpPr>
            <a:spLocks noGrp="1"/>
          </p:cNvSpPr>
          <p:nvPr>
            <p:ph type="title"/>
          </p:nvPr>
        </p:nvSpPr>
        <p:spPr>
          <a:xfrm>
            <a:off x="0" y="0"/>
            <a:ext cx="9144000" cy="1052736"/>
          </a:xfrm>
        </p:spPr>
        <p:txBody>
          <a:bodyPr/>
          <a:lstStyle/>
          <a:p>
            <a:r>
              <a:rPr lang="en-US" dirty="0">
                <a:solidFill>
                  <a:srgbClr val="008000"/>
                </a:solidFill>
                <a:latin typeface="Tahoma" panose="020B0604030504040204" pitchFamily="34" charset="0"/>
                <a:ea typeface="Tahoma" panose="020B0604030504040204" pitchFamily="34" charset="0"/>
                <a:cs typeface="Tahoma" panose="020B0604030504040204" pitchFamily="34" charset="0"/>
              </a:rPr>
              <a:t>GLOSSARY</a:t>
            </a:r>
            <a:endParaRPr lang="ru-RU"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ScreenRecorderProject1">
            <a:hlinkClick r:id="" action="ppaction://media"/>
            <a:extLst>
              <a:ext uri="{FF2B5EF4-FFF2-40B4-BE49-F238E27FC236}">
                <a16:creationId xmlns:a16="http://schemas.microsoft.com/office/drawing/2014/main" id="{51D112B2-F784-468A-8AA0-2129E2E626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768" r="4636" b="5301"/>
          <a:stretch/>
        </p:blipFill>
        <p:spPr>
          <a:xfrm>
            <a:off x="359532" y="1069718"/>
            <a:ext cx="8424936" cy="5400600"/>
          </a:xfrm>
          <a:prstGeom prst="rect">
            <a:avLst/>
          </a:prstGeom>
        </p:spPr>
      </p:pic>
    </p:spTree>
    <p:extLst>
      <p:ext uri="{BB962C8B-B14F-4D97-AF65-F5344CB8AC3E}">
        <p14:creationId xmlns:p14="http://schemas.microsoft.com/office/powerpoint/2010/main" val="11352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9024" y="2060848"/>
            <a:ext cx="8784976" cy="3170099"/>
          </a:xfrm>
          <a:prstGeom prst="rect">
            <a:avLst/>
          </a:prstGeom>
          <a:noFill/>
        </p:spPr>
        <p:txBody>
          <a:bodyPr wrap="square" rtlCol="0">
            <a:spAutoFit/>
          </a:bodyPr>
          <a:lstStyle/>
          <a:p>
            <a:pPr algn="ctr"/>
            <a:r>
              <a:rPr lang="en-US" sz="4000" dirty="0">
                <a:solidFill>
                  <a:srgbClr val="008000"/>
                </a:solidFill>
              </a:rPr>
              <a:t>1 Clothes are typically made based on the designer’s specifications and a (an)  </a:t>
            </a:r>
          </a:p>
          <a:p>
            <a:pPr algn="ctr"/>
            <a:endParaRPr lang="en-US" sz="4000" dirty="0"/>
          </a:p>
          <a:p>
            <a:pPr algn="ctr"/>
            <a:r>
              <a:rPr lang="en-US" sz="4000" dirty="0"/>
              <a:t>……………………………………………….. </a:t>
            </a:r>
          </a:p>
          <a:p>
            <a:endParaRPr lang="el-GR" sz="4000" dirty="0"/>
          </a:p>
        </p:txBody>
      </p:sp>
      <p:sp>
        <p:nvSpPr>
          <p:cNvPr id="9" name="Ορθογώνιο 8"/>
          <p:cNvSpPr/>
          <p:nvPr/>
        </p:nvSpPr>
        <p:spPr>
          <a:xfrm rot="10800000" flipV="1">
            <a:off x="2843808" y="3632974"/>
            <a:ext cx="385192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prototype</a:t>
            </a:r>
          </a:p>
          <a:p>
            <a:pPr algn="ctr"/>
            <a:endParaRPr lang="el-G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3" descr="C:\Users\Олег\Desktop\1024х768.png">
            <a:extLst>
              <a:ext uri="{FF2B5EF4-FFF2-40B4-BE49-F238E27FC236}">
                <a16:creationId xmlns:a16="http://schemas.microsoft.com/office/drawing/2014/main" id="{D7F6FEE7-2F0A-479D-B4A9-E2DC557EDD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4437112"/>
            <a:ext cx="5400600" cy="242088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52391C6E-5C45-4411-94F5-6D695F8E2C26}"/>
              </a:ext>
            </a:extLst>
          </p:cNvPr>
          <p:cNvSpPr>
            <a:spLocks noGrp="1"/>
          </p:cNvSpPr>
          <p:nvPr>
            <p:ph type="title"/>
          </p:nvPr>
        </p:nvSpPr>
        <p:spPr>
          <a:xfrm>
            <a:off x="179512" y="0"/>
            <a:ext cx="8784976" cy="1124744"/>
          </a:xfrm>
        </p:spPr>
        <p:txBody>
          <a:bodyPr>
            <a:noAutofit/>
          </a:bodyPr>
          <a:lstStyle/>
          <a:p>
            <a:r>
              <a:rPr lang="en-US" sz="3600" dirty="0">
                <a:solidFill>
                  <a:srgbClr val="336600"/>
                </a:solidFill>
                <a:latin typeface="Tahoma" panose="020B0604030504040204" pitchFamily="34" charset="0"/>
                <a:ea typeface="Tahoma" panose="020B0604030504040204" pitchFamily="34" charset="0"/>
                <a:cs typeface="Tahoma" panose="020B0604030504040204" pitchFamily="34" charset="0"/>
              </a:rPr>
              <a:t>Fill in : </a:t>
            </a:r>
            <a:r>
              <a:rPr lang="en-US" sz="3600" i="1" dirty="0">
                <a:solidFill>
                  <a:srgbClr val="336600"/>
                </a:solidFill>
                <a:latin typeface="Tahoma" panose="020B0604030504040204" pitchFamily="34" charset="0"/>
                <a:ea typeface="Tahoma" panose="020B0604030504040204" pitchFamily="34" charset="0"/>
                <a:cs typeface="Tahoma" panose="020B0604030504040204" pitchFamily="34" charset="0"/>
              </a:rPr>
              <a:t>prototype, mass, </a:t>
            </a:r>
            <a:r>
              <a:rPr lang="en-US" sz="3600" i="1" dirty="0" err="1">
                <a:solidFill>
                  <a:srgbClr val="336600"/>
                </a:solidFill>
                <a:latin typeface="Tahoma" panose="020B0604030504040204" pitchFamily="34" charset="0"/>
                <a:ea typeface="Tahoma" panose="020B0604030504040204" pitchFamily="34" charset="0"/>
                <a:cs typeface="Tahoma" panose="020B0604030504040204" pitchFamily="34" charset="0"/>
              </a:rPr>
              <a:t>assembley</a:t>
            </a:r>
            <a:r>
              <a:rPr lang="en-US" sz="3600" i="1" dirty="0">
                <a:solidFill>
                  <a:srgbClr val="336600"/>
                </a:solidFill>
                <a:latin typeface="Tahoma" panose="020B0604030504040204" pitchFamily="34" charset="0"/>
                <a:ea typeface="Tahoma" panose="020B0604030504040204" pitchFamily="34" charset="0"/>
                <a:cs typeface="Tahoma" panose="020B0604030504040204" pitchFamily="34" charset="0"/>
              </a:rPr>
              <a:t>, quality, fulfilment</a:t>
            </a:r>
            <a:endParaRPr lang="ru-RU" sz="3600" i="1" dirty="0">
              <a:solidFill>
                <a:srgbClr val="33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132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39552" y="620688"/>
            <a:ext cx="8352928" cy="1938992"/>
          </a:xfrm>
          <a:prstGeom prst="rect">
            <a:avLst/>
          </a:prstGeom>
          <a:noFill/>
        </p:spPr>
        <p:txBody>
          <a:bodyPr wrap="square" rtlCol="0">
            <a:spAutoFit/>
          </a:bodyPr>
          <a:lstStyle/>
          <a:p>
            <a:pPr algn="ctr"/>
            <a: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t>2 The orders were processed at the </a:t>
            </a:r>
          </a:p>
          <a:p>
            <a:pPr algn="ctr"/>
            <a:endParaRPr lang="en-US" sz="4000" dirty="0"/>
          </a:p>
          <a:p>
            <a:pPr algn="ctr"/>
            <a:r>
              <a:rPr lang="en-US" sz="4000" dirty="0"/>
              <a:t>……………………………………………….. </a:t>
            </a:r>
            <a:r>
              <a:rPr lang="en-US" sz="4000" dirty="0">
                <a:solidFill>
                  <a:srgbClr val="008000"/>
                </a:solidFill>
              </a:rPr>
              <a:t>center.</a:t>
            </a:r>
            <a:endParaRPr lang="el-GR" sz="4000" dirty="0">
              <a:solidFill>
                <a:srgbClr val="008000"/>
              </a:solidFill>
            </a:endParaRPr>
          </a:p>
        </p:txBody>
      </p:sp>
      <p:sp>
        <p:nvSpPr>
          <p:cNvPr id="9" name="Ορθογώνιο 8"/>
          <p:cNvSpPr/>
          <p:nvPr/>
        </p:nvSpPr>
        <p:spPr>
          <a:xfrm rot="10800000" flipV="1">
            <a:off x="2843808" y="1539304"/>
            <a:ext cx="3312368"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fulfilment</a:t>
            </a:r>
          </a:p>
          <a:p>
            <a:pPr algn="ctr"/>
            <a:endParaRPr lang="el-G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3" descr="C:\Users\Олег\Desktop\1024х768.png">
            <a:extLst>
              <a:ext uri="{FF2B5EF4-FFF2-40B4-BE49-F238E27FC236}">
                <a16:creationId xmlns:a16="http://schemas.microsoft.com/office/drawing/2014/main" id="{D7F6FEE7-2F0A-479D-B4A9-E2DC557EDD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429000"/>
            <a:ext cx="5400600"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7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3528" y="260648"/>
            <a:ext cx="8640960" cy="3785652"/>
          </a:xfrm>
          <a:prstGeom prst="rect">
            <a:avLst/>
          </a:prstGeom>
          <a:noFill/>
        </p:spPr>
        <p:txBody>
          <a:bodyPr wrap="square" rtlCol="0">
            <a:spAutoFit/>
          </a:bodyPr>
          <a:lstStyle/>
          <a:p>
            <a:pPr algn="ctr"/>
            <a: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t>3 Performing </a:t>
            </a:r>
            <a:r>
              <a:rPr lang="en-US" sz="4000" dirty="0"/>
              <a:t>………………………………………….</a:t>
            </a:r>
          </a:p>
          <a:p>
            <a:pPr algn="ctr"/>
            <a: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t>control ensures that all items meet the specifications.</a:t>
            </a:r>
          </a:p>
          <a:p>
            <a:pPr algn="ctr"/>
            <a:r>
              <a:rPr lang="en-US" sz="4000" dirty="0"/>
              <a:t> </a:t>
            </a:r>
          </a:p>
          <a:p>
            <a:endParaRPr lang="el-GR" sz="4000" dirty="0"/>
          </a:p>
        </p:txBody>
      </p:sp>
      <p:sp>
        <p:nvSpPr>
          <p:cNvPr id="9" name="Ορθογώνιο 8"/>
          <p:cNvSpPr/>
          <p:nvPr/>
        </p:nvSpPr>
        <p:spPr>
          <a:xfrm>
            <a:off x="1979712" y="764705"/>
            <a:ext cx="5616624"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quality</a:t>
            </a:r>
          </a:p>
          <a:p>
            <a:pPr algn="ctr"/>
            <a:endParaRPr lang="el-G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3" descr="C:\Users\Олег\Desktop\1024х768.png">
            <a:extLst>
              <a:ext uri="{FF2B5EF4-FFF2-40B4-BE49-F238E27FC236}">
                <a16:creationId xmlns:a16="http://schemas.microsoft.com/office/drawing/2014/main" id="{D7F6FEE7-2F0A-479D-B4A9-E2DC557EDD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429000"/>
            <a:ext cx="5400600"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05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3528" y="260648"/>
            <a:ext cx="8640960" cy="3785652"/>
          </a:xfrm>
          <a:prstGeom prst="rect">
            <a:avLst/>
          </a:prstGeom>
          <a:noFill/>
        </p:spPr>
        <p:txBody>
          <a:bodyPr wrap="square" rtlCol="0">
            <a:spAutoFit/>
          </a:bodyPr>
          <a:lstStyle/>
          <a:p>
            <a:pPr algn="ctr"/>
            <a: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t>4 In factories, clothes are typically put on</a:t>
            </a:r>
          </a:p>
          <a:p>
            <a:pPr algn="ctr"/>
            <a:endParaRPr lang="en-US" sz="4000" dirty="0"/>
          </a:p>
          <a:p>
            <a:pPr algn="ctr"/>
            <a:r>
              <a:rPr lang="en-US" sz="4000" dirty="0"/>
              <a:t>………………………………………….</a:t>
            </a:r>
            <a:r>
              <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rPr>
              <a:t>lines.</a:t>
            </a:r>
          </a:p>
          <a:p>
            <a:pPr algn="ctr"/>
            <a:r>
              <a:rPr lang="en-US" sz="4000" dirty="0"/>
              <a:t> </a:t>
            </a:r>
          </a:p>
          <a:p>
            <a:endParaRPr lang="el-GR" sz="4000" dirty="0"/>
          </a:p>
        </p:txBody>
      </p:sp>
      <p:sp>
        <p:nvSpPr>
          <p:cNvPr id="9" name="Ορθογώνιο 8"/>
          <p:cNvSpPr/>
          <p:nvPr/>
        </p:nvSpPr>
        <p:spPr>
          <a:xfrm>
            <a:off x="2195736" y="1700808"/>
            <a:ext cx="4968552"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assembley</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l-G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3" descr="C:\Users\Олег\Desktop\1024х768.png">
            <a:extLst>
              <a:ext uri="{FF2B5EF4-FFF2-40B4-BE49-F238E27FC236}">
                <a16:creationId xmlns:a16="http://schemas.microsoft.com/office/drawing/2014/main" id="{D7F6FEE7-2F0A-479D-B4A9-E2DC557EDD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668832"/>
            <a:ext cx="5400600" cy="292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5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3528" y="260648"/>
            <a:ext cx="7848872" cy="4401205"/>
          </a:xfrm>
          <a:prstGeom prst="rect">
            <a:avLst/>
          </a:prstGeom>
          <a:noFill/>
        </p:spPr>
        <p:txBody>
          <a:bodyPr wrap="square" rtlCol="0">
            <a:spAutoFit/>
          </a:bodyPr>
          <a:lstStyle/>
          <a:p>
            <a:pPr algn="ctr"/>
            <a:endParaRPr lang="en-US" sz="4000" dirty="0"/>
          </a:p>
          <a:p>
            <a:pPr algn="ctr"/>
            <a:r>
              <a:rPr lang="en-US" sz="4000" dirty="0">
                <a:solidFill>
                  <a:srgbClr val="008000"/>
                </a:solidFill>
              </a:rPr>
              <a:t>5. </a:t>
            </a:r>
            <a:r>
              <a:rPr lang="en-US" sz="4000" dirty="0"/>
              <a:t>………………………………………….</a:t>
            </a:r>
            <a:r>
              <a:rPr lang="en-US" sz="4000" dirty="0">
                <a:solidFill>
                  <a:srgbClr val="008000"/>
                </a:solidFill>
              </a:rPr>
              <a:t> production allows people to have a variety of clothes from over the world.</a:t>
            </a:r>
            <a:endParaRPr lang="en-US" sz="4000" dirty="0">
              <a:solidFill>
                <a:srgbClr val="008000"/>
              </a:solidFill>
              <a:latin typeface="Tahoma" panose="020B0604030504040204" pitchFamily="34" charset="0"/>
              <a:ea typeface="Tahoma" panose="020B0604030504040204" pitchFamily="34" charset="0"/>
              <a:cs typeface="Tahoma" panose="020B0604030504040204" pitchFamily="34" charset="0"/>
            </a:endParaRPr>
          </a:p>
          <a:p>
            <a:pPr algn="ctr"/>
            <a:r>
              <a:rPr lang="en-US" sz="4000" dirty="0"/>
              <a:t> </a:t>
            </a:r>
          </a:p>
          <a:p>
            <a:endParaRPr lang="el-GR" sz="4000" dirty="0"/>
          </a:p>
        </p:txBody>
      </p:sp>
      <p:sp>
        <p:nvSpPr>
          <p:cNvPr id="9" name="Ορθογώνιο 8"/>
          <p:cNvSpPr/>
          <p:nvPr/>
        </p:nvSpPr>
        <p:spPr>
          <a:xfrm>
            <a:off x="2987824" y="620688"/>
            <a:ext cx="2592288"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Mass</a:t>
            </a:r>
          </a:p>
          <a:p>
            <a:pPr algn="ctr"/>
            <a:endParaRPr lang="el-G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3" descr="C:\Users\Олег\Desktop\1024х768.png">
            <a:extLst>
              <a:ext uri="{FF2B5EF4-FFF2-40B4-BE49-F238E27FC236}">
                <a16:creationId xmlns:a16="http://schemas.microsoft.com/office/drawing/2014/main" id="{D7F6FEE7-2F0A-479D-B4A9-E2DC557EDD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717032"/>
            <a:ext cx="5400600"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1800</TotalTime>
  <Words>1447</Words>
  <Application>Microsoft Office PowerPoint</Application>
  <PresentationFormat>Экран (4:3)</PresentationFormat>
  <Paragraphs>143</Paragraphs>
  <Slides>29</Slides>
  <Notes>0</Notes>
  <HiddenSlides>0</HiddenSlides>
  <MMClips>4</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29</vt:i4>
      </vt:variant>
    </vt:vector>
  </HeadingPairs>
  <TitlesOfParts>
    <vt:vector size="36" baseType="lpstr">
      <vt:lpstr>Algerian</vt:lpstr>
      <vt:lpstr>Arial</vt:lpstr>
      <vt:lpstr>Arial Black</vt:lpstr>
      <vt:lpstr>Calibri</vt:lpstr>
      <vt:lpstr>Tahoma</vt:lpstr>
      <vt:lpstr>Times New Roman</vt:lpstr>
      <vt:lpstr>Тема Office</vt:lpstr>
      <vt:lpstr>Презентация PowerPoint</vt:lpstr>
      <vt:lpstr>11.5.2 - to use a wide range of vocabulary, which is appropriate to topic and genre, and which is spelt accurately;  11.4.5 - to deduce meaning from context  in extended texts on a wide range of familiar and unfamiliar general and curricular topics.  </vt:lpstr>
      <vt:lpstr>Презентация PowerPoint</vt:lpstr>
      <vt:lpstr>GLOSSARY</vt:lpstr>
      <vt:lpstr>Fill in : prototype, mass, assembley, quality, fulfilment</vt:lpstr>
      <vt:lpstr>Презентация PowerPoint</vt:lpstr>
      <vt:lpstr>Презентация PowerPoint</vt:lpstr>
      <vt:lpstr>Презентация PowerPoint</vt:lpstr>
      <vt:lpstr>Презентация PowerPoint</vt:lpstr>
      <vt:lpstr>Choose the correct item</vt:lpstr>
      <vt:lpstr>Fill in: through, of, into, from, in</vt:lpstr>
      <vt:lpstr>Презентация PowerPoint</vt:lpstr>
      <vt:lpstr>Презентация PowerPoint</vt:lpstr>
      <vt:lpstr>Textiles &amp; Materials  cotton nylon silk denim polyester flannel acetate leather linen viscose rayon wool </vt:lpstr>
      <vt:lpstr>Check the unknown words </vt:lpstr>
      <vt:lpstr>Презентация PowerPoint</vt:lpstr>
      <vt:lpstr>Textile care: iron / dry-clean / hand wash/ bleach tumble dry</vt:lpstr>
      <vt:lpstr>The fashion industry. Choose the correct options</vt:lpstr>
      <vt:lpstr>The fashion industry. Discuss how you prefer to shop for clothes</vt:lpstr>
      <vt:lpstr>The clothing industry &amp; the invironment a) Match the words to form phrases</vt:lpstr>
      <vt:lpstr>b) Complete the text with phrases from a) </vt:lpstr>
      <vt:lpstr>Collect more information abt. how the fashion industry can become eco-friendly</vt:lpstr>
      <vt:lpstr>Idioms. Choose the correct word to form idioms</vt:lpstr>
      <vt:lpstr>Phrasal verbs. Fill in keep, take, throw, try, wrap</vt:lpstr>
      <vt:lpstr>  Prepositions.  Complete the sentences with the correct preposition </vt:lpstr>
      <vt:lpstr> Word formation Fill in the gaps with the words derived from the words in bold.</vt:lpstr>
      <vt:lpstr> Discuss: what do you think the clothes we wear say abt.us</vt:lpstr>
      <vt:lpstr>Recommended H/W: </vt:lpstr>
      <vt:lpstr>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Амангали Жумаев</cp:lastModifiedBy>
  <cp:revision>194</cp:revision>
  <dcterms:created xsi:type="dcterms:W3CDTF">2020-10-15T10:45:32Z</dcterms:created>
  <dcterms:modified xsi:type="dcterms:W3CDTF">2021-04-20T12:07:05Z</dcterms:modified>
</cp:coreProperties>
</file>