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4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720" r:id="rId3"/>
    <p:sldMasterId id="2147483747" r:id="rId4"/>
    <p:sldMasterId id="2147483759" r:id="rId5"/>
  </p:sldMasterIdLst>
  <p:notesMasterIdLst>
    <p:notesMasterId r:id="rId17"/>
  </p:notesMasterIdLst>
  <p:handoutMasterIdLst>
    <p:handoutMasterId r:id="rId18"/>
  </p:handoutMasterIdLst>
  <p:sldIdLst>
    <p:sldId id="372" r:id="rId6"/>
    <p:sldId id="373" r:id="rId7"/>
    <p:sldId id="362" r:id="rId8"/>
    <p:sldId id="359" r:id="rId9"/>
    <p:sldId id="313" r:id="rId10"/>
    <p:sldId id="363" r:id="rId11"/>
    <p:sldId id="337" r:id="rId12"/>
    <p:sldId id="369" r:id="rId13"/>
    <p:sldId id="365" r:id="rId14"/>
    <p:sldId id="333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E1A"/>
    <a:srgbClr val="AF93D9"/>
    <a:srgbClr val="427642"/>
    <a:srgbClr val="5C0000"/>
    <a:srgbClr val="820000"/>
    <a:srgbClr val="640000"/>
    <a:srgbClr val="8E0000"/>
    <a:srgbClr val="7A0000"/>
    <a:srgbClr val="360000"/>
    <a:srgbClr val="549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493" autoAdjust="0"/>
  </p:normalViewPr>
  <p:slideViewPr>
    <p:cSldViewPr snapToGrid="0" showGuides="1">
      <p:cViewPr varScale="1">
        <p:scale>
          <a:sx n="83" d="100"/>
          <a:sy n="83" d="100"/>
        </p:scale>
        <p:origin x="499" y="5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C3FDDF-D40A-47BC-B471-87EF1BE52C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C2B65E2-5392-4C6E-9B69-1BC59A723A1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kk-KZ" sz="2400" dirty="0" smtClean="0">
              <a:latin typeface="Tahoma" pitchFamily="34" charset="0"/>
              <a:ea typeface="Tahoma" pitchFamily="34" charset="0"/>
              <a:cs typeface="Tahoma" pitchFamily="34" charset="0"/>
            </a:rPr>
            <a:t>қоректегі энергия бастапқы көзінен бірнеше организм арқылы өтетінін</a:t>
          </a:r>
          <a:endParaRPr lang="ru-RU" sz="2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F1D5AC9-6288-4F88-991F-83B1A9351A89}" type="parTrans" cxnId="{683D6E42-0136-45CF-9AE4-769A1BF6E956}">
      <dgm:prSet/>
      <dgm:spPr/>
      <dgm:t>
        <a:bodyPr/>
        <a:lstStyle/>
        <a:p>
          <a:endParaRPr lang="ru-RU"/>
        </a:p>
      </dgm:t>
    </dgm:pt>
    <dgm:pt modelId="{3F662776-87D7-4FFA-85E6-11E377CD15D4}" type="sibTrans" cxnId="{683D6E42-0136-45CF-9AE4-769A1BF6E956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EFC5850-5CEA-4166-814E-2C22768BCC1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dirty="0" smtClean="0">
              <a:latin typeface="Tahoma" pitchFamily="34" charset="0"/>
              <a:ea typeface="Tahoma" pitchFamily="34" charset="0"/>
              <a:cs typeface="Tahoma" pitchFamily="34" charset="0"/>
            </a:rPr>
            <a:t>мұндай қауымдастық қоректік тізбек деп аталатынын </a:t>
          </a:r>
          <a:endParaRPr lang="ru-RU" sz="2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1F9C1A5-0D21-4A12-A186-DFFEFB818E9B}" type="parTrans" cxnId="{57EDA10B-4470-423E-AF51-9F9E6CF98579}">
      <dgm:prSet/>
      <dgm:spPr/>
      <dgm:t>
        <a:bodyPr/>
        <a:lstStyle/>
        <a:p>
          <a:endParaRPr lang="ru-RU"/>
        </a:p>
      </dgm:t>
    </dgm:pt>
    <dgm:pt modelId="{F1348933-5691-4598-95C1-A3FF97C57A6F}" type="sibTrans" cxnId="{57EDA10B-4470-423E-AF51-9F9E6CF98579}">
      <dgm:prSet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A99416BC-2EDF-4D36-AAA7-10D083A2BB2C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dirty="0" smtClean="0">
              <a:latin typeface="Tahoma" pitchFamily="34" charset="0"/>
              <a:ea typeface="Tahoma" pitchFamily="34" charset="0"/>
              <a:cs typeface="Tahoma" pitchFamily="34" charset="0"/>
            </a:rPr>
            <a:t>тізбектің әрбір буыны трофикалық деңгей екенін</a:t>
          </a:r>
          <a:endParaRPr lang="ru-RU" sz="2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DFAD2ED-DC0E-4F49-A5DE-79841645E176}" type="parTrans" cxnId="{CE781F6B-6C91-4CAE-8F09-BDA15DE0A307}">
      <dgm:prSet/>
      <dgm:spPr/>
      <dgm:t>
        <a:bodyPr/>
        <a:lstStyle/>
        <a:p>
          <a:endParaRPr lang="ru-RU"/>
        </a:p>
      </dgm:t>
    </dgm:pt>
    <dgm:pt modelId="{2D95116C-F05E-47F1-9008-31129D64ECA2}" type="sibTrans" cxnId="{CE781F6B-6C91-4CAE-8F09-BDA15DE0A307}">
      <dgm:prSet/>
      <dgm:spPr/>
      <dgm:t>
        <a:bodyPr/>
        <a:lstStyle/>
        <a:p>
          <a:endParaRPr lang="ru-RU"/>
        </a:p>
      </dgm:t>
    </dgm:pt>
    <dgm:pt modelId="{0498FDA4-32C5-4FFB-9FEB-0C3BD43C0501}" type="pres">
      <dgm:prSet presAssocID="{49C3FDDF-D40A-47BC-B471-87EF1BE52CA1}" presName="linearFlow" presStyleCnt="0">
        <dgm:presLayoutVars>
          <dgm:resizeHandles val="exact"/>
        </dgm:presLayoutVars>
      </dgm:prSet>
      <dgm:spPr/>
    </dgm:pt>
    <dgm:pt modelId="{5AB523A7-83E7-47EF-BDF2-6C0BB0F609EF}" type="pres">
      <dgm:prSet presAssocID="{3C2B65E2-5392-4C6E-9B69-1BC59A723A1B}" presName="node" presStyleLbl="node1" presStyleIdx="0" presStyleCnt="3" custScaleX="118582" custScaleY="85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C7A04-4359-4A73-BC0A-81FA59BAC970}" type="pres">
      <dgm:prSet presAssocID="{3F662776-87D7-4FFA-85E6-11E377CD15D4}" presName="sibTrans" presStyleLbl="sibTrans2D1" presStyleIdx="0" presStyleCnt="2" custAng="10800000" custFlipVert="1" custScaleY="12931"/>
      <dgm:spPr/>
      <dgm:t>
        <a:bodyPr/>
        <a:lstStyle/>
        <a:p>
          <a:endParaRPr lang="ru-RU"/>
        </a:p>
      </dgm:t>
    </dgm:pt>
    <dgm:pt modelId="{DC7D6181-9A25-4439-AC8B-88C833840EF7}" type="pres">
      <dgm:prSet presAssocID="{3F662776-87D7-4FFA-85E6-11E377CD15D4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50C9305-9A07-42AF-B6BA-D75069654379}" type="pres">
      <dgm:prSet presAssocID="{5EFC5850-5CEA-4166-814E-2C22768BCC16}" presName="node" presStyleLbl="node1" presStyleIdx="1" presStyleCnt="3" custScaleX="117929" custScaleY="108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D6DF5-3C69-4390-A5F0-8DBAE1677206}" type="pres">
      <dgm:prSet presAssocID="{F1348933-5691-4598-95C1-A3FF97C57A6F}" presName="sibTrans" presStyleLbl="sibTrans2D1" presStyleIdx="1" presStyleCnt="2" custAng="10800000" custFlipVert="1" custScaleY="26011"/>
      <dgm:spPr/>
      <dgm:t>
        <a:bodyPr/>
        <a:lstStyle/>
        <a:p>
          <a:endParaRPr lang="ru-RU"/>
        </a:p>
      </dgm:t>
    </dgm:pt>
    <dgm:pt modelId="{7E896290-130A-44E8-9F9A-9151A94EEA01}" type="pres">
      <dgm:prSet presAssocID="{F1348933-5691-4598-95C1-A3FF97C57A6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D499AC6-CF23-4960-8E85-D87194AF4B32}" type="pres">
      <dgm:prSet presAssocID="{A99416BC-2EDF-4D36-AAA7-10D083A2BB2C}" presName="node" presStyleLbl="node1" presStyleIdx="2" presStyleCnt="3" custScaleX="116780" custScaleY="111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7D6D30-3B00-4F60-B8A1-B077B201CF31}" type="presOf" srcId="{A99416BC-2EDF-4D36-AAA7-10D083A2BB2C}" destId="{5D499AC6-CF23-4960-8E85-D87194AF4B32}" srcOrd="0" destOrd="0" presId="urn:microsoft.com/office/officeart/2005/8/layout/process2"/>
    <dgm:cxn modelId="{A6FA070F-0E11-4CCE-9739-20E6C6CE6A01}" type="presOf" srcId="{5EFC5850-5CEA-4166-814E-2C22768BCC16}" destId="{C50C9305-9A07-42AF-B6BA-D75069654379}" srcOrd="0" destOrd="0" presId="urn:microsoft.com/office/officeart/2005/8/layout/process2"/>
    <dgm:cxn modelId="{AD2820D0-0872-40AD-B9F3-2388D95D8314}" type="presOf" srcId="{3C2B65E2-5392-4C6E-9B69-1BC59A723A1B}" destId="{5AB523A7-83E7-47EF-BDF2-6C0BB0F609EF}" srcOrd="0" destOrd="0" presId="urn:microsoft.com/office/officeart/2005/8/layout/process2"/>
    <dgm:cxn modelId="{51A3BB26-AE8F-48B7-B10F-EB87DCB58A3B}" type="presOf" srcId="{49C3FDDF-D40A-47BC-B471-87EF1BE52CA1}" destId="{0498FDA4-32C5-4FFB-9FEB-0C3BD43C0501}" srcOrd="0" destOrd="0" presId="urn:microsoft.com/office/officeart/2005/8/layout/process2"/>
    <dgm:cxn modelId="{47A0E7B9-AE2A-4F65-A306-F3EAF773FE83}" type="presOf" srcId="{F1348933-5691-4598-95C1-A3FF97C57A6F}" destId="{7E896290-130A-44E8-9F9A-9151A94EEA01}" srcOrd="1" destOrd="0" presId="urn:microsoft.com/office/officeart/2005/8/layout/process2"/>
    <dgm:cxn modelId="{A0172B17-6368-438B-837D-4C2A4A7D3ED2}" type="presOf" srcId="{3F662776-87D7-4FFA-85E6-11E377CD15D4}" destId="{662C7A04-4359-4A73-BC0A-81FA59BAC970}" srcOrd="0" destOrd="0" presId="urn:microsoft.com/office/officeart/2005/8/layout/process2"/>
    <dgm:cxn modelId="{B2F9BE1B-E6F0-4F1E-955D-9A02F4231195}" type="presOf" srcId="{3F662776-87D7-4FFA-85E6-11E377CD15D4}" destId="{DC7D6181-9A25-4439-AC8B-88C833840EF7}" srcOrd="1" destOrd="0" presId="urn:microsoft.com/office/officeart/2005/8/layout/process2"/>
    <dgm:cxn modelId="{5605475D-D86F-4913-A1E2-D7AC215558A1}" type="presOf" srcId="{F1348933-5691-4598-95C1-A3FF97C57A6F}" destId="{AACD6DF5-3C69-4390-A5F0-8DBAE1677206}" srcOrd="0" destOrd="0" presId="urn:microsoft.com/office/officeart/2005/8/layout/process2"/>
    <dgm:cxn modelId="{683D6E42-0136-45CF-9AE4-769A1BF6E956}" srcId="{49C3FDDF-D40A-47BC-B471-87EF1BE52CA1}" destId="{3C2B65E2-5392-4C6E-9B69-1BC59A723A1B}" srcOrd="0" destOrd="0" parTransId="{2F1D5AC9-6288-4F88-991F-83B1A9351A89}" sibTransId="{3F662776-87D7-4FFA-85E6-11E377CD15D4}"/>
    <dgm:cxn modelId="{CE781F6B-6C91-4CAE-8F09-BDA15DE0A307}" srcId="{49C3FDDF-D40A-47BC-B471-87EF1BE52CA1}" destId="{A99416BC-2EDF-4D36-AAA7-10D083A2BB2C}" srcOrd="2" destOrd="0" parTransId="{ADFAD2ED-DC0E-4F49-A5DE-79841645E176}" sibTransId="{2D95116C-F05E-47F1-9008-31129D64ECA2}"/>
    <dgm:cxn modelId="{57EDA10B-4470-423E-AF51-9F9E6CF98579}" srcId="{49C3FDDF-D40A-47BC-B471-87EF1BE52CA1}" destId="{5EFC5850-5CEA-4166-814E-2C22768BCC16}" srcOrd="1" destOrd="0" parTransId="{51F9C1A5-0D21-4A12-A186-DFFEFB818E9B}" sibTransId="{F1348933-5691-4598-95C1-A3FF97C57A6F}"/>
    <dgm:cxn modelId="{44465409-225B-47BC-BCFD-1FD1DAE33778}" type="presParOf" srcId="{0498FDA4-32C5-4FFB-9FEB-0C3BD43C0501}" destId="{5AB523A7-83E7-47EF-BDF2-6C0BB0F609EF}" srcOrd="0" destOrd="0" presId="urn:microsoft.com/office/officeart/2005/8/layout/process2"/>
    <dgm:cxn modelId="{DD12F3D8-E0C7-4D22-8046-EF5C90E97751}" type="presParOf" srcId="{0498FDA4-32C5-4FFB-9FEB-0C3BD43C0501}" destId="{662C7A04-4359-4A73-BC0A-81FA59BAC970}" srcOrd="1" destOrd="0" presId="urn:microsoft.com/office/officeart/2005/8/layout/process2"/>
    <dgm:cxn modelId="{D9E0B0D2-8DC7-41F5-9BE3-4F9FE2DBC1F8}" type="presParOf" srcId="{662C7A04-4359-4A73-BC0A-81FA59BAC970}" destId="{DC7D6181-9A25-4439-AC8B-88C833840EF7}" srcOrd="0" destOrd="0" presId="urn:microsoft.com/office/officeart/2005/8/layout/process2"/>
    <dgm:cxn modelId="{373CA484-6931-45E3-AA1B-0B8BB4DFF556}" type="presParOf" srcId="{0498FDA4-32C5-4FFB-9FEB-0C3BD43C0501}" destId="{C50C9305-9A07-42AF-B6BA-D75069654379}" srcOrd="2" destOrd="0" presId="urn:microsoft.com/office/officeart/2005/8/layout/process2"/>
    <dgm:cxn modelId="{22501521-2D08-44CF-BCE8-F480D8FCF3FD}" type="presParOf" srcId="{0498FDA4-32C5-4FFB-9FEB-0C3BD43C0501}" destId="{AACD6DF5-3C69-4390-A5F0-8DBAE1677206}" srcOrd="3" destOrd="0" presId="urn:microsoft.com/office/officeart/2005/8/layout/process2"/>
    <dgm:cxn modelId="{697CF855-D838-4A5C-9F17-21892915AE31}" type="presParOf" srcId="{AACD6DF5-3C69-4390-A5F0-8DBAE1677206}" destId="{7E896290-130A-44E8-9F9A-9151A94EEA01}" srcOrd="0" destOrd="0" presId="urn:microsoft.com/office/officeart/2005/8/layout/process2"/>
    <dgm:cxn modelId="{1775743D-4EE6-4FD6-A544-FA41DD87BC3B}" type="presParOf" srcId="{0498FDA4-32C5-4FFB-9FEB-0C3BD43C0501}" destId="{5D499AC6-CF23-4960-8E85-D87194AF4B3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523A7-83E7-47EF-BDF2-6C0BB0F609EF}">
      <dsp:nvSpPr>
        <dsp:cNvPr id="0" name=""/>
        <dsp:cNvSpPr/>
      </dsp:nvSpPr>
      <dsp:spPr>
        <a:xfrm>
          <a:off x="1473143" y="4682"/>
          <a:ext cx="5594611" cy="10058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қоректегі энергия бастапқы көзінен бірнеше организм арқылы өтетінін</a:t>
          </a:r>
          <a:endParaRPr lang="ru-RU" sz="2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502604" y="34143"/>
        <a:ext cx="5535689" cy="946963"/>
      </dsp:txXfrm>
    </dsp:sp>
    <dsp:sp modelId="{662C7A04-4359-4A73-BC0A-81FA59BAC970}">
      <dsp:nvSpPr>
        <dsp:cNvPr id="0" name=""/>
        <dsp:cNvSpPr/>
      </dsp:nvSpPr>
      <dsp:spPr>
        <a:xfrm rot="5400000" flipV="1">
          <a:off x="4049296" y="1271121"/>
          <a:ext cx="442305" cy="68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4249859" y="1084285"/>
        <a:ext cx="41179" cy="421715"/>
      </dsp:txXfrm>
    </dsp:sp>
    <dsp:sp modelId="{C50C9305-9A07-42AF-B6BA-D75069654379}">
      <dsp:nvSpPr>
        <dsp:cNvPr id="0" name=""/>
        <dsp:cNvSpPr/>
      </dsp:nvSpPr>
      <dsp:spPr>
        <a:xfrm>
          <a:off x="1488547" y="1600308"/>
          <a:ext cx="5563803" cy="128128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мұндай қауымдастық қоректік тізбек деп аталатынын </a:t>
          </a:r>
          <a:endParaRPr lang="ru-RU" sz="2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526074" y="1637835"/>
        <a:ext cx="5488749" cy="1206228"/>
      </dsp:txXfrm>
    </dsp:sp>
    <dsp:sp modelId="{AACD6DF5-3C69-4390-A5F0-8DBAE1677206}">
      <dsp:nvSpPr>
        <dsp:cNvPr id="0" name=""/>
        <dsp:cNvSpPr/>
      </dsp:nvSpPr>
      <dsp:spPr>
        <a:xfrm rot="5400000" flipV="1">
          <a:off x="4049296" y="3107432"/>
          <a:ext cx="442305" cy="138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-5400000">
        <a:off x="4229031" y="2955309"/>
        <a:ext cx="82835" cy="400888"/>
      </dsp:txXfrm>
    </dsp:sp>
    <dsp:sp modelId="{5D499AC6-CF23-4960-8E85-D87194AF4B32}">
      <dsp:nvSpPr>
        <dsp:cNvPr id="0" name=""/>
        <dsp:cNvSpPr/>
      </dsp:nvSpPr>
      <dsp:spPr>
        <a:xfrm>
          <a:off x="1515652" y="3471332"/>
          <a:ext cx="5509594" cy="13119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тізбектің әрбір буыны трофикалық деңгей екенін</a:t>
          </a:r>
          <a:endParaRPr lang="ru-RU" sz="2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554079" y="3509759"/>
        <a:ext cx="5432740" cy="1235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05/11/2024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Google Shape;73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marL="0" indent="0" eaLnBrk="1" hangingPunct="1">
              <a:buSzPts val="1400"/>
            </a:pPr>
            <a:endParaRPr lang="ru-RU" altLang="ru-RU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20515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marL="0" indent="0" eaLnBrk="1" hangingPunct="1">
              <a:buSzPts val="1400"/>
            </a:pPr>
            <a:endParaRPr lang="ru-RU" altLang="ru-RU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2153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9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9" y="111052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0"/>
            <a:ext cx="4881083" cy="517146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7" y="117483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7" y="387231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108211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97793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7" y="79120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91" y="2951549"/>
            <a:ext cx="4948799" cy="325953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7" y="2951549"/>
            <a:ext cx="4948799" cy="325953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6"/>
            <a:ext cx="5248792" cy="2848311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5" y="88008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71" y="1537565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62" y="1125505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102423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82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3" y="682492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9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3" y="282380"/>
            <a:ext cx="456228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1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110618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3" y="282380"/>
            <a:ext cx="456228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5" y="74045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1" y="946332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9" y="94633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3" y="3777474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1" y="3777473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3" y="282380"/>
            <a:ext cx="456228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5" y="113669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7" y="13533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8" y="1985665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5" y="1985665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93" y="1985665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1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9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1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517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21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9" y="112081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359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9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9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213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8525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04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2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500"/>
            </a:lvl2pPr>
            <a:lvl3pPr marL="914332" indent="0">
              <a:buNone/>
              <a:defRPr sz="1200"/>
            </a:lvl3pPr>
            <a:lvl4pPr marL="1371498" indent="0">
              <a:buNone/>
              <a:defRPr sz="1100"/>
            </a:lvl4pPr>
            <a:lvl5pPr marL="1828664" indent="0">
              <a:buNone/>
              <a:defRPr sz="1100"/>
            </a:lvl5pPr>
            <a:lvl6pPr marL="2285830" indent="0">
              <a:buNone/>
              <a:defRPr sz="1100"/>
            </a:lvl6pPr>
            <a:lvl7pPr marL="2742994" indent="0">
              <a:buNone/>
              <a:defRPr sz="1100"/>
            </a:lvl7pPr>
            <a:lvl8pPr marL="3200160" indent="0">
              <a:buNone/>
              <a:defRPr sz="1100"/>
            </a:lvl8pPr>
            <a:lvl9pPr marL="365732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201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2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500"/>
            </a:lvl2pPr>
            <a:lvl3pPr marL="914332" indent="0">
              <a:buNone/>
              <a:defRPr sz="1200"/>
            </a:lvl3pPr>
            <a:lvl4pPr marL="1371498" indent="0">
              <a:buNone/>
              <a:defRPr sz="1100"/>
            </a:lvl4pPr>
            <a:lvl5pPr marL="1828664" indent="0">
              <a:buNone/>
              <a:defRPr sz="1100"/>
            </a:lvl5pPr>
            <a:lvl6pPr marL="2285830" indent="0">
              <a:buNone/>
              <a:defRPr sz="1100"/>
            </a:lvl6pPr>
            <a:lvl7pPr marL="2742994" indent="0">
              <a:buNone/>
              <a:defRPr sz="1100"/>
            </a:lvl7pPr>
            <a:lvl8pPr marL="3200160" indent="0">
              <a:buNone/>
              <a:defRPr sz="1100"/>
            </a:lvl8pPr>
            <a:lvl9pPr marL="365732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957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042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9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367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26659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9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58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7" y="7650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9" y="112081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8728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7" y="7650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318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9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8933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1646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7" y="66880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2537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9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5" y="98326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319369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9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5" y="98326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125667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9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8219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9" y="111052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0"/>
            <a:ext cx="4881083" cy="517146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8947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7" y="117483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7" y="387231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108211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47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9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97793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7"/>
            <a:ext cx="2411640" cy="21932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6870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7" y="79120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297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91" y="2951549"/>
            <a:ext cx="4948799" cy="325953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7" y="2951549"/>
            <a:ext cx="4948799" cy="325953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5673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6"/>
            <a:ext cx="5248792" cy="2848311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5" y="88008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8417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71" y="1537565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62" y="1125505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102423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5424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82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4311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3" y="682492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7307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3" y="282380"/>
            <a:ext cx="456228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1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7843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9" y="110618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3883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3" y="282380"/>
            <a:ext cx="456228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5" y="74045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88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449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1" y="946332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9" y="94633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3" y="3777474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1" y="3777473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3" y="282380"/>
            <a:ext cx="456228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5" y="113669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0322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7" y="13533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8" y="1985665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5" y="1985665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93" y="1985665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2039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1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7874637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51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4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3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1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0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8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8F7FA-2FBB-47D0-9DA8-94227B05E5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603538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191AF-5068-4584-9DFA-7AF8F4AC1D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96461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67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2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55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44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31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1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0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48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B086-8264-410D-8B1E-4C73F68A38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14058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0401" y="1600205"/>
            <a:ext cx="5842000" cy="45259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05600" y="1600205"/>
            <a:ext cx="5842000" cy="45259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7A62-7376-4F57-B5AB-340E026AD0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08179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43"/>
            <a:ext cx="5386917" cy="6397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678" indent="0">
              <a:buNone/>
              <a:defRPr sz="2300" b="1"/>
            </a:lvl2pPr>
            <a:lvl3pPr marL="1037227" indent="0">
              <a:buNone/>
              <a:defRPr sz="2100" b="1"/>
            </a:lvl3pPr>
            <a:lvl4pPr marL="1555862" indent="0">
              <a:buNone/>
              <a:defRPr sz="1700" b="1"/>
            </a:lvl4pPr>
            <a:lvl5pPr marL="2074455" indent="0">
              <a:buNone/>
              <a:defRPr sz="1700" b="1"/>
            </a:lvl5pPr>
            <a:lvl6pPr marL="2593134" indent="0">
              <a:buNone/>
              <a:defRPr sz="1700" b="1"/>
            </a:lvl6pPr>
            <a:lvl7pPr marL="3111697" indent="0">
              <a:buNone/>
              <a:defRPr sz="1700" b="1"/>
            </a:lvl7pPr>
            <a:lvl8pPr marL="3630319" indent="0">
              <a:buNone/>
              <a:defRPr sz="1700" b="1"/>
            </a:lvl8pPr>
            <a:lvl9pPr marL="414891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43"/>
            <a:ext cx="5389035" cy="6397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678" indent="0">
              <a:buNone/>
              <a:defRPr sz="2300" b="1"/>
            </a:lvl2pPr>
            <a:lvl3pPr marL="1037227" indent="0">
              <a:buNone/>
              <a:defRPr sz="2100" b="1"/>
            </a:lvl3pPr>
            <a:lvl4pPr marL="1555862" indent="0">
              <a:buNone/>
              <a:defRPr sz="1700" b="1"/>
            </a:lvl4pPr>
            <a:lvl5pPr marL="2074455" indent="0">
              <a:buNone/>
              <a:defRPr sz="1700" b="1"/>
            </a:lvl5pPr>
            <a:lvl6pPr marL="2593134" indent="0">
              <a:buNone/>
              <a:defRPr sz="1700" b="1"/>
            </a:lvl6pPr>
            <a:lvl7pPr marL="3111697" indent="0">
              <a:buNone/>
              <a:defRPr sz="1700" b="1"/>
            </a:lvl7pPr>
            <a:lvl8pPr marL="3630319" indent="0">
              <a:buNone/>
              <a:defRPr sz="1700" b="1"/>
            </a:lvl8pPr>
            <a:lvl9pPr marL="414891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5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4020-1C46-474C-8C16-CCBBC39BC0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70102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CD416-E3A7-4F48-8144-A271B8CD9E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448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61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7" y="66880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6" y="375469"/>
            <a:ext cx="974089" cy="1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0D67-A819-4E48-8517-F3ECBC4FE2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00746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140"/>
            <a:ext cx="4011084" cy="116204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95" y="273053"/>
            <a:ext cx="6815665" cy="585311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8678" indent="0">
              <a:buNone/>
              <a:defRPr sz="1300"/>
            </a:lvl2pPr>
            <a:lvl3pPr marL="1037227" indent="0">
              <a:buNone/>
              <a:defRPr sz="1200"/>
            </a:lvl3pPr>
            <a:lvl4pPr marL="1555862" indent="0">
              <a:buNone/>
              <a:defRPr sz="1100"/>
            </a:lvl4pPr>
            <a:lvl5pPr marL="2074455" indent="0">
              <a:buNone/>
              <a:defRPr sz="1100"/>
            </a:lvl5pPr>
            <a:lvl6pPr marL="2593134" indent="0">
              <a:buNone/>
              <a:defRPr sz="1100"/>
            </a:lvl6pPr>
            <a:lvl7pPr marL="3111697" indent="0">
              <a:buNone/>
              <a:defRPr sz="1100"/>
            </a:lvl7pPr>
            <a:lvl8pPr marL="3630319" indent="0">
              <a:buNone/>
              <a:defRPr sz="1100"/>
            </a:lvl8pPr>
            <a:lvl9pPr marL="414891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4B877-FBB7-41F7-A810-BC737AF8B6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50757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8678" indent="0">
              <a:buNone/>
              <a:defRPr sz="3100"/>
            </a:lvl2pPr>
            <a:lvl3pPr marL="1037227" indent="0">
              <a:buNone/>
              <a:defRPr sz="2700"/>
            </a:lvl3pPr>
            <a:lvl4pPr marL="1555862" indent="0">
              <a:buNone/>
              <a:defRPr sz="2300"/>
            </a:lvl4pPr>
            <a:lvl5pPr marL="2074455" indent="0">
              <a:buNone/>
              <a:defRPr sz="2300"/>
            </a:lvl5pPr>
            <a:lvl6pPr marL="2593134" indent="0">
              <a:buNone/>
              <a:defRPr sz="2300"/>
            </a:lvl6pPr>
            <a:lvl7pPr marL="3111697" indent="0">
              <a:buNone/>
              <a:defRPr sz="2300"/>
            </a:lvl7pPr>
            <a:lvl8pPr marL="3630319" indent="0">
              <a:buNone/>
              <a:defRPr sz="2300"/>
            </a:lvl8pPr>
            <a:lvl9pPr marL="4148911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426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8678" indent="0">
              <a:buNone/>
              <a:defRPr sz="1300"/>
            </a:lvl2pPr>
            <a:lvl3pPr marL="1037227" indent="0">
              <a:buNone/>
              <a:defRPr sz="1200"/>
            </a:lvl3pPr>
            <a:lvl4pPr marL="1555862" indent="0">
              <a:buNone/>
              <a:defRPr sz="1100"/>
            </a:lvl4pPr>
            <a:lvl5pPr marL="2074455" indent="0">
              <a:buNone/>
              <a:defRPr sz="1100"/>
            </a:lvl5pPr>
            <a:lvl6pPr marL="2593134" indent="0">
              <a:buNone/>
              <a:defRPr sz="1100"/>
            </a:lvl6pPr>
            <a:lvl7pPr marL="3111697" indent="0">
              <a:buNone/>
              <a:defRPr sz="1100"/>
            </a:lvl7pPr>
            <a:lvl8pPr marL="3630319" indent="0">
              <a:buNone/>
              <a:defRPr sz="1100"/>
            </a:lvl8pPr>
            <a:lvl9pPr marL="414891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A70ED-0865-4D9B-A6B9-7FA1E3EF8B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39362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873D9-0BA7-41F3-8984-A57804698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04648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75889" y="274644"/>
            <a:ext cx="297180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1" y="274644"/>
            <a:ext cx="87122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C382-1552-4ACD-8417-43E46F5E75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34057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51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5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4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3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1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0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9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8F7FA-2FBB-47D0-9DA8-94227B05E5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66819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191AF-5068-4584-9DFA-7AF8F4AC1D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423175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70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2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559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45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32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18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05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491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B086-8264-410D-8B1E-4C73F68A38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930153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0401" y="1600205"/>
            <a:ext cx="5842000" cy="45259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05600" y="1600205"/>
            <a:ext cx="5842000" cy="45259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7A62-7376-4F57-B5AB-340E026AD0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09210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43"/>
            <a:ext cx="5386917" cy="6397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702" indent="0">
              <a:buNone/>
              <a:defRPr sz="2300" b="1"/>
            </a:lvl2pPr>
            <a:lvl3pPr marL="1037279" indent="0">
              <a:buNone/>
              <a:defRPr sz="2100" b="1"/>
            </a:lvl3pPr>
            <a:lvl4pPr marL="1555940" indent="0">
              <a:buNone/>
              <a:defRPr sz="1700" b="1"/>
            </a:lvl4pPr>
            <a:lvl5pPr marL="2074559" indent="0">
              <a:buNone/>
              <a:defRPr sz="1700" b="1"/>
            </a:lvl5pPr>
            <a:lvl6pPr marL="2593262" indent="0">
              <a:buNone/>
              <a:defRPr sz="1700" b="1"/>
            </a:lvl6pPr>
            <a:lvl7pPr marL="3111852" indent="0">
              <a:buNone/>
              <a:defRPr sz="1700" b="1"/>
            </a:lvl7pPr>
            <a:lvl8pPr marL="3630500" indent="0">
              <a:buNone/>
              <a:defRPr sz="1700" b="1"/>
            </a:lvl8pPr>
            <a:lvl9pPr marL="4149119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43"/>
            <a:ext cx="5389035" cy="6397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702" indent="0">
              <a:buNone/>
              <a:defRPr sz="2300" b="1"/>
            </a:lvl2pPr>
            <a:lvl3pPr marL="1037279" indent="0">
              <a:buNone/>
              <a:defRPr sz="2100" b="1"/>
            </a:lvl3pPr>
            <a:lvl4pPr marL="1555940" indent="0">
              <a:buNone/>
              <a:defRPr sz="1700" b="1"/>
            </a:lvl4pPr>
            <a:lvl5pPr marL="2074559" indent="0">
              <a:buNone/>
              <a:defRPr sz="1700" b="1"/>
            </a:lvl5pPr>
            <a:lvl6pPr marL="2593262" indent="0">
              <a:buNone/>
              <a:defRPr sz="1700" b="1"/>
            </a:lvl6pPr>
            <a:lvl7pPr marL="3111852" indent="0">
              <a:buNone/>
              <a:defRPr sz="1700" b="1"/>
            </a:lvl7pPr>
            <a:lvl8pPr marL="3630500" indent="0">
              <a:buNone/>
              <a:defRPr sz="1700" b="1"/>
            </a:lvl8pPr>
            <a:lvl9pPr marL="4149119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5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4020-1C46-474C-8C16-CCBBC39BC0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442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9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5" y="98326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CD416-E3A7-4F48-8144-A271B8CD9E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39958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0D67-A819-4E48-8517-F3ECBC4FE2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763600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137"/>
            <a:ext cx="4011084" cy="116204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95" y="273053"/>
            <a:ext cx="6815665" cy="585311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8702" indent="0">
              <a:buNone/>
              <a:defRPr sz="1300"/>
            </a:lvl2pPr>
            <a:lvl3pPr marL="1037279" indent="0">
              <a:buNone/>
              <a:defRPr sz="1200"/>
            </a:lvl3pPr>
            <a:lvl4pPr marL="1555940" indent="0">
              <a:buNone/>
              <a:defRPr sz="1100"/>
            </a:lvl4pPr>
            <a:lvl5pPr marL="2074559" indent="0">
              <a:buNone/>
              <a:defRPr sz="1100"/>
            </a:lvl5pPr>
            <a:lvl6pPr marL="2593262" indent="0">
              <a:buNone/>
              <a:defRPr sz="1100"/>
            </a:lvl6pPr>
            <a:lvl7pPr marL="3111852" indent="0">
              <a:buNone/>
              <a:defRPr sz="1100"/>
            </a:lvl7pPr>
            <a:lvl8pPr marL="3630500" indent="0">
              <a:buNone/>
              <a:defRPr sz="1100"/>
            </a:lvl8pPr>
            <a:lvl9pPr marL="414911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4B877-FBB7-41F7-A810-BC737AF8B6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209529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8702" indent="0">
              <a:buNone/>
              <a:defRPr sz="3100"/>
            </a:lvl2pPr>
            <a:lvl3pPr marL="1037279" indent="0">
              <a:buNone/>
              <a:defRPr sz="2700"/>
            </a:lvl3pPr>
            <a:lvl4pPr marL="1555940" indent="0">
              <a:buNone/>
              <a:defRPr sz="2300"/>
            </a:lvl4pPr>
            <a:lvl5pPr marL="2074559" indent="0">
              <a:buNone/>
              <a:defRPr sz="2300"/>
            </a:lvl5pPr>
            <a:lvl6pPr marL="2593262" indent="0">
              <a:buNone/>
              <a:defRPr sz="2300"/>
            </a:lvl6pPr>
            <a:lvl7pPr marL="3111852" indent="0">
              <a:buNone/>
              <a:defRPr sz="2300"/>
            </a:lvl7pPr>
            <a:lvl8pPr marL="3630500" indent="0">
              <a:buNone/>
              <a:defRPr sz="2300"/>
            </a:lvl8pPr>
            <a:lvl9pPr marL="4149119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423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8702" indent="0">
              <a:buNone/>
              <a:defRPr sz="1300"/>
            </a:lvl2pPr>
            <a:lvl3pPr marL="1037279" indent="0">
              <a:buNone/>
              <a:defRPr sz="1200"/>
            </a:lvl3pPr>
            <a:lvl4pPr marL="1555940" indent="0">
              <a:buNone/>
              <a:defRPr sz="1100"/>
            </a:lvl4pPr>
            <a:lvl5pPr marL="2074559" indent="0">
              <a:buNone/>
              <a:defRPr sz="1100"/>
            </a:lvl5pPr>
            <a:lvl6pPr marL="2593262" indent="0">
              <a:buNone/>
              <a:defRPr sz="1100"/>
            </a:lvl6pPr>
            <a:lvl7pPr marL="3111852" indent="0">
              <a:buNone/>
              <a:defRPr sz="1100"/>
            </a:lvl7pPr>
            <a:lvl8pPr marL="3630500" indent="0">
              <a:buNone/>
              <a:defRPr sz="1100"/>
            </a:lvl8pPr>
            <a:lvl9pPr marL="414911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A70ED-0865-4D9B-A6B9-7FA1E3EF8B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0205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873D9-0BA7-41F3-8984-A57804698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16005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75886" y="274644"/>
            <a:ext cx="297180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1" y="274644"/>
            <a:ext cx="87122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C382-1552-4ACD-8417-43E46F5E75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74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9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80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5" y="98326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" Type="http://schemas.openxmlformats.org/officeDocument/2006/relationships/slideLayout" Target="../slideLayouts/slideLayout40.xml"/><Relationship Id="rId21" Type="http://schemas.openxmlformats.org/officeDocument/2006/relationships/slideLayout" Target="../slideLayouts/slideLayout58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64CE6-9F4C-43AD-A01C-854736B450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1C63-8FB0-44F2-88D3-CD05CB0F6F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5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3F3F3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3F3F3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>
                <a:solidFill>
                  <a:srgbClr val="3F3F3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F3F3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2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  <p:sldLayoutId id="2147483738" r:id="rId18"/>
    <p:sldLayoutId id="2147483739" r:id="rId19"/>
    <p:sldLayoutId id="2147483740" r:id="rId20"/>
    <p:sldLayoutId id="2147483741" r:id="rId21"/>
    <p:sldLayoutId id="2147483742" r:id="rId22"/>
    <p:sldLayoutId id="2147483743" r:id="rId23"/>
    <p:sldLayoutId id="2147483744" r:id="rId24"/>
    <p:sldLayoutId id="2147483745" r:id="rId25"/>
    <p:sldLayoutId id="2147483746" r:id="rId26"/>
  </p:sldLayoutIdLst>
  <p:hf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19" tIns="51860" rIns="103719" bIns="518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4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19" tIns="51860" rIns="103719" bIns="518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3"/>
            <a:ext cx="2844800" cy="36406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3719" tIns="51860" rIns="103719" bIns="5186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029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3"/>
            <a:ext cx="3860800" cy="36406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3719" tIns="51860" rIns="103719" bIns="5186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030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3"/>
            <a:ext cx="2844800" cy="36406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3719" tIns="51860" rIns="103719" bIns="518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 defTabSz="914354" fontAlgn="base">
              <a:spcBef>
                <a:spcPct val="0"/>
              </a:spcBef>
              <a:spcAft>
                <a:spcPct val="0"/>
              </a:spcAft>
              <a:defRPr/>
            </a:pPr>
            <a:fld id="{0F00A096-5789-405C-B827-9A41EBD028B3}" type="slidenum">
              <a:rPr lang="ru-RU" altLang="ru-RU" smtClean="0">
                <a:latin typeface="Arial" pitchFamily="34" charset="0"/>
                <a:cs typeface="Arial" pitchFamily="34" charset="0"/>
                <a:sym typeface="Arial" pitchFamily="34" charset="0"/>
              </a:rPr>
              <a:pPr defTabSz="914354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6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5pPr>
      <a:lvl6pPr marL="518678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6pPr>
      <a:lvl7pPr marL="1037227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7pPr>
      <a:lvl8pPr marL="1555862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8pPr>
      <a:lvl9pPr marL="2074455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85205" indent="-38520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0254" indent="-32170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04" indent="-2560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1731" indent="-2560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2392" indent="-2560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343" indent="-259340" algn="l" defTabSz="103722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1022" indent="-259340" algn="l" defTabSz="103722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89615" indent="-259340" algn="l" defTabSz="103722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08250" indent="-259340" algn="l" defTabSz="103722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678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227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5862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4455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3134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697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0319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48911" algn="l" defTabSz="103722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24" tIns="51863" rIns="103724" bIns="518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24" tIns="51863" rIns="103724" bIns="51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406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3724" tIns="51863" rIns="103724" bIns="51863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029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406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3724" tIns="51863" rIns="103724" bIns="51863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1030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406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3724" tIns="51863" rIns="103724" bIns="5186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F00A096-5789-405C-B827-9A41EBD028B3}" type="slidenum">
              <a:rPr lang="ru-RU" altLang="ru-RU">
                <a:latin typeface="Arial" pitchFamily="34" charset="0"/>
                <a:cs typeface="Arial" pitchFamily="34" charset="0"/>
                <a:sym typeface="Arial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0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5pPr>
      <a:lvl6pPr marL="518702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6pPr>
      <a:lvl7pPr marL="1037279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7pPr>
      <a:lvl8pPr marL="1555940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8pPr>
      <a:lvl9pPr marL="2074559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85224" indent="-38522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0296" indent="-3217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8" indent="-25611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1821" indent="-25611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2508" indent="-25611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487" indent="-259352" algn="l" defTabSz="1037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1190" indent="-259352" algn="l" defTabSz="1037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89809" indent="-259352" algn="l" defTabSz="1037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08470" indent="-259352" algn="l" defTabSz="1037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702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279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5940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4559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3262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852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0500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49119" algn="l" defTabSz="1037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916522" y="2908305"/>
            <a:ext cx="10282767" cy="215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021" tIns="29541" rIns="59021" bIns="29541"/>
          <a:lstStyle/>
          <a:p>
            <a:pPr algn="ctr" defTabSz="12191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kk-KZ" sz="2900" b="1" dirty="0">
                <a:solidFill>
                  <a:srgbClr val="002060"/>
                </a:solidFill>
                <a:latin typeface="Century Gothic" pitchFamily="34" charset="0"/>
                <a:cs typeface="Arial" pitchFamily="34" charset="0"/>
                <a:sym typeface="Arial" pitchFamily="34" charset="0"/>
              </a:rPr>
              <a:t> </a:t>
            </a:r>
            <a:r>
              <a:rPr lang="kk-KZ" sz="3300" b="1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sym typeface="Arial" pitchFamily="34" charset="0"/>
              </a:rPr>
              <a:t>Тақырыбы: </a:t>
            </a:r>
            <a:r>
              <a:rPr lang="ru-RU" sz="3600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Экологиялық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жағдайлар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</a:rPr>
              <a:t>мен  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</a:p>
          <a:p>
            <a:pPr algn="ctr" defTabSz="12191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             </a:t>
            </a:r>
            <a:r>
              <a:rPr lang="ru-RU" sz="3600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экологиялық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есептер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шешу</a:t>
            </a:r>
            <a:endParaRPr lang="ru-RU" sz="36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 defTabSz="12191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kk-KZ" alt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Century Gothic" pitchFamily="34" charset="0"/>
              </a:rPr>
              <a:t>11 </a:t>
            </a:r>
            <a:r>
              <a:rPr lang="kk-KZ" alt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Century Gothic" pitchFamily="34" charset="0"/>
              </a:rPr>
              <a:t>сынып</a:t>
            </a:r>
          </a:p>
          <a:p>
            <a:pPr algn="ctr" defTabSz="12191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kk-KZ" altLang="ru-RU" sz="37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Arial" pitchFamily="34" charset="0"/>
              </a:rPr>
              <a:t>(Қоғамдық – гуманитарлық бағыты</a:t>
            </a:r>
            <a:r>
              <a:rPr lang="ru-RU" altLang="ru-RU" sz="37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Arial" pitchFamily="34" charset="0"/>
              </a:rPr>
              <a:t>)</a:t>
            </a:r>
            <a:endParaRPr lang="ru-RU" altLang="ru-RU" sz="3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306179" name="Google Shape;77;p1"/>
          <p:cNvCxnSpPr>
            <a:cxnSpLocks noChangeShapeType="1"/>
          </p:cNvCxnSpPr>
          <p:nvPr/>
        </p:nvCxnSpPr>
        <p:spPr bwMode="auto">
          <a:xfrm>
            <a:off x="1555753" y="5880100"/>
            <a:ext cx="9254067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6180" name="Google Shape;78;p1"/>
          <p:cNvCxnSpPr>
            <a:cxnSpLocks noChangeShapeType="1"/>
          </p:cNvCxnSpPr>
          <p:nvPr/>
        </p:nvCxnSpPr>
        <p:spPr bwMode="auto">
          <a:xfrm>
            <a:off x="1716617" y="6316133"/>
            <a:ext cx="90932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2441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188465" y="258795"/>
            <a:ext cx="854015" cy="384719"/>
          </a:xfrm>
          <a:prstGeom prst="rect">
            <a:avLst/>
          </a:prstGeom>
          <a:solidFill>
            <a:schemeClr val="bg2"/>
          </a:solidFill>
        </p:spPr>
        <p:txBody>
          <a:bodyPr wrap="square" lIns="91434" tIns="45718" rIns="91434" bIns="45718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34536" y="997459"/>
            <a:ext cx="2633133" cy="38471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Жауабы: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4536" y="1701801"/>
            <a:ext cx="5858933" cy="3893371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dirty="0" smtClean="0">
                <a:solidFill>
                  <a:srgbClr val="7030A0"/>
                </a:solidFill>
              </a:rPr>
              <a:t>Қоректік тізбек: Дәнді дақыл - тышқан – үкі 3,5 кг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 Пропорция құрамыз:</a:t>
            </a:r>
            <a:endParaRPr lang="kk-KZ" dirty="0">
              <a:solidFill>
                <a:srgbClr val="7030A0"/>
              </a:solidFill>
            </a:endParaRPr>
          </a:p>
          <a:p>
            <a:r>
              <a:rPr lang="kk-KZ" dirty="0" smtClean="0">
                <a:solidFill>
                  <a:srgbClr val="7030A0"/>
                </a:solidFill>
              </a:rPr>
              <a:t>3500 гр – 10 </a:t>
            </a:r>
            <a:r>
              <a:rPr lang="ru-RU" dirty="0" smtClean="0">
                <a:solidFill>
                  <a:srgbClr val="7030A0"/>
                </a:solidFill>
              </a:rPr>
              <a:t>%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Х = 100 %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Х = 3500 </a:t>
            </a:r>
            <a:r>
              <a:rPr lang="ru-RU" dirty="0" err="1" smtClean="0">
                <a:solidFill>
                  <a:srgbClr val="7030A0"/>
                </a:solidFill>
              </a:rPr>
              <a:t>х</a:t>
            </a:r>
            <a:r>
              <a:rPr lang="ru-RU" dirty="0" smtClean="0">
                <a:solidFill>
                  <a:srgbClr val="7030A0"/>
                </a:solidFill>
              </a:rPr>
              <a:t> 10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Х = 35 000 г</a:t>
            </a:r>
            <a:r>
              <a:rPr lang="kk-KZ" dirty="0" smtClean="0">
                <a:solidFill>
                  <a:srgbClr val="7030A0"/>
                </a:solidFill>
              </a:rPr>
              <a:t>, 35 кг (тышқанның массасы)</a:t>
            </a:r>
          </a:p>
          <a:p>
            <a:endParaRPr lang="kk-KZ" dirty="0">
              <a:solidFill>
                <a:srgbClr val="7030A0"/>
              </a:solidFill>
            </a:endParaRPr>
          </a:p>
          <a:p>
            <a:r>
              <a:rPr lang="kk-KZ" dirty="0" smtClean="0">
                <a:solidFill>
                  <a:srgbClr val="7030A0"/>
                </a:solidFill>
              </a:rPr>
              <a:t>35 000 гр -10</a:t>
            </a:r>
            <a:r>
              <a:rPr lang="ru-RU" dirty="0" smtClean="0">
                <a:solidFill>
                  <a:srgbClr val="7030A0"/>
                </a:solidFill>
              </a:rPr>
              <a:t>%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Х = 100%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Х = 35 000 х 10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Х = 350 000 </a:t>
            </a:r>
            <a:r>
              <a:rPr lang="ru-RU" dirty="0" err="1" smtClean="0">
                <a:solidFill>
                  <a:srgbClr val="7030A0"/>
                </a:solidFill>
              </a:rPr>
              <a:t>гр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яғни</a:t>
            </a:r>
            <a:r>
              <a:rPr lang="kk-KZ" dirty="0" smtClean="0">
                <a:solidFill>
                  <a:srgbClr val="7030A0"/>
                </a:solidFill>
              </a:rPr>
              <a:t> 350 кг (дәнді дақыл массасы)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Жауабы: 3,5 кг үкі өсуі үшін 350 кг дәнді дақыл керек.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128075" y="282380"/>
            <a:ext cx="828136" cy="365125"/>
          </a:xfrm>
          <a:solidFill>
            <a:schemeClr val="bg2"/>
          </a:solidFill>
        </p:spPr>
        <p:txBody>
          <a:bodyPr/>
          <a:lstStyle/>
          <a:p>
            <a:fld id="{E3813BF9-5145-4417-B95D-FA862797388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34" tIns="45718" rIns="91434" bIns="45718" rtlCol="0" anchor="ctr"/>
          <a:lstStyle/>
          <a:p>
            <a:r>
              <a:rPr lang="ru-RU" sz="2400" b="1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ru-RU" sz="2400" b="1" dirty="0" err="1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Қорытынды</a:t>
            </a:r>
            <a:endParaRPr lang="ru-RU" sz="2400" b="1" dirty="0">
              <a:solidFill>
                <a:schemeClr val="bg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655675" y="2414721"/>
            <a:ext cx="6096000" cy="677107"/>
          </a:xfrm>
          <a:prstGeom prst="rect">
            <a:avLst/>
          </a:prstGeom>
        </p:spPr>
        <p:txBody>
          <a:bodyPr lIns="91434" tIns="45718" rIns="91434" bIns="45718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Экожүйелердегі трофикалық деңгейлердің сызбасын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құрастыруды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үйрендіңіздер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6352"/>
            <a:ext cx="12192000" cy="68897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20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9328151" y="6043085"/>
            <a:ext cx="2743200" cy="3640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430" tIns="47179" rIns="94430" bIns="47179"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990550" indent="-380981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523925" indent="-304784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2133493" indent="-304784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743062" indent="-304784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3352632" indent="-30478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3962202" indent="-30478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4571772" indent="-30478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5181341" indent="-30478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F8E3BF36-DF21-47E5-9064-843BFC9A3ADC}" type="slidenum">
              <a:rPr lang="ru-RU" altLang="ru-RU" sz="15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500" b="1">
              <a:solidFill>
                <a:srgbClr val="002060"/>
              </a:solidFill>
            </a:endParaRPr>
          </a:p>
        </p:txBody>
      </p:sp>
      <p:cxnSp>
        <p:nvCxnSpPr>
          <p:cNvPr id="307204" name="Google Shape;124;p4"/>
          <p:cNvCxnSpPr>
            <a:cxnSpLocks noChangeShapeType="1"/>
          </p:cNvCxnSpPr>
          <p:nvPr/>
        </p:nvCxnSpPr>
        <p:spPr bwMode="auto">
          <a:xfrm>
            <a:off x="400053" y="6510867"/>
            <a:ext cx="1148503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05" name="Google Shape;125;p4"/>
          <p:cNvCxnSpPr>
            <a:cxnSpLocks noChangeShapeType="1"/>
          </p:cNvCxnSpPr>
          <p:nvPr/>
        </p:nvCxnSpPr>
        <p:spPr bwMode="auto">
          <a:xfrm rot="10800000" flipH="1">
            <a:off x="609602" y="6639984"/>
            <a:ext cx="11089217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06" name="Google Shape;230;p65"/>
          <p:cNvSpPr txBox="1">
            <a:spLocks/>
          </p:cNvSpPr>
          <p:nvPr/>
        </p:nvSpPr>
        <p:spPr bwMode="auto">
          <a:xfrm>
            <a:off x="433917" y="1528233"/>
            <a:ext cx="11176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387" tIns="111387" rIns="111387" bIns="111387"/>
          <a:lstStyle>
            <a:lvl1pPr marL="57150" indent="-5715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defTabSz="121917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ru-RU" sz="2900">
              <a:solidFill>
                <a:srgbClr val="002060"/>
              </a:solidFill>
              <a:latin typeface="Century Gothic" pitchFamily="34" charset="0"/>
              <a:sym typeface="Open Sans" pitchFamily="34" charset="0"/>
            </a:endParaRPr>
          </a:p>
        </p:txBody>
      </p:sp>
      <p:sp>
        <p:nvSpPr>
          <p:cNvPr id="307208" name="Прямоугольник 10"/>
          <p:cNvSpPr>
            <a:spLocks noChangeArrowheads="1"/>
          </p:cNvSpPr>
          <p:nvPr/>
        </p:nvSpPr>
        <p:spPr bwMode="auto">
          <a:xfrm>
            <a:off x="4282020" y="1073151"/>
            <a:ext cx="2940049" cy="548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282" tIns="47619" rIns="95282" bIns="47619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900" b="1">
                <a:solidFill>
                  <a:srgbClr val="002060"/>
                </a:solidFill>
                <a:latin typeface="Century Gothic" pitchFamily="34" charset="0"/>
                <a:cs typeface="Arial" pitchFamily="34" charset="0"/>
                <a:sym typeface="Arial" pitchFamily="34" charset="0"/>
              </a:rPr>
              <a:t>Оқу мақсаты</a:t>
            </a:r>
            <a:r>
              <a:rPr lang="ru-RU" sz="2900">
                <a:solidFill>
                  <a:srgbClr val="002060"/>
                </a:solidFill>
                <a:latin typeface="Century Gothic" pitchFamily="34" charset="0"/>
                <a:cs typeface="Arial" pitchFamily="34" charset="0"/>
                <a:sym typeface="Arial" pitchFamily="34" charset="0"/>
              </a:rPr>
              <a:t>: </a:t>
            </a:r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173569" y="1921158"/>
            <a:ext cx="12018433" cy="108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82" tIns="47619" rIns="95282" bIns="47619" anchor="ctr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200" dirty="0">
                <a:latin typeface="Times New Roman"/>
                <a:ea typeface="Times New Roman"/>
              </a:rPr>
              <a:t>11.3.1.2 - экожүйелердегі трофикалық деңгейлердің сызбасын құрастыру</a:t>
            </a:r>
            <a:endParaRPr lang="ru-RU" sz="3200" dirty="0">
              <a:solidFill>
                <a:srgbClr val="376092"/>
              </a:solidFill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3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2867027"/>
            <a:ext cx="182563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09460998"/>
              </p:ext>
            </p:extLst>
          </p:nvPr>
        </p:nvGraphicFramePr>
        <p:xfrm>
          <a:off x="1549401" y="1350338"/>
          <a:ext cx="8540899" cy="478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304906" y="458607"/>
            <a:ext cx="7425431" cy="400111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lvl="0"/>
            <a:r>
              <a:rPr lang="kk-KZ" sz="2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Экологиялық есептерді шығару үшін нені білу қажет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3267" y="294743"/>
            <a:ext cx="1270000" cy="384719"/>
          </a:xfrm>
          <a:prstGeom prst="rect">
            <a:avLst/>
          </a:prstGeom>
          <a:solidFill>
            <a:schemeClr val="bg2"/>
          </a:solidFill>
        </p:spPr>
        <p:txBody>
          <a:bodyPr wrap="square" lIns="91434" tIns="45718" rIns="91434" bIns="45718" rtlCol="0">
            <a:spAutoFit/>
          </a:bodyPr>
          <a:lstStyle/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25" y="270373"/>
            <a:ext cx="12747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988737" y="641850"/>
            <a:ext cx="5884335" cy="670487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Тірі организмдердің қоректену типтері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80069" y="1828805"/>
            <a:ext cx="2734735" cy="67733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Продуценттер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61465" y="1828805"/>
            <a:ext cx="2751667" cy="67733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Консументтер 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610600" y="1828805"/>
            <a:ext cx="2496872" cy="67733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Редуценттер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80065" y="3039538"/>
            <a:ext cx="2675467" cy="73659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Фотосинтетиктер 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80065" y="4305299"/>
            <a:ext cx="2675467" cy="7112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Хемосинтетиктер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57233" y="3039538"/>
            <a:ext cx="2755899" cy="73659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Фитофагтар 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961465" y="4305299"/>
            <a:ext cx="2751667" cy="7112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Жыртқыштар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029203" y="5376337"/>
            <a:ext cx="2751665" cy="67733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Эврифагтар 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610600" y="3039537"/>
            <a:ext cx="2496872" cy="73659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Детритофагтар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695267" y="4305301"/>
            <a:ext cx="2496872" cy="77046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r>
              <a:rPr lang="kk-KZ" dirty="0" smtClean="0"/>
              <a:t>Деструкторлар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>
            <a:endCxn id="12" idx="0"/>
          </p:cNvCxnSpPr>
          <p:nvPr/>
        </p:nvCxnSpPr>
        <p:spPr>
          <a:xfrm>
            <a:off x="2747433" y="1507068"/>
            <a:ext cx="0" cy="321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9736667" y="1507068"/>
            <a:ext cx="0" cy="321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Прямая соединительная линия 3085"/>
          <p:cNvCxnSpPr/>
          <p:nvPr/>
        </p:nvCxnSpPr>
        <p:spPr>
          <a:xfrm>
            <a:off x="2747433" y="1507068"/>
            <a:ext cx="69892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8" name="Прямая соединительная линия 3087"/>
          <p:cNvCxnSpPr/>
          <p:nvPr/>
        </p:nvCxnSpPr>
        <p:spPr>
          <a:xfrm>
            <a:off x="6242051" y="1312335"/>
            <a:ext cx="0" cy="5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1" name="Прямая соединительная линия 3090"/>
          <p:cNvCxnSpPr>
            <a:stCxn id="12" idx="2"/>
          </p:cNvCxnSpPr>
          <p:nvPr/>
        </p:nvCxnSpPr>
        <p:spPr>
          <a:xfrm>
            <a:off x="2747433" y="2506136"/>
            <a:ext cx="0" cy="533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3" name="Прямая соединительная линия 3092"/>
          <p:cNvCxnSpPr>
            <a:stCxn id="18" idx="2"/>
            <a:endCxn id="19" idx="0"/>
          </p:cNvCxnSpPr>
          <p:nvPr/>
        </p:nvCxnSpPr>
        <p:spPr>
          <a:xfrm>
            <a:off x="2717799" y="3776137"/>
            <a:ext cx="0" cy="529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5" name="Прямая соединительная линия 3094"/>
          <p:cNvCxnSpPr>
            <a:stCxn id="13" idx="2"/>
            <a:endCxn id="20" idx="0"/>
          </p:cNvCxnSpPr>
          <p:nvPr/>
        </p:nvCxnSpPr>
        <p:spPr>
          <a:xfrm flipH="1">
            <a:off x="6335183" y="2506139"/>
            <a:ext cx="2116" cy="533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7" name="Прямая соединительная линия 3096"/>
          <p:cNvCxnSpPr>
            <a:stCxn id="20" idx="2"/>
            <a:endCxn id="21" idx="0"/>
          </p:cNvCxnSpPr>
          <p:nvPr/>
        </p:nvCxnSpPr>
        <p:spPr>
          <a:xfrm>
            <a:off x="6335183" y="3776137"/>
            <a:ext cx="2116" cy="529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0" name="Прямая соединительная линия 3099"/>
          <p:cNvCxnSpPr>
            <a:stCxn id="21" idx="2"/>
          </p:cNvCxnSpPr>
          <p:nvPr/>
        </p:nvCxnSpPr>
        <p:spPr>
          <a:xfrm flipH="1">
            <a:off x="6335184" y="5016501"/>
            <a:ext cx="2117" cy="359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2" name="Прямая соединительная линия 3101"/>
          <p:cNvCxnSpPr/>
          <p:nvPr/>
        </p:nvCxnSpPr>
        <p:spPr>
          <a:xfrm>
            <a:off x="9736667" y="2506139"/>
            <a:ext cx="0" cy="533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4" name="Прямая соединительная линия 3103"/>
          <p:cNvCxnSpPr/>
          <p:nvPr/>
        </p:nvCxnSpPr>
        <p:spPr>
          <a:xfrm>
            <a:off x="9736667" y="3776137"/>
            <a:ext cx="0" cy="529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32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4288" y="181158"/>
            <a:ext cx="1431984" cy="6211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015933" y="215660"/>
            <a:ext cx="914400" cy="45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50178" name="AutoShape 2" descr="https://bilim-all.kz/uploads/images/2015/10/10/400x276/16864eb0be025ef90808762c103f65de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0" name="AutoShape 4" descr="https://bilim-all.kz/uploads/images/2015/10/10/400x276/16864eb0be025ef90808762c103f65de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218719" y="444263"/>
            <a:ext cx="3195128" cy="38471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Есептер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868" y="897470"/>
            <a:ext cx="1210733" cy="400111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sz="2000" dirty="0"/>
              <a:t>1- </a:t>
            </a:r>
            <a:r>
              <a:rPr lang="kk-KZ" sz="2000" b="1" dirty="0">
                <a:solidFill>
                  <a:schemeClr val="accent1">
                    <a:lumMod val="50000"/>
                  </a:schemeClr>
                </a:solidFill>
              </a:rPr>
              <a:t>есеп</a:t>
            </a:r>
            <a:r>
              <a:rPr lang="kk-KZ" sz="2000" dirty="0"/>
              <a:t>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78468" y="1600205"/>
            <a:ext cx="9262533" cy="132343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Экологиялық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пирамида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ережежесінің негізінде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теңізде массасы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300 кг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болатын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дельфин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өсуі үшін қанша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планктон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қажет екенін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анықтаңыздар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Қоректену тізбегінің түрі: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планктон-жыртқыш емес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балықтар-жыртқыш балықтар-дельфин.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38937" y="282380"/>
            <a:ext cx="1015999" cy="365125"/>
          </a:xfrm>
        </p:spPr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3068641"/>
            <a:ext cx="12747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74638"/>
            <a:ext cx="12747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893" y="260350"/>
            <a:ext cx="12747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133" y="646115"/>
            <a:ext cx="9321800" cy="7109637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b="1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Жауабы: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Планктон -жыртқыш емес балықтар - жыртқыш балық -дельфин.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Пропорция құрамыз: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300 кг - 10</a:t>
            </a:r>
            <a:r>
              <a:rPr lang="en-US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%</a:t>
            </a:r>
            <a:endParaRPr lang="kk-KZ" dirty="0" smtClean="0">
              <a:solidFill>
                <a:srgbClr val="1A2E1A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100</a:t>
            </a:r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%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неге те</a:t>
            </a:r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ң екенін табамыз 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300 х 10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</a:t>
            </a:r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= </a:t>
            </a:r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3000 кг (жыртқыш балықтар) </a:t>
            </a:r>
          </a:p>
          <a:p>
            <a:endParaRPr lang="kk-KZ" dirty="0" smtClean="0">
              <a:solidFill>
                <a:srgbClr val="1A2E1A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Келесі пропорция: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3000 кг-10</a:t>
            </a:r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%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100%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3000 </a:t>
            </a:r>
            <a:r>
              <a:rPr lang="ru-RU" dirty="0" err="1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10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30 000 кг </a:t>
            </a:r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(жыртқыш емес балықтардың массасы)</a:t>
            </a:r>
          </a:p>
          <a:p>
            <a:endParaRPr lang="kk-KZ" dirty="0" smtClean="0">
              <a:solidFill>
                <a:srgbClr val="1A2E1A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30 000 кг -10</a:t>
            </a:r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%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100%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30 000 </a:t>
            </a:r>
            <a:r>
              <a:rPr lang="ru-RU" dirty="0" err="1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10%</a:t>
            </a:r>
          </a:p>
          <a:p>
            <a:r>
              <a:rPr lang="ru-RU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 = 300 000 кг</a:t>
            </a:r>
          </a:p>
          <a:p>
            <a:r>
              <a:rPr lang="ru-RU" dirty="0" err="1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Жауабы</a:t>
            </a:r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300 кг массасы бар дельфин өсуі үшін 300 000 кг планктон қажет.</a:t>
            </a:r>
            <a:endParaRPr lang="ru-RU" dirty="0" smtClean="0">
              <a:solidFill>
                <a:srgbClr val="1A2E1A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kk-KZ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30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Прямоугольник 238"/>
          <p:cNvSpPr/>
          <p:nvPr/>
        </p:nvSpPr>
        <p:spPr>
          <a:xfrm>
            <a:off x="1731037" y="365604"/>
            <a:ext cx="1929441" cy="483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 dirty="0"/>
          </a:p>
        </p:txBody>
      </p:sp>
      <p:sp>
        <p:nvSpPr>
          <p:cNvPr id="240" name="TextBox 239"/>
          <p:cNvSpPr txBox="1"/>
          <p:nvPr/>
        </p:nvSpPr>
        <p:spPr>
          <a:xfrm>
            <a:off x="11179833" y="276049"/>
            <a:ext cx="664235" cy="384719"/>
          </a:xfrm>
          <a:prstGeom prst="rect">
            <a:avLst/>
          </a:prstGeom>
          <a:solidFill>
            <a:schemeClr val="bg2"/>
          </a:solidFill>
        </p:spPr>
        <p:txBody>
          <a:bodyPr wrap="square" lIns="91434" tIns="45718" rIns="91434" bIns="45718" rtlCol="0">
            <a:spAutoFit/>
          </a:bodyPr>
          <a:lstStyle/>
          <a:p>
            <a:endParaRPr lang="ru-RU" dirty="0"/>
          </a:p>
        </p:txBody>
      </p:sp>
      <p:sp>
        <p:nvSpPr>
          <p:cNvPr id="247" name="Прямоугольник 246"/>
          <p:cNvSpPr/>
          <p:nvPr/>
        </p:nvSpPr>
        <p:spPr>
          <a:xfrm>
            <a:off x="2139354" y="1923695"/>
            <a:ext cx="621103" cy="310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248" name="Прямоугольник 247"/>
          <p:cNvSpPr/>
          <p:nvPr/>
        </p:nvSpPr>
        <p:spPr>
          <a:xfrm>
            <a:off x="1894939" y="2610933"/>
            <a:ext cx="621103" cy="310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/>
          <p:cNvSpPr/>
          <p:nvPr/>
        </p:nvSpPr>
        <p:spPr>
          <a:xfrm>
            <a:off x="1265211" y="4707151"/>
            <a:ext cx="621103" cy="310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251" name="Прямоугольник 250"/>
          <p:cNvSpPr/>
          <p:nvPr/>
        </p:nvSpPr>
        <p:spPr>
          <a:xfrm>
            <a:off x="1362972" y="3761121"/>
            <a:ext cx="690115" cy="310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253" name="Прямоугольник 252"/>
          <p:cNvSpPr/>
          <p:nvPr/>
        </p:nvSpPr>
        <p:spPr>
          <a:xfrm>
            <a:off x="1420486" y="5164353"/>
            <a:ext cx="621103" cy="310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254" name="Прямоугольник 253"/>
          <p:cNvSpPr/>
          <p:nvPr/>
        </p:nvSpPr>
        <p:spPr>
          <a:xfrm>
            <a:off x="3700735" y="3827257"/>
            <a:ext cx="500332" cy="310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lang="ru-RU"/>
          </a:p>
        </p:txBody>
      </p:sp>
      <p:sp>
        <p:nvSpPr>
          <p:cNvPr id="261" name="TextBox 260"/>
          <p:cNvSpPr txBox="1"/>
          <p:nvPr/>
        </p:nvSpPr>
        <p:spPr>
          <a:xfrm>
            <a:off x="3321173" y="207037"/>
            <a:ext cx="184731" cy="400111"/>
          </a:xfrm>
          <a:prstGeom prst="rect">
            <a:avLst/>
          </a:prstGeom>
          <a:noFill/>
        </p:spPr>
        <p:txBody>
          <a:bodyPr wrap="none" lIns="91434" tIns="45718" rIns="91434" bIns="45718" rtlCol="0">
            <a:spAutoFit/>
          </a:bodyPr>
          <a:lstStyle/>
          <a:p>
            <a:endParaRPr lang="ru-RU" sz="2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AutoShape 2" descr="https://www.infox.ru/photo/d99/d20/d99d20c2d73ad666683084ebe17cf4a9asdasdasd59448a8a2c0b33.37421515-650x433-d99d20c2d73ad666683084ebe17cf4a9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04" y="207034"/>
            <a:ext cx="143192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5004" y="518187"/>
            <a:ext cx="2060753" cy="38471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b="1" dirty="0" smtClean="0">
                <a:solidFill>
                  <a:srgbClr val="1A2E1A"/>
                </a:solidFill>
              </a:rPr>
              <a:t>2-есеп</a:t>
            </a:r>
            <a:endParaRPr lang="ru-RU" b="1" dirty="0">
              <a:solidFill>
                <a:srgbClr val="1A2E1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000" y="1058337"/>
            <a:ext cx="9999133" cy="1554271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Стратосферада 20-30 км биіктіте О3 озон қабаты орналасқан, ол Жерді күшті ультракүлгін сәуледен қорғайды. Егер атмосфераның  «озон экраны» болмаса, онда үлкен энергия фотондары  Жер бетіне жетіп, ондағы барлық тірі ағзаларды жояр еді.</a:t>
            </a:r>
          </a:p>
          <a:p>
            <a:r>
              <a:rPr lang="kk-KZ" dirty="0" smtClean="0">
                <a:solidFill>
                  <a:srgbClr val="1A2E1A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Орта есеппен қаланың әр тұрғынына әуе кеңістігінде 150 моль озоннан келеді деп есептесек, орта есеппен бір тұрғынға озонның қанша молекуласы және қандай массасы сәйкес келеді?</a:t>
            </a:r>
            <a:endParaRPr lang="ru-RU" dirty="0">
              <a:solidFill>
                <a:srgbClr val="1A2E1A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6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72" y="284695"/>
            <a:ext cx="143192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1448" y="89959"/>
            <a:ext cx="143192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7601" y="712262"/>
            <a:ext cx="2523067" cy="38471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Жауабы: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4033" y="1500201"/>
            <a:ext cx="2870200" cy="677107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dirty="0" smtClean="0">
                <a:solidFill>
                  <a:srgbClr val="7030A0"/>
                </a:solidFill>
              </a:rPr>
              <a:t>Берілгені: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 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1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 </a:t>
            </a:r>
            <a:r>
              <a:rPr lang="ru-RU" dirty="0" smtClean="0">
                <a:solidFill>
                  <a:srgbClr val="7030A0"/>
                </a:solidFill>
              </a:rPr>
              <a:t>= 150 моль</a:t>
            </a:r>
            <a:endParaRPr lang="ru-RU" sz="1100" dirty="0">
              <a:solidFill>
                <a:srgbClr val="7030A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45067" y="2146532"/>
            <a:ext cx="264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4937" y="2186003"/>
            <a:ext cx="2709335" cy="969495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Табу </a:t>
            </a:r>
            <a:r>
              <a:rPr lang="ru-RU" dirty="0" err="1" smtClean="0">
                <a:solidFill>
                  <a:srgbClr val="7030A0"/>
                </a:solidFill>
              </a:rPr>
              <a:t>керек</a:t>
            </a:r>
            <a:r>
              <a:rPr lang="kk-KZ" dirty="0" smtClean="0">
                <a:solidFill>
                  <a:srgbClr val="7030A0"/>
                </a:solidFill>
              </a:rPr>
              <a:t>:1 тұрғынға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 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2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 -?</a:t>
            </a:r>
          </a:p>
          <a:p>
            <a:r>
              <a:rPr lang="en-US" dirty="0">
                <a:solidFill>
                  <a:srgbClr val="7030A0"/>
                </a:solidFill>
              </a:rPr>
              <a:t>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2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 -?</a:t>
            </a:r>
            <a:endParaRPr lang="ru-RU" sz="1200" dirty="0">
              <a:solidFill>
                <a:srgbClr val="7030A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386667" y="1303868"/>
            <a:ext cx="0" cy="2074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42243" y="745586"/>
            <a:ext cx="7895167" cy="7171190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Шешуі: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1) Озон молекуласының санын есептейміз: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 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2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 </a:t>
            </a:r>
            <a:r>
              <a:rPr lang="ru-RU" dirty="0" smtClean="0">
                <a:solidFill>
                  <a:srgbClr val="7030A0"/>
                </a:solidFill>
              </a:rPr>
              <a:t>=</a:t>
            </a:r>
            <a:r>
              <a:rPr lang="en-US" dirty="0" smtClean="0">
                <a:solidFill>
                  <a:srgbClr val="7030A0"/>
                </a:solidFill>
              </a:rPr>
              <a:t> N/N </a:t>
            </a:r>
            <a:r>
              <a:rPr lang="en-US" sz="1200" dirty="0">
                <a:solidFill>
                  <a:srgbClr val="7030A0"/>
                </a:solidFill>
              </a:rPr>
              <a:t>A </a:t>
            </a:r>
            <a:r>
              <a:rPr lang="kk-KZ" dirty="0" smtClean="0">
                <a:solidFill>
                  <a:srgbClr val="7030A0"/>
                </a:solidFill>
              </a:rPr>
              <a:t>(Авогадро саны)</a:t>
            </a:r>
            <a:endParaRPr lang="kk-KZ" sz="1200" dirty="0">
              <a:solidFill>
                <a:srgbClr val="7030A0"/>
              </a:solidFill>
            </a:endParaRPr>
          </a:p>
          <a:p>
            <a:r>
              <a:rPr lang="kk-KZ" dirty="0" smtClean="0">
                <a:solidFill>
                  <a:srgbClr val="7030A0"/>
                </a:solidFill>
              </a:rPr>
              <a:t>Кез келген заттың молекула бөлшектері </a:t>
            </a:r>
            <a:r>
              <a:rPr lang="en-US" dirty="0" smtClean="0">
                <a:solidFill>
                  <a:srgbClr val="7030A0"/>
                </a:solidFill>
              </a:rPr>
              <a:t>N</a:t>
            </a:r>
            <a:r>
              <a:rPr lang="en-US" sz="1200" dirty="0">
                <a:solidFill>
                  <a:srgbClr val="7030A0"/>
                </a:solidFill>
              </a:rPr>
              <a:t>A  </a:t>
            </a:r>
            <a:r>
              <a:rPr lang="ru-RU" dirty="0" smtClean="0">
                <a:solidFill>
                  <a:srgbClr val="7030A0"/>
                </a:solidFill>
              </a:rPr>
              <a:t>=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kk-KZ" dirty="0" smtClean="0">
                <a:solidFill>
                  <a:srgbClr val="7030A0"/>
                </a:solidFill>
              </a:rPr>
              <a:t>6,02 х 10</a:t>
            </a:r>
            <a:r>
              <a:rPr lang="en-US" dirty="0" smtClean="0">
                <a:solidFill>
                  <a:srgbClr val="7030A0"/>
                </a:solidFill>
              </a:rPr>
              <a:t>²³</a:t>
            </a:r>
            <a:r>
              <a:rPr lang="kk-KZ" sz="1200" dirty="0">
                <a:solidFill>
                  <a:srgbClr val="7030A0"/>
                </a:solidFill>
              </a:rPr>
              <a:t>  </a:t>
            </a:r>
            <a:r>
              <a:rPr lang="kk-KZ" dirty="0" smtClean="0">
                <a:solidFill>
                  <a:srgbClr val="7030A0"/>
                </a:solidFill>
              </a:rPr>
              <a:t>тұрақты сан</a:t>
            </a:r>
          </a:p>
          <a:p>
            <a:r>
              <a:rPr lang="pt-BR" dirty="0">
                <a:solidFill>
                  <a:srgbClr val="7030A0"/>
                </a:solidFill>
              </a:rPr>
              <a:t>N (О</a:t>
            </a:r>
            <a:r>
              <a:rPr lang="pt-BR" sz="1200" dirty="0">
                <a:solidFill>
                  <a:srgbClr val="7030A0"/>
                </a:solidFill>
              </a:rPr>
              <a:t>3</a:t>
            </a:r>
            <a:r>
              <a:rPr lang="pt-BR" dirty="0">
                <a:solidFill>
                  <a:srgbClr val="7030A0"/>
                </a:solidFill>
              </a:rPr>
              <a:t>) = n (О</a:t>
            </a:r>
            <a:r>
              <a:rPr lang="pt-BR" sz="1200" dirty="0">
                <a:solidFill>
                  <a:srgbClr val="7030A0"/>
                </a:solidFill>
              </a:rPr>
              <a:t>3</a:t>
            </a:r>
            <a:r>
              <a:rPr lang="pt-BR" dirty="0" smtClean="0">
                <a:solidFill>
                  <a:srgbClr val="7030A0"/>
                </a:solidFill>
              </a:rPr>
              <a:t>)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pt-BR" dirty="0" smtClean="0">
                <a:solidFill>
                  <a:srgbClr val="7030A0"/>
                </a:solidFill>
              </a:rPr>
              <a:t>х </a:t>
            </a:r>
            <a:r>
              <a:rPr lang="pt-BR" dirty="0">
                <a:solidFill>
                  <a:srgbClr val="7030A0"/>
                </a:solidFill>
              </a:rPr>
              <a:t>N </a:t>
            </a:r>
            <a:r>
              <a:rPr lang="pt-BR" sz="1200" dirty="0">
                <a:solidFill>
                  <a:srgbClr val="7030A0"/>
                </a:solidFill>
              </a:rPr>
              <a:t>A</a:t>
            </a:r>
            <a:r>
              <a:rPr lang="pt-BR" dirty="0">
                <a:solidFill>
                  <a:srgbClr val="7030A0"/>
                </a:solidFill>
              </a:rPr>
              <a:t>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N 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2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 </a:t>
            </a:r>
            <a:r>
              <a:rPr lang="ru-RU" dirty="0" smtClean="0">
                <a:solidFill>
                  <a:srgbClr val="7030A0"/>
                </a:solidFill>
              </a:rPr>
              <a:t>= 150 моль х 6</a:t>
            </a:r>
            <a:r>
              <a:rPr lang="kk-KZ" dirty="0" smtClean="0">
                <a:solidFill>
                  <a:srgbClr val="7030A0"/>
                </a:solidFill>
              </a:rPr>
              <a:t>,02 х 1</a:t>
            </a:r>
            <a:r>
              <a:rPr lang="en-US" dirty="0" smtClean="0">
                <a:solidFill>
                  <a:srgbClr val="7030A0"/>
                </a:solidFill>
              </a:rPr>
              <a:t>0²³</a:t>
            </a:r>
            <a:r>
              <a:rPr lang="kk-KZ" sz="1200" dirty="0">
                <a:solidFill>
                  <a:srgbClr val="7030A0"/>
                </a:solidFill>
              </a:rPr>
              <a:t> </a:t>
            </a:r>
            <a:r>
              <a:rPr lang="kk-KZ" dirty="0" smtClean="0">
                <a:solidFill>
                  <a:srgbClr val="7030A0"/>
                </a:solidFill>
              </a:rPr>
              <a:t>молекула /моль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= 1,5 х 10</a:t>
            </a:r>
            <a:r>
              <a:rPr lang="en-US" dirty="0" smtClean="0">
                <a:solidFill>
                  <a:srgbClr val="7030A0"/>
                </a:solidFill>
              </a:rPr>
              <a:t>²</a:t>
            </a:r>
            <a:r>
              <a:rPr lang="ru-RU" dirty="0" smtClean="0">
                <a:solidFill>
                  <a:srgbClr val="7030A0"/>
                </a:solidFill>
              </a:rPr>
              <a:t> х </a:t>
            </a:r>
            <a:r>
              <a:rPr lang="kk-KZ" dirty="0" smtClean="0">
                <a:solidFill>
                  <a:srgbClr val="7030A0"/>
                </a:solidFill>
              </a:rPr>
              <a:t>6,02 х 10</a:t>
            </a:r>
            <a:r>
              <a:rPr lang="en-US" dirty="0" smtClean="0">
                <a:solidFill>
                  <a:srgbClr val="7030A0"/>
                </a:solidFill>
              </a:rPr>
              <a:t>²³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=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9,03 </a:t>
            </a:r>
            <a:r>
              <a:rPr lang="ru-RU" dirty="0" err="1" smtClean="0">
                <a:solidFill>
                  <a:srgbClr val="7030A0"/>
                </a:solidFill>
              </a:rPr>
              <a:t>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kk-KZ" dirty="0" smtClean="0">
                <a:solidFill>
                  <a:srgbClr val="7030A0"/>
                </a:solidFill>
              </a:rPr>
              <a:t>1</a:t>
            </a:r>
            <a:r>
              <a:rPr lang="en-US" dirty="0" smtClean="0">
                <a:solidFill>
                  <a:srgbClr val="7030A0"/>
                </a:solidFill>
              </a:rPr>
              <a:t>0²</a:t>
            </a:r>
            <a:r>
              <a:rPr lang="kk-KZ" dirty="0" smtClean="0">
                <a:solidFill>
                  <a:srgbClr val="7030A0"/>
                </a:solidFill>
                <a:latin typeface="Calibri"/>
                <a:cs typeface="Calibri"/>
              </a:rPr>
              <a:t>⁵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sz="1200" dirty="0">
                <a:solidFill>
                  <a:srgbClr val="7030A0"/>
                </a:solidFill>
              </a:rPr>
              <a:t> </a:t>
            </a:r>
            <a:r>
              <a:rPr lang="kk-KZ" dirty="0" smtClean="0">
                <a:solidFill>
                  <a:srgbClr val="7030A0"/>
                </a:solidFill>
              </a:rPr>
              <a:t>молекула</a:t>
            </a:r>
          </a:p>
          <a:p>
            <a:endParaRPr lang="kk-KZ" sz="1200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2)</a:t>
            </a:r>
            <a:r>
              <a:rPr lang="kk-KZ" dirty="0" smtClean="0">
                <a:solidFill>
                  <a:srgbClr val="7030A0"/>
                </a:solidFill>
              </a:rPr>
              <a:t> Озон молекуласының массасын есептейміз: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m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= n x M </a:t>
            </a:r>
            <a:r>
              <a:rPr lang="kk-KZ" dirty="0" smtClean="0">
                <a:solidFill>
                  <a:srgbClr val="7030A0"/>
                </a:solidFill>
              </a:rPr>
              <a:t>(молярлық масса)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М</a:t>
            </a:r>
            <a:r>
              <a:rPr lang="ru-RU" dirty="0" smtClean="0">
                <a:solidFill>
                  <a:srgbClr val="7030A0"/>
                </a:solidFill>
              </a:rPr>
              <a:t>(О</a:t>
            </a:r>
            <a:r>
              <a:rPr lang="ru-RU" sz="1200" dirty="0">
                <a:solidFill>
                  <a:srgbClr val="7030A0"/>
                </a:solidFill>
              </a:rPr>
              <a:t>3</a:t>
            </a:r>
            <a:r>
              <a:rPr lang="ru-RU" dirty="0" smtClean="0">
                <a:solidFill>
                  <a:srgbClr val="7030A0"/>
                </a:solidFill>
              </a:rPr>
              <a:t>) = 16 </a:t>
            </a:r>
            <a:r>
              <a:rPr lang="ru-RU" dirty="0" err="1" smtClean="0">
                <a:solidFill>
                  <a:srgbClr val="7030A0"/>
                </a:solidFill>
              </a:rPr>
              <a:t>х</a:t>
            </a:r>
            <a:r>
              <a:rPr lang="ru-RU" dirty="0" smtClean="0">
                <a:solidFill>
                  <a:srgbClr val="7030A0"/>
                </a:solidFill>
              </a:rPr>
              <a:t> 3 = 48 г/моль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= 150 </a:t>
            </a:r>
            <a:r>
              <a:rPr lang="kk-KZ" dirty="0" smtClean="0">
                <a:solidFill>
                  <a:srgbClr val="7030A0"/>
                </a:solidFill>
              </a:rPr>
              <a:t>моль х 48 г/моль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kk-KZ" dirty="0" smtClean="0">
                <a:solidFill>
                  <a:srgbClr val="7030A0"/>
                </a:solidFill>
              </a:rPr>
              <a:t>= 7200 г = 7,2 кг</a:t>
            </a:r>
          </a:p>
          <a:p>
            <a:endParaRPr lang="kk-KZ" dirty="0" smtClean="0">
              <a:solidFill>
                <a:srgbClr val="7030A0"/>
              </a:solidFill>
            </a:endParaRPr>
          </a:p>
          <a:p>
            <a:r>
              <a:rPr lang="kk-KZ" dirty="0" smtClean="0">
                <a:solidFill>
                  <a:srgbClr val="7030A0"/>
                </a:solidFill>
              </a:rPr>
              <a:t>Жауабы: </a:t>
            </a:r>
            <a:r>
              <a:rPr lang="en-US" dirty="0" smtClean="0">
                <a:solidFill>
                  <a:srgbClr val="7030A0"/>
                </a:solidFill>
              </a:rPr>
              <a:t>N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2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</a:t>
            </a:r>
            <a:r>
              <a:rPr lang="en-US" dirty="0" smtClean="0">
                <a:solidFill>
                  <a:srgbClr val="7030A0"/>
                </a:solidFill>
              </a:rPr>
              <a:t> = 9,03 x </a:t>
            </a:r>
            <a:r>
              <a:rPr lang="kk-KZ" dirty="0" smtClean="0">
                <a:solidFill>
                  <a:srgbClr val="7030A0"/>
                </a:solidFill>
              </a:rPr>
              <a:t>1</a:t>
            </a:r>
            <a:r>
              <a:rPr lang="en-US" dirty="0" smtClean="0">
                <a:solidFill>
                  <a:srgbClr val="7030A0"/>
                </a:solidFill>
              </a:rPr>
              <a:t>0²</a:t>
            </a:r>
            <a:r>
              <a:rPr lang="kk-KZ" dirty="0" smtClean="0">
                <a:solidFill>
                  <a:srgbClr val="7030A0"/>
                </a:solidFill>
                <a:latin typeface="Calibri"/>
                <a:cs typeface="Calibri"/>
              </a:rPr>
              <a:t>⁵</a:t>
            </a:r>
            <a:r>
              <a:rPr lang="kk-KZ" dirty="0" smtClean="0">
                <a:solidFill>
                  <a:srgbClr val="7030A0"/>
                </a:solidFill>
              </a:rPr>
              <a:t> молекула; </a:t>
            </a:r>
            <a:r>
              <a:rPr lang="en-US" dirty="0" smtClean="0">
                <a:solidFill>
                  <a:srgbClr val="7030A0"/>
                </a:solidFill>
              </a:rPr>
              <a:t>m</a:t>
            </a:r>
            <a:r>
              <a:rPr lang="kk-KZ" dirty="0" smtClean="0">
                <a:solidFill>
                  <a:srgbClr val="7030A0"/>
                </a:solidFill>
              </a:rPr>
              <a:t>(О</a:t>
            </a:r>
            <a:r>
              <a:rPr lang="kk-KZ" sz="1200" dirty="0">
                <a:solidFill>
                  <a:srgbClr val="7030A0"/>
                </a:solidFill>
              </a:rPr>
              <a:t>3</a:t>
            </a:r>
            <a:r>
              <a:rPr lang="kk-KZ" dirty="0" smtClean="0">
                <a:solidFill>
                  <a:srgbClr val="7030A0"/>
                </a:solidFill>
              </a:rPr>
              <a:t>) </a:t>
            </a:r>
            <a:r>
              <a:rPr lang="en-US" dirty="0" smtClean="0">
                <a:solidFill>
                  <a:srgbClr val="7030A0"/>
                </a:solidFill>
              </a:rPr>
              <a:t>=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7,2</a:t>
            </a:r>
            <a:r>
              <a:rPr lang="kk-KZ" dirty="0" smtClean="0">
                <a:solidFill>
                  <a:srgbClr val="7030A0"/>
                </a:solidFill>
              </a:rPr>
              <a:t> кг</a:t>
            </a:r>
            <a:endParaRPr lang="kk-KZ" dirty="0">
              <a:solidFill>
                <a:srgbClr val="7030A0"/>
              </a:solidFill>
            </a:endParaRPr>
          </a:p>
          <a:p>
            <a:endParaRPr lang="kk-KZ" dirty="0" smtClean="0">
              <a:solidFill>
                <a:srgbClr val="7030A0"/>
              </a:solidFill>
            </a:endParaRPr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endParaRPr lang="kk-KZ" sz="1200" dirty="0"/>
          </a:p>
          <a:p>
            <a:r>
              <a:rPr lang="kk-KZ" sz="1200" dirty="0"/>
              <a:t>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1917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B95A0DE-FBAF-46E0-A9C4-8CC8DDE25747}"/>
              </a:ext>
            </a:extLst>
          </p:cNvPr>
          <p:cNvCxnSpPr>
            <a:cxnSpLocks/>
          </p:cNvCxnSpPr>
          <p:nvPr/>
        </p:nvCxnSpPr>
        <p:spPr>
          <a:xfrm flipV="1">
            <a:off x="1025611" y="1608881"/>
            <a:ext cx="0" cy="5229467"/>
          </a:xfrm>
          <a:prstGeom prst="line">
            <a:avLst/>
          </a:prstGeom>
          <a:ln w="38100">
            <a:solidFill>
              <a:schemeClr val="bg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5663503-CC4B-4266-AF95-476714A4212B}"/>
              </a:ext>
            </a:extLst>
          </p:cNvPr>
          <p:cNvCxnSpPr>
            <a:cxnSpLocks/>
          </p:cNvCxnSpPr>
          <p:nvPr/>
        </p:nvCxnSpPr>
        <p:spPr>
          <a:xfrm>
            <a:off x="1025609" y="4186408"/>
            <a:ext cx="2862211" cy="0"/>
          </a:xfrm>
          <a:prstGeom prst="line">
            <a:avLst/>
          </a:prstGeom>
          <a:ln w="38100">
            <a:solidFill>
              <a:schemeClr val="bg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5FAB7D9-E9AF-47D6-B946-B64838C60F03}"/>
              </a:ext>
            </a:extLst>
          </p:cNvPr>
          <p:cNvCxnSpPr>
            <a:cxnSpLocks/>
          </p:cNvCxnSpPr>
          <p:nvPr/>
        </p:nvCxnSpPr>
        <p:spPr>
          <a:xfrm>
            <a:off x="1025609" y="6271304"/>
            <a:ext cx="2862211" cy="0"/>
          </a:xfrm>
          <a:prstGeom prst="line">
            <a:avLst/>
          </a:prstGeom>
          <a:ln w="38100">
            <a:solidFill>
              <a:schemeClr val="bg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DC25B98-088F-4560-B56B-4D4B03053E95}"/>
              </a:ext>
            </a:extLst>
          </p:cNvPr>
          <p:cNvCxnSpPr>
            <a:cxnSpLocks/>
          </p:cNvCxnSpPr>
          <p:nvPr/>
        </p:nvCxnSpPr>
        <p:spPr>
          <a:xfrm>
            <a:off x="1046639" y="2102005"/>
            <a:ext cx="566272" cy="0"/>
          </a:xfrm>
          <a:prstGeom prst="line">
            <a:avLst/>
          </a:prstGeom>
          <a:ln w="38100">
            <a:solidFill>
              <a:schemeClr val="bg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6A14A170-C840-48F2-80FB-D86CFCE92CC8}"/>
              </a:ext>
            </a:extLst>
          </p:cNvPr>
          <p:cNvSpPr txBox="1"/>
          <p:nvPr/>
        </p:nvSpPr>
        <p:spPr>
          <a:xfrm flipH="1">
            <a:off x="1296649" y="2450194"/>
            <a:ext cx="833523" cy="38471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endParaRPr lang="en-ID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222967" y="267422"/>
            <a:ext cx="690112" cy="384719"/>
          </a:xfrm>
          <a:prstGeom prst="rect">
            <a:avLst/>
          </a:prstGeom>
          <a:solidFill>
            <a:schemeClr val="bg2"/>
          </a:solidFill>
        </p:spPr>
        <p:txBody>
          <a:bodyPr wrap="square" lIns="91434" tIns="45718" rIns="91434" bIns="45718" rtlCol="0">
            <a:spAutoFit/>
          </a:bodyPr>
          <a:lstStyle/>
          <a:p>
            <a:endParaRPr lang="ru-RU" dirty="0">
              <a:solidFill>
                <a:srgbClr val="3F3F3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49573" y="310557"/>
            <a:ext cx="184731" cy="1015663"/>
          </a:xfrm>
          <a:prstGeom prst="rect">
            <a:avLst/>
          </a:prstGeom>
          <a:noFill/>
        </p:spPr>
        <p:txBody>
          <a:bodyPr wrap="none" lIns="91434" tIns="45718" rIns="91434" bIns="45718" rtlCol="0">
            <a:spAutoFit/>
          </a:bodyPr>
          <a:lstStyle/>
          <a:p>
            <a:endParaRPr lang="kk-KZ" sz="2000" dirty="0">
              <a:solidFill>
                <a:srgbClr val="593593">
                  <a:lumMod val="5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kk-KZ" sz="2000" b="1" dirty="0">
              <a:solidFill>
                <a:srgbClr val="593593">
                  <a:lumMod val="5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000" dirty="0">
              <a:solidFill>
                <a:srgbClr val="593593">
                  <a:lumMod val="5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02" name="AutoShape 6" descr="http://karapuzzik.com/wp-content/uploads/2014/05/saalmonella-zelyonaya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4106" name="AutoShape 10" descr="http://karapuzzik.com/wp-content/uploads/2014/05/saalmonella-zelyonaya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4108" name="AutoShape 12" descr="http://karapuzzik.com/wp-content/uploads/2014/05/saalmonella-zelyonaya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4110" name="AutoShape 14" descr="http://prostatity-net.ru/wp-content/uploads/2016/06/antibiotiki-pri-salmonelleze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4112" name="AutoShape 16" descr="http://prostatity-net.ru/wp-content/uploads/2016/06/antibiotiki-pri-salmonelleze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4114" name="AutoShape 18" descr="http://chert-poberi.ru/wp-content/uploads/proga/111/images/igor-22january1712371337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4116" name="AutoShape 20" descr="http://chert-poberi.ru/wp-content/uploads/proga/111/images/igor-22january1712371337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0077" y="250169"/>
            <a:ext cx="3844267" cy="400111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sz="2000" b="1" dirty="0">
                <a:solidFill>
                  <a:srgbClr val="593593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</a:t>
            </a:r>
            <a:endParaRPr lang="ru-RU" sz="2000" b="1" dirty="0">
              <a:solidFill>
                <a:srgbClr val="593593">
                  <a:lumMod val="5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26" name="AutoShape 6" descr="http://utub.kz/uploads/thumbs/9344371c1-1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14344" name="AutoShape 8" descr="http://sirdariya.kz/otdels/IZO/labor-2.jpg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3F3F3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5610" y="818386"/>
            <a:ext cx="5063067" cy="384719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3-есеп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0882" y="1288749"/>
            <a:ext cx="10123455" cy="677107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kk-KZ" dirty="0" smtClean="0">
                <a:solidFill>
                  <a:srgbClr val="7030A0"/>
                </a:solidFill>
              </a:rPr>
              <a:t>Экологиялық пирамида бойынша орманда массасы 3,5 кг үкі өсуі үшін қанша дән керек екенін анықтаңыздар, егер қоректік тізбек түрі мынадай болса:  дәнді дақыл-тышқан-үкі.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1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15337</TotalTime>
  <Words>562</Words>
  <Application>Microsoft Office PowerPoint</Application>
  <PresentationFormat>Широкоэкранный</PresentationFormat>
  <Paragraphs>107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11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Open Sans</vt:lpstr>
      <vt:lpstr>Roboto Condensed</vt:lpstr>
      <vt:lpstr>Source Sans Pro</vt:lpstr>
      <vt:lpstr>Tahoma</vt:lpstr>
      <vt:lpstr>Times New Roman</vt:lpstr>
      <vt:lpstr>Office Theme</vt:lpstr>
      <vt:lpstr>1_Тема Office</vt:lpstr>
      <vt:lpstr>2_Office Theme</vt:lpstr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Данагул</cp:lastModifiedBy>
  <cp:revision>1304</cp:revision>
  <dcterms:created xsi:type="dcterms:W3CDTF">2017-01-10T11:09:36Z</dcterms:created>
  <dcterms:modified xsi:type="dcterms:W3CDTF">2024-11-05T19:58:53Z</dcterms:modified>
</cp:coreProperties>
</file>