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93" r:id="rId3"/>
  </p:sldMasterIdLst>
  <p:notesMasterIdLst>
    <p:notesMasterId r:id="rId19"/>
  </p:notesMasterIdLst>
  <p:handoutMasterIdLst>
    <p:handoutMasterId r:id="rId20"/>
  </p:handoutMasterIdLst>
  <p:sldIdLst>
    <p:sldId id="388" r:id="rId4"/>
    <p:sldId id="389" r:id="rId5"/>
    <p:sldId id="372" r:id="rId6"/>
    <p:sldId id="383" r:id="rId7"/>
    <p:sldId id="373" r:id="rId8"/>
    <p:sldId id="374" r:id="rId9"/>
    <p:sldId id="376" r:id="rId10"/>
    <p:sldId id="382" r:id="rId11"/>
    <p:sldId id="375" r:id="rId12"/>
    <p:sldId id="377" r:id="rId13"/>
    <p:sldId id="378" r:id="rId14"/>
    <p:sldId id="379" r:id="rId15"/>
    <p:sldId id="384" r:id="rId16"/>
    <p:sldId id="385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93D9"/>
    <a:srgbClr val="427642"/>
    <a:srgbClr val="5C0000"/>
    <a:srgbClr val="820000"/>
    <a:srgbClr val="640000"/>
    <a:srgbClr val="8E0000"/>
    <a:srgbClr val="7A0000"/>
    <a:srgbClr val="360000"/>
    <a:srgbClr val="549654"/>
    <a:srgbClr val="1A2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9" autoAdjust="0"/>
    <p:restoredTop sz="94493" autoAdjust="0"/>
  </p:normalViewPr>
  <p:slideViewPr>
    <p:cSldViewPr snapToGrid="0" showGuides="1">
      <p:cViewPr varScale="1">
        <p:scale>
          <a:sx n="83" d="100"/>
          <a:sy n="83" d="100"/>
        </p:scale>
        <p:origin x="274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8388E-7CF0-405D-99F2-8FBC5B23FB0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04FAD3-5A18-4A63-AFE6-BD0910F263EA}">
      <dgm:prSet phldrT="[Текст]" custT="1"/>
      <dgm:spPr/>
      <dgm:t>
        <a:bodyPr/>
        <a:lstStyle/>
        <a:p>
          <a:r>
            <a:rPr lang="kk-KZ" sz="2400" dirty="0" smtClean="0"/>
            <a:t>Популяцияның генетикалық қасиетін сипаттау үшін популяциядағы барлық даралар   гендердің жиынтығын білдіретін «генофонд» гендік қор ұғымы енгізілді.</a:t>
          </a:r>
          <a:endParaRPr lang="ru-RU" sz="2400" dirty="0"/>
        </a:p>
      </dgm:t>
    </dgm:pt>
    <dgm:pt modelId="{860B2F9C-05CB-4CA9-8CDB-B3593C863B55}" type="parTrans" cxnId="{D26F88F4-3C9F-496B-B256-38724F0EF94A}">
      <dgm:prSet/>
      <dgm:spPr/>
      <dgm:t>
        <a:bodyPr/>
        <a:lstStyle/>
        <a:p>
          <a:endParaRPr lang="ru-RU"/>
        </a:p>
      </dgm:t>
    </dgm:pt>
    <dgm:pt modelId="{53EC5A72-F9E2-4DB4-A740-5634F1B7F8CF}" type="sibTrans" cxnId="{D26F88F4-3C9F-496B-B256-38724F0EF94A}">
      <dgm:prSet/>
      <dgm:spPr/>
      <dgm:t>
        <a:bodyPr/>
        <a:lstStyle/>
        <a:p>
          <a:endParaRPr lang="ru-RU"/>
        </a:p>
      </dgm:t>
    </dgm:pt>
    <dgm:pt modelId="{D1B2CB82-7EB0-45B7-851D-00D8D0F38EE6}" type="pres">
      <dgm:prSet presAssocID="{F298388E-7CF0-405D-99F2-8FBC5B23FB0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DA60449-0EC6-4BE6-A764-E482AB53ADA4}" type="pres">
      <dgm:prSet presAssocID="{B804FAD3-5A18-4A63-AFE6-BD0910F263EA}" presName="Accent1" presStyleCnt="0"/>
      <dgm:spPr/>
    </dgm:pt>
    <dgm:pt modelId="{1A736C22-5DC8-40AB-B0E4-101E3456DABF}" type="pres">
      <dgm:prSet presAssocID="{B804FAD3-5A18-4A63-AFE6-BD0910F263EA}" presName="Accent" presStyleLbl="node1" presStyleIdx="0" presStyleCnt="1" custScaleX="135186" custScaleY="110139" custLinFactNeighborX="-1334" custLinFactNeighborY="-823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59A91DAC-8F5F-4CFC-B7A0-4B0306E4B4C2}" type="pres">
      <dgm:prSet presAssocID="{B804FAD3-5A18-4A63-AFE6-BD0910F263EA}" presName="Parent1" presStyleLbl="revTx" presStyleIdx="0" presStyleCnt="1" custScaleX="166151" custScaleY="156925" custLinFactNeighborX="-2987" custLinFactNeighborY="22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6F88F4-3C9F-496B-B256-38724F0EF94A}" srcId="{F298388E-7CF0-405D-99F2-8FBC5B23FB06}" destId="{B804FAD3-5A18-4A63-AFE6-BD0910F263EA}" srcOrd="0" destOrd="0" parTransId="{860B2F9C-05CB-4CA9-8CDB-B3593C863B55}" sibTransId="{53EC5A72-F9E2-4DB4-A740-5634F1B7F8CF}"/>
    <dgm:cxn modelId="{15FBC3C6-E4A7-4B73-8795-EDE9D3FFBFAE}" type="presOf" srcId="{B804FAD3-5A18-4A63-AFE6-BD0910F263EA}" destId="{59A91DAC-8F5F-4CFC-B7A0-4B0306E4B4C2}" srcOrd="0" destOrd="0" presId="urn:microsoft.com/office/officeart/2009/layout/CircleArrowProcess"/>
    <dgm:cxn modelId="{868E0C17-7C6D-4CC0-A6DA-DB34ECC75D99}" type="presOf" srcId="{F298388E-7CF0-405D-99F2-8FBC5B23FB06}" destId="{D1B2CB82-7EB0-45B7-851D-00D8D0F38EE6}" srcOrd="0" destOrd="0" presId="urn:microsoft.com/office/officeart/2009/layout/CircleArrowProcess"/>
    <dgm:cxn modelId="{EEED1BE3-8F98-42B9-869F-FB75B215B4F9}" type="presParOf" srcId="{D1B2CB82-7EB0-45B7-851D-00D8D0F38EE6}" destId="{FDA60449-0EC6-4BE6-A764-E482AB53ADA4}" srcOrd="0" destOrd="0" presId="urn:microsoft.com/office/officeart/2009/layout/CircleArrowProcess"/>
    <dgm:cxn modelId="{551DD4B5-1535-4909-8205-B0C4D92D8B34}" type="presParOf" srcId="{FDA60449-0EC6-4BE6-A764-E482AB53ADA4}" destId="{1A736C22-5DC8-40AB-B0E4-101E3456DABF}" srcOrd="0" destOrd="0" presId="urn:microsoft.com/office/officeart/2009/layout/CircleArrowProcess"/>
    <dgm:cxn modelId="{0660987F-3AD2-440F-A421-2B104D0A210D}" type="presParOf" srcId="{D1B2CB82-7EB0-45B7-851D-00D8D0F38EE6}" destId="{59A91DAC-8F5F-4CFC-B7A0-4B0306E4B4C2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ED150-DFFD-486B-B425-288A0379D9D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3FDDE8-F78B-4923-95CD-21467B223B84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Харди-</a:t>
          </a:r>
          <a:r>
            <a:rPr lang="ru-RU" sz="20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Вайнберг</a:t>
          </a:r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заңы популяцияда</a:t>
          </a:r>
          <a:r>
            <a:rPr lang="kk-KZ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ғы аллельдер жиілігін есептеуге мүмкіндік береді.</a:t>
          </a:r>
        </a:p>
        <a:p>
          <a:r>
            <a:rPr lang="kk-KZ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Рецессивті аллельдер гомозиготалы күйде болса, фенотипте көрінеді.               Гетерозиготалардың фенотипі доминантты гомозиготадан айырмашылығы болмайды, оларды арнайы </a:t>
          </a:r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идентификациялауға</a:t>
          </a:r>
          <a:r>
            <a:rPr lang="kk-KZ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болады.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37A64B5-DD4B-4D21-8900-9FFFEA5EB037}" type="parTrans" cxnId="{B61C90B6-6B58-489F-A3DD-11EBB75CA84A}">
      <dgm:prSet/>
      <dgm:spPr/>
      <dgm:t>
        <a:bodyPr/>
        <a:lstStyle/>
        <a:p>
          <a:endParaRPr lang="ru-RU"/>
        </a:p>
      </dgm:t>
    </dgm:pt>
    <dgm:pt modelId="{BC32A237-DEA5-4707-8732-2CE7D4B9B410}" type="sibTrans" cxnId="{B61C90B6-6B58-489F-A3DD-11EBB75CA84A}">
      <dgm:prSet/>
      <dgm:spPr/>
      <dgm:t>
        <a:bodyPr/>
        <a:lstStyle/>
        <a:p>
          <a:endParaRPr lang="ru-RU"/>
        </a:p>
      </dgm:t>
    </dgm:pt>
    <dgm:pt modelId="{38B46DF5-131A-4E0D-A595-7B21C1D3AAF9}" type="pres">
      <dgm:prSet presAssocID="{8A3ED150-DFFD-486B-B425-288A0379D9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C6E40-B87D-420D-9C49-E1AC86E17FA4}" type="pres">
      <dgm:prSet presAssocID="{903FDDE8-F78B-4923-95CD-21467B223B84}" presName="node" presStyleLbl="node1" presStyleIdx="0" presStyleCnt="1" custScaleX="151929" custScaleY="35943" custLinFactNeighborX="-2337" custLinFactNeighborY="-53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1C90B6-6B58-489F-A3DD-11EBB75CA84A}" srcId="{8A3ED150-DFFD-486B-B425-288A0379D9D0}" destId="{903FDDE8-F78B-4923-95CD-21467B223B84}" srcOrd="0" destOrd="0" parTransId="{637A64B5-DD4B-4D21-8900-9FFFEA5EB037}" sibTransId="{BC32A237-DEA5-4707-8732-2CE7D4B9B410}"/>
    <dgm:cxn modelId="{2BC76964-F064-4BB3-8841-49B8D5122755}" type="presOf" srcId="{903FDDE8-F78B-4923-95CD-21467B223B84}" destId="{7EEC6E40-B87D-420D-9C49-E1AC86E17FA4}" srcOrd="0" destOrd="0" presId="urn:microsoft.com/office/officeart/2005/8/layout/default#1"/>
    <dgm:cxn modelId="{A04786E0-B554-4340-9ABF-6BB3BE73525A}" type="presOf" srcId="{8A3ED150-DFFD-486B-B425-288A0379D9D0}" destId="{38B46DF5-131A-4E0D-A595-7B21C1D3AAF9}" srcOrd="0" destOrd="0" presId="urn:microsoft.com/office/officeart/2005/8/layout/default#1"/>
    <dgm:cxn modelId="{AF385D96-5E8F-4F86-8EF8-21CD5D9F1FBA}" type="presParOf" srcId="{38B46DF5-131A-4E0D-A595-7B21C1D3AAF9}" destId="{7EEC6E40-B87D-420D-9C49-E1AC86E17FA4}" srcOrd="0" destOrd="0" presId="urn:microsoft.com/office/officeart/2005/8/layout/default#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36C22-5DC8-40AB-B0E4-101E3456DABF}">
      <dsp:nvSpPr>
        <dsp:cNvPr id="0" name=""/>
        <dsp:cNvSpPr/>
      </dsp:nvSpPr>
      <dsp:spPr>
        <a:xfrm>
          <a:off x="563068" y="-130182"/>
          <a:ext cx="6866350" cy="559541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59A91DAC-8F5F-4CFC-B7A0-4B0306E4B4C2}">
      <dsp:nvSpPr>
        <dsp:cNvPr id="0" name=""/>
        <dsp:cNvSpPr/>
      </dsp:nvSpPr>
      <dsp:spPr>
        <a:xfrm>
          <a:off x="1623974" y="1636745"/>
          <a:ext cx="4709107" cy="222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Популяцияның генетикалық қасиетін сипаттау үшін популяциядағы барлық даралар   гендердің жиынтығын білдіретін «генофонд» гендік қор ұғымы енгізілді.</a:t>
          </a:r>
          <a:endParaRPr lang="ru-RU" sz="2400" kern="1200" dirty="0"/>
        </a:p>
      </dsp:txBody>
      <dsp:txXfrm>
        <a:off x="1623974" y="1636745"/>
        <a:ext cx="4709107" cy="2223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C6E40-B87D-420D-9C49-E1AC86E17FA4}">
      <dsp:nvSpPr>
        <dsp:cNvPr id="0" name=""/>
        <dsp:cNvSpPr/>
      </dsp:nvSpPr>
      <dsp:spPr>
        <a:xfrm>
          <a:off x="0" y="0"/>
          <a:ext cx="9965966" cy="141463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Харди-</a:t>
          </a:r>
          <a:r>
            <a:rPr lang="ru-RU" sz="2000" kern="12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Вайнберг</a:t>
          </a: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заңы популяцияда</a:t>
          </a:r>
          <a:r>
            <a:rPr lang="kk-KZ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ғы аллельдер жиілігін есептеуге мүмкіндік береді.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Рецессивті аллельдер гомозиготалы күйде болса, фенотипте көрінеді.               Гетерозиготалардың фенотипі доминантты гомозиготадан айырмашылығы болмайды, оларды арнайы </a:t>
          </a: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идентификациялауға</a:t>
          </a:r>
          <a:r>
            <a:rPr lang="kk-KZ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болады.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965966" cy="1414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05/11/2024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20515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400"/>
            </a:pPr>
            <a:endParaRPr lang="ru-RU" altLang="ru-RU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215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4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1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0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8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8F7FA-2FBB-47D0-9DA8-94227B05E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503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191AF-5068-4584-9DFA-7AF8F4AC1D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130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6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72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55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44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3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16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0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8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B086-8264-410D-8B1E-4C73F68A3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073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401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5600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7A62-7376-4F57-B5AB-340E026AD0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2872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43"/>
            <a:ext cx="5386917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678" indent="0">
              <a:buNone/>
              <a:defRPr sz="2300" b="1"/>
            </a:lvl2pPr>
            <a:lvl3pPr marL="1037227" indent="0">
              <a:buNone/>
              <a:defRPr sz="2100" b="1"/>
            </a:lvl3pPr>
            <a:lvl4pPr marL="1555862" indent="0">
              <a:buNone/>
              <a:defRPr sz="1700" b="1"/>
            </a:lvl4pPr>
            <a:lvl5pPr marL="2074455" indent="0">
              <a:buNone/>
              <a:defRPr sz="1700" b="1"/>
            </a:lvl5pPr>
            <a:lvl6pPr marL="2593134" indent="0">
              <a:buNone/>
              <a:defRPr sz="1700" b="1"/>
            </a:lvl6pPr>
            <a:lvl7pPr marL="3111697" indent="0">
              <a:buNone/>
              <a:defRPr sz="1700" b="1"/>
            </a:lvl7pPr>
            <a:lvl8pPr marL="3630319" indent="0">
              <a:buNone/>
              <a:defRPr sz="1700" b="1"/>
            </a:lvl8pPr>
            <a:lvl9pPr marL="414891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43"/>
            <a:ext cx="5389035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678" indent="0">
              <a:buNone/>
              <a:defRPr sz="2300" b="1"/>
            </a:lvl2pPr>
            <a:lvl3pPr marL="1037227" indent="0">
              <a:buNone/>
              <a:defRPr sz="2100" b="1"/>
            </a:lvl3pPr>
            <a:lvl4pPr marL="1555862" indent="0">
              <a:buNone/>
              <a:defRPr sz="1700" b="1"/>
            </a:lvl4pPr>
            <a:lvl5pPr marL="2074455" indent="0">
              <a:buNone/>
              <a:defRPr sz="1700" b="1"/>
            </a:lvl5pPr>
            <a:lvl6pPr marL="2593134" indent="0">
              <a:buNone/>
              <a:defRPr sz="1700" b="1"/>
            </a:lvl6pPr>
            <a:lvl7pPr marL="3111697" indent="0">
              <a:buNone/>
              <a:defRPr sz="1700" b="1"/>
            </a:lvl7pPr>
            <a:lvl8pPr marL="3630319" indent="0">
              <a:buNone/>
              <a:defRPr sz="1700" b="1"/>
            </a:lvl8pPr>
            <a:lvl9pPr marL="414891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4020-1C46-474C-8C16-CCBBC39BC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3431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D416-E3A7-4F48-8144-A271B8CD9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2810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0D67-A819-4E48-8517-F3ECBC4FE2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4332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140"/>
            <a:ext cx="4011084" cy="11620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95" y="273053"/>
            <a:ext cx="6815665" cy="585311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678" indent="0">
              <a:buNone/>
              <a:defRPr sz="1300"/>
            </a:lvl2pPr>
            <a:lvl3pPr marL="1037227" indent="0">
              <a:buNone/>
              <a:defRPr sz="1200"/>
            </a:lvl3pPr>
            <a:lvl4pPr marL="1555862" indent="0">
              <a:buNone/>
              <a:defRPr sz="1100"/>
            </a:lvl4pPr>
            <a:lvl5pPr marL="2074455" indent="0">
              <a:buNone/>
              <a:defRPr sz="1100"/>
            </a:lvl5pPr>
            <a:lvl6pPr marL="2593134" indent="0">
              <a:buNone/>
              <a:defRPr sz="1100"/>
            </a:lvl6pPr>
            <a:lvl7pPr marL="3111697" indent="0">
              <a:buNone/>
              <a:defRPr sz="1100"/>
            </a:lvl7pPr>
            <a:lvl8pPr marL="3630319" indent="0">
              <a:buNone/>
              <a:defRPr sz="1100"/>
            </a:lvl8pPr>
            <a:lvl9pPr marL="414891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B877-FBB7-41F7-A810-BC737AF8B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677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8678" indent="0">
              <a:buNone/>
              <a:defRPr sz="3100"/>
            </a:lvl2pPr>
            <a:lvl3pPr marL="1037227" indent="0">
              <a:buNone/>
              <a:defRPr sz="2700"/>
            </a:lvl3pPr>
            <a:lvl4pPr marL="1555862" indent="0">
              <a:buNone/>
              <a:defRPr sz="2300"/>
            </a:lvl4pPr>
            <a:lvl5pPr marL="2074455" indent="0">
              <a:buNone/>
              <a:defRPr sz="2300"/>
            </a:lvl5pPr>
            <a:lvl6pPr marL="2593134" indent="0">
              <a:buNone/>
              <a:defRPr sz="2300"/>
            </a:lvl6pPr>
            <a:lvl7pPr marL="3111697" indent="0">
              <a:buNone/>
              <a:defRPr sz="2300"/>
            </a:lvl7pPr>
            <a:lvl8pPr marL="3630319" indent="0">
              <a:buNone/>
              <a:defRPr sz="2300"/>
            </a:lvl8pPr>
            <a:lvl9pPr marL="4148911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26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678" indent="0">
              <a:buNone/>
              <a:defRPr sz="1300"/>
            </a:lvl2pPr>
            <a:lvl3pPr marL="1037227" indent="0">
              <a:buNone/>
              <a:defRPr sz="1200"/>
            </a:lvl3pPr>
            <a:lvl4pPr marL="1555862" indent="0">
              <a:buNone/>
              <a:defRPr sz="1100"/>
            </a:lvl4pPr>
            <a:lvl5pPr marL="2074455" indent="0">
              <a:buNone/>
              <a:defRPr sz="1100"/>
            </a:lvl5pPr>
            <a:lvl6pPr marL="2593134" indent="0">
              <a:buNone/>
              <a:defRPr sz="1100"/>
            </a:lvl6pPr>
            <a:lvl7pPr marL="3111697" indent="0">
              <a:buNone/>
              <a:defRPr sz="1100"/>
            </a:lvl7pPr>
            <a:lvl8pPr marL="3630319" indent="0">
              <a:buNone/>
              <a:defRPr sz="1100"/>
            </a:lvl8pPr>
            <a:lvl9pPr marL="414891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70ED-0865-4D9B-A6B9-7FA1E3EF8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187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873D9-0BA7-41F3-8984-A57804698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3760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889" y="274644"/>
            <a:ext cx="29718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1" y="274644"/>
            <a:ext cx="871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C382-1552-4ACD-8417-43E46F5E75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068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4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3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9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8F7FA-2FBB-47D0-9DA8-94227B05E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872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191AF-5068-4584-9DFA-7AF8F4AC1D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88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7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72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559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45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3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1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0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9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B086-8264-410D-8B1E-4C73F68A3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781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401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5600" y="1600205"/>
            <a:ext cx="58420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7A62-7376-4F57-B5AB-340E026AD0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516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43"/>
            <a:ext cx="5386917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702" indent="0">
              <a:buNone/>
              <a:defRPr sz="2300" b="1"/>
            </a:lvl2pPr>
            <a:lvl3pPr marL="1037279" indent="0">
              <a:buNone/>
              <a:defRPr sz="2100" b="1"/>
            </a:lvl3pPr>
            <a:lvl4pPr marL="1555940" indent="0">
              <a:buNone/>
              <a:defRPr sz="1700" b="1"/>
            </a:lvl4pPr>
            <a:lvl5pPr marL="2074559" indent="0">
              <a:buNone/>
              <a:defRPr sz="1700" b="1"/>
            </a:lvl5pPr>
            <a:lvl6pPr marL="2593262" indent="0">
              <a:buNone/>
              <a:defRPr sz="1700" b="1"/>
            </a:lvl6pPr>
            <a:lvl7pPr marL="3111852" indent="0">
              <a:buNone/>
              <a:defRPr sz="1700" b="1"/>
            </a:lvl7pPr>
            <a:lvl8pPr marL="3630500" indent="0">
              <a:buNone/>
              <a:defRPr sz="1700" b="1"/>
            </a:lvl8pPr>
            <a:lvl9pPr marL="414911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43"/>
            <a:ext cx="5389035" cy="6397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702" indent="0">
              <a:buNone/>
              <a:defRPr sz="2300" b="1"/>
            </a:lvl2pPr>
            <a:lvl3pPr marL="1037279" indent="0">
              <a:buNone/>
              <a:defRPr sz="2100" b="1"/>
            </a:lvl3pPr>
            <a:lvl4pPr marL="1555940" indent="0">
              <a:buNone/>
              <a:defRPr sz="1700" b="1"/>
            </a:lvl4pPr>
            <a:lvl5pPr marL="2074559" indent="0">
              <a:buNone/>
              <a:defRPr sz="1700" b="1"/>
            </a:lvl5pPr>
            <a:lvl6pPr marL="2593262" indent="0">
              <a:buNone/>
              <a:defRPr sz="1700" b="1"/>
            </a:lvl6pPr>
            <a:lvl7pPr marL="3111852" indent="0">
              <a:buNone/>
              <a:defRPr sz="1700" b="1"/>
            </a:lvl7pPr>
            <a:lvl8pPr marL="3630500" indent="0">
              <a:buNone/>
              <a:defRPr sz="1700" b="1"/>
            </a:lvl8pPr>
            <a:lvl9pPr marL="414911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5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4020-1C46-474C-8C16-CCBBC39BC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112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D416-E3A7-4F48-8144-A271B8CD9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749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0D67-A819-4E48-8517-F3ECBC4FE2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847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137"/>
            <a:ext cx="4011084" cy="11620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95" y="273053"/>
            <a:ext cx="6815665" cy="585311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702" indent="0">
              <a:buNone/>
              <a:defRPr sz="1300"/>
            </a:lvl2pPr>
            <a:lvl3pPr marL="1037279" indent="0">
              <a:buNone/>
              <a:defRPr sz="1200"/>
            </a:lvl3pPr>
            <a:lvl4pPr marL="1555940" indent="0">
              <a:buNone/>
              <a:defRPr sz="1100"/>
            </a:lvl4pPr>
            <a:lvl5pPr marL="2074559" indent="0">
              <a:buNone/>
              <a:defRPr sz="1100"/>
            </a:lvl5pPr>
            <a:lvl6pPr marL="2593262" indent="0">
              <a:buNone/>
              <a:defRPr sz="1100"/>
            </a:lvl6pPr>
            <a:lvl7pPr marL="3111852" indent="0">
              <a:buNone/>
              <a:defRPr sz="1100"/>
            </a:lvl7pPr>
            <a:lvl8pPr marL="3630500" indent="0">
              <a:buNone/>
              <a:defRPr sz="1100"/>
            </a:lvl8pPr>
            <a:lvl9pPr marL="4149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B877-FBB7-41F7-A810-BC737AF8B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1042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8702" indent="0">
              <a:buNone/>
              <a:defRPr sz="3100"/>
            </a:lvl2pPr>
            <a:lvl3pPr marL="1037279" indent="0">
              <a:buNone/>
              <a:defRPr sz="2700"/>
            </a:lvl3pPr>
            <a:lvl4pPr marL="1555940" indent="0">
              <a:buNone/>
              <a:defRPr sz="2300"/>
            </a:lvl4pPr>
            <a:lvl5pPr marL="2074559" indent="0">
              <a:buNone/>
              <a:defRPr sz="2300"/>
            </a:lvl5pPr>
            <a:lvl6pPr marL="2593262" indent="0">
              <a:buNone/>
              <a:defRPr sz="2300"/>
            </a:lvl6pPr>
            <a:lvl7pPr marL="3111852" indent="0">
              <a:buNone/>
              <a:defRPr sz="2300"/>
            </a:lvl7pPr>
            <a:lvl8pPr marL="3630500" indent="0">
              <a:buNone/>
              <a:defRPr sz="2300"/>
            </a:lvl8pPr>
            <a:lvl9pPr marL="4149119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23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702" indent="0">
              <a:buNone/>
              <a:defRPr sz="1300"/>
            </a:lvl2pPr>
            <a:lvl3pPr marL="1037279" indent="0">
              <a:buNone/>
              <a:defRPr sz="1200"/>
            </a:lvl3pPr>
            <a:lvl4pPr marL="1555940" indent="0">
              <a:buNone/>
              <a:defRPr sz="1100"/>
            </a:lvl4pPr>
            <a:lvl5pPr marL="2074559" indent="0">
              <a:buNone/>
              <a:defRPr sz="1100"/>
            </a:lvl5pPr>
            <a:lvl6pPr marL="2593262" indent="0">
              <a:buNone/>
              <a:defRPr sz="1100"/>
            </a:lvl6pPr>
            <a:lvl7pPr marL="3111852" indent="0">
              <a:buNone/>
              <a:defRPr sz="1100"/>
            </a:lvl7pPr>
            <a:lvl8pPr marL="3630500" indent="0">
              <a:buNone/>
              <a:defRPr sz="1100"/>
            </a:lvl8pPr>
            <a:lvl9pPr marL="4149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70ED-0865-4D9B-A6B9-7FA1E3EF8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41292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873D9-0BA7-41F3-8984-A57804698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065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886" y="274644"/>
            <a:ext cx="29718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1" y="274644"/>
            <a:ext cx="871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C382-1552-4ACD-8417-43E46F5E75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45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19" tIns="51860" rIns="103719" bIns="51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3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3"/>
            <a:ext cx="3860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3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19" tIns="51860" rIns="103719" bIns="5186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0F00A096-5789-405C-B827-9A41EBD028B3}" type="slidenum">
              <a:rPr lang="ru-RU" altLang="ru-RU" smtClean="0">
                <a:latin typeface="Arial" pitchFamily="34" charset="0"/>
                <a:cs typeface="Arial" pitchFamily="34" charset="0"/>
                <a:sym typeface="Arial" pitchFamily="34" charset="0"/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9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5pPr>
      <a:lvl6pPr marL="518678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6pPr>
      <a:lvl7pPr marL="1037227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7pPr>
      <a:lvl8pPr marL="1555862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8pPr>
      <a:lvl9pPr marL="2074455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85205" indent="-3852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0254" indent="-3217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04" indent="-25609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1731" indent="-25609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392" indent="-25609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343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1022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9615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250" indent="-259340" algn="l" defTabSz="10372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678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227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5862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4455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134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697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0319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8911" algn="l" defTabSz="10372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24" tIns="51863" rIns="103724" bIns="51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1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1"/>
            <a:ext cx="3860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1"/>
            <a:ext cx="2844800" cy="36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03724" tIns="51863" rIns="103724" bIns="518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00A096-5789-405C-B827-9A41EBD028B3}" type="slidenum">
              <a:rPr lang="ru-RU" altLang="ru-RU">
                <a:latin typeface="Arial" pitchFamily="34" charset="0"/>
                <a:cs typeface="Arial" pitchFamily="34" charset="0"/>
                <a:sym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3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5pPr>
      <a:lvl6pPr marL="518702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6pPr>
      <a:lvl7pPr marL="103727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7pPr>
      <a:lvl8pPr marL="1555940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8pPr>
      <a:lvl9pPr marL="207455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85224" indent="-38522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0296" indent="-3217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8" indent="-2561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1821" indent="-2561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508" indent="-25611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487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1190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9809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470" indent="-259352" algn="l" defTabSz="10372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702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279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5940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4559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262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852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0500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9119" algn="l" defTabSz="10372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916522" y="2908305"/>
            <a:ext cx="10282767" cy="215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021" tIns="29541" rIns="59021" bIns="29541"/>
          <a:lstStyle/>
          <a:p>
            <a:pPr lvl="0" algn="ctr"/>
            <a:r>
              <a:rPr lang="kk-KZ" sz="2900" b="1" dirty="0">
                <a:solidFill>
                  <a:srgbClr val="002060"/>
                </a:solidFill>
                <a:latin typeface="Century Gothic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kk-KZ" sz="33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Тақырыбы: </a:t>
            </a: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ХАРДИ-ВАЙНБЕРГТІҢ ГЕНЕТИКАЛЫҚ </a:t>
            </a:r>
          </a:p>
          <a:p>
            <a:pPr lvl="0" algn="ctr"/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ТЕПЕ-ТЕҢДІК ЗАҢЫ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defTabSz="121911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kk-KZ" alt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11 </a:t>
            </a:r>
            <a:r>
              <a:rPr lang="kk-KZ" alt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сынып</a:t>
            </a:r>
          </a:p>
          <a:p>
            <a:pPr algn="ctr" defTabSz="121911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kk-KZ" altLang="ru-RU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(Қоғамдық – гуманитарлық бағыты</a:t>
            </a:r>
            <a:r>
              <a:rPr lang="ru-RU" altLang="ru-RU" sz="3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)</a:t>
            </a:r>
            <a:endParaRPr lang="ru-RU" alt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306179" name="Google Shape;77;p1"/>
          <p:cNvCxnSpPr>
            <a:cxnSpLocks noChangeShapeType="1"/>
          </p:cNvCxnSpPr>
          <p:nvPr/>
        </p:nvCxnSpPr>
        <p:spPr bwMode="auto">
          <a:xfrm>
            <a:off x="1555753" y="5880100"/>
            <a:ext cx="9254067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6180" name="Google Shape;78;p1"/>
          <p:cNvCxnSpPr>
            <a:cxnSpLocks noChangeShapeType="1"/>
          </p:cNvCxnSpPr>
          <p:nvPr/>
        </p:nvCxnSpPr>
        <p:spPr bwMode="auto">
          <a:xfrm>
            <a:off x="1716617" y="6316133"/>
            <a:ext cx="90932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930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8" y="236008"/>
            <a:ext cx="1730376" cy="48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5" y="161396"/>
            <a:ext cx="173196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4732" y="642408"/>
            <a:ext cx="849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Генетикалық гомеостаз-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опуляцияның өз генетикалық құрылымын сақтау қабілетін қамтамасыз ететін процестер.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598" y="1288739"/>
            <a:ext cx="9872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Г.Х.Харди мен В.Вайнберг үлкен популяциялардығы гендердің таралуына математикалық талдау жасады, мұндай популяцияда сұрыпталу, мутация және араласу болмайды.</a:t>
            </a:r>
          </a:p>
          <a:p>
            <a:r>
              <a:rPr lang="kk-KZ" dirty="0" smtClean="0"/>
              <a:t>Популяция генотиптерінің арақатынасы тепе-теңдік жағдайда болады.</a:t>
            </a:r>
          </a:p>
          <a:p>
            <a:endParaRPr lang="kk-KZ" dirty="0"/>
          </a:p>
          <a:p>
            <a:r>
              <a:rPr lang="kk-KZ" dirty="0" smtClean="0"/>
              <a:t>                                             р</a:t>
            </a:r>
            <a:r>
              <a:rPr lang="en-US" dirty="0" smtClean="0"/>
              <a:t>²</a:t>
            </a:r>
            <a:r>
              <a:rPr lang="kk-KZ" dirty="0" smtClean="0"/>
              <a:t>АА +</a:t>
            </a:r>
            <a:r>
              <a:rPr lang="en-US" dirty="0" smtClean="0"/>
              <a:t> </a:t>
            </a:r>
            <a:r>
              <a:rPr lang="kk-KZ" dirty="0" smtClean="0"/>
              <a:t>2р</a:t>
            </a:r>
            <a:r>
              <a:rPr lang="en-US" dirty="0" err="1" smtClean="0"/>
              <a:t>qAa</a:t>
            </a:r>
            <a:r>
              <a:rPr lang="en-US" dirty="0" smtClean="0"/>
              <a:t> + q²aa= 1</a:t>
            </a:r>
            <a:r>
              <a:rPr lang="kk-KZ" dirty="0" smtClean="0"/>
              <a:t>(рА + </a:t>
            </a:r>
            <a:r>
              <a:rPr lang="en-US" dirty="0" err="1" smtClean="0"/>
              <a:t>qa</a:t>
            </a:r>
            <a:r>
              <a:rPr lang="en-US" dirty="0" smtClean="0"/>
              <a:t> = 1</a:t>
            </a:r>
            <a:r>
              <a:rPr lang="kk-KZ" dirty="0" smtClean="0"/>
              <a:t>)</a:t>
            </a:r>
          </a:p>
          <a:p>
            <a:r>
              <a:rPr lang="kk-KZ" dirty="0"/>
              <a:t> </a:t>
            </a:r>
            <a:r>
              <a:rPr lang="kk-KZ" dirty="0" smtClean="0"/>
              <a:t>                          Бұл заң  тек жасанды, идеалды популяцияларға жарамды.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78" y="4153112"/>
            <a:ext cx="6810375" cy="226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5867" y="3244333"/>
            <a:ext cx="5088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kk-KZ" dirty="0" smtClean="0">
              <a:solidFill>
                <a:srgbClr val="333333"/>
              </a:solidFill>
              <a:latin typeface="Helvetica Neue"/>
            </a:endParaRPr>
          </a:p>
          <a:p>
            <a:pPr lvl="0"/>
            <a:r>
              <a:rPr lang="kk-KZ" dirty="0" smtClean="0">
                <a:solidFill>
                  <a:srgbClr val="333333"/>
                </a:solidFill>
                <a:latin typeface="Helvetica Neue"/>
              </a:rPr>
              <a:t>    Мысалы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kk-KZ" dirty="0">
                <a:solidFill>
                  <a:srgbClr val="333333"/>
                </a:solidFill>
                <a:latin typeface="Helvetica Neue"/>
              </a:rPr>
              <a:t>қызыл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(</a:t>
            </a:r>
            <a:r>
              <a:rPr lang="kk-KZ" dirty="0" smtClean="0">
                <a:solidFill>
                  <a:srgbClr val="333333"/>
                </a:solidFill>
                <a:latin typeface="Helvetica Neue"/>
              </a:rPr>
              <a:t>А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) </a:t>
            </a:r>
            <a:r>
              <a:rPr lang="kk-KZ" dirty="0" smtClean="0">
                <a:solidFill>
                  <a:srgbClr val="333333"/>
                </a:solidFill>
                <a:latin typeface="Helvetica Neue"/>
              </a:rPr>
              <a:t> және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kk-KZ" dirty="0">
                <a:solidFill>
                  <a:srgbClr val="333333"/>
                </a:solidFill>
                <a:latin typeface="Helvetica Neue"/>
              </a:rPr>
              <a:t>ақ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(</a:t>
            </a:r>
            <a:r>
              <a:rPr lang="kk-KZ" dirty="0" smtClean="0">
                <a:solidFill>
                  <a:srgbClr val="333333"/>
                </a:solidFill>
                <a:latin typeface="Helvetica Neue"/>
              </a:rPr>
              <a:t>а</a:t>
            </a:r>
            <a:r>
              <a:rPr lang="en-US" dirty="0" smtClean="0">
                <a:solidFill>
                  <a:srgbClr val="333333"/>
                </a:solidFill>
                <a:latin typeface="Helvetica Neue"/>
              </a:rPr>
              <a:t>) </a:t>
            </a:r>
            <a:r>
              <a:rPr lang="kk-KZ" dirty="0">
                <a:solidFill>
                  <a:srgbClr val="333333"/>
                </a:solidFill>
                <a:latin typeface="Helvetica Neue"/>
              </a:rPr>
              <a:t>гүлдер</a:t>
            </a:r>
            <a:endParaRPr lang="en-US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9547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" y="178858"/>
            <a:ext cx="17319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92" y="178859"/>
            <a:ext cx="173196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362199" y="486304"/>
            <a:ext cx="7586134" cy="60113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Харди-Вайнберг заңының орындалу шарттары</a:t>
            </a:r>
            <a:endParaRPr lang="ru-RU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776372"/>
              </p:ext>
            </p:extLst>
          </p:nvPr>
        </p:nvGraphicFramePr>
        <p:xfrm>
          <a:off x="1923918" y="1557867"/>
          <a:ext cx="8166363" cy="2682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16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1. </a:t>
                      </a:r>
                      <a:r>
                        <a:rPr lang="kk-KZ" sz="2000" b="0" dirty="0" smtClean="0"/>
                        <a:t>Популяциядағы</a:t>
                      </a:r>
                      <a:r>
                        <a:rPr lang="kk-KZ" sz="2000" b="0" baseline="0" dirty="0" smtClean="0"/>
                        <a:t> кездейсоқ шағылысу.</a:t>
                      </a:r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2. Ассортативтілік</a:t>
                      </a:r>
                      <a:r>
                        <a:rPr lang="kk-KZ" sz="2000" baseline="0" dirty="0" smtClean="0"/>
                        <a:t> (</a:t>
                      </a:r>
                      <a:r>
                        <a:rPr lang="kk-KZ" sz="2000" b="0" baseline="0" dirty="0" smtClean="0"/>
                        <a:t>кездейсоқ емес) шағылысу.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3. Мутация болмауы керек.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4 .Популяцияға сырттан келетін, сондай-ақ</a:t>
                      </a:r>
                      <a:r>
                        <a:rPr lang="kk-KZ" sz="2000" baseline="0" dirty="0" smtClean="0"/>
                        <a:t> шығатын миграция     болмауы қажет.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5.Табиғи сұрыпталу жүрмеуі керек.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/>
                        <a:t>6. Популяцияның көлемі</a:t>
                      </a:r>
                      <a:r>
                        <a:rPr lang="kk-KZ" sz="2000" baseline="0" dirty="0" smtClean="0"/>
                        <a:t> үлкен болуы тиіс.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Выгнутая влево стрелка 10"/>
          <p:cNvSpPr/>
          <p:nvPr/>
        </p:nvSpPr>
        <p:spPr>
          <a:xfrm>
            <a:off x="185473" y="676275"/>
            <a:ext cx="1731963" cy="3471862"/>
          </a:xfrm>
          <a:prstGeom prst="curvedRightArrow">
            <a:avLst>
              <a:gd name="adj1" fmla="val 25000"/>
              <a:gd name="adj2" fmla="val 48029"/>
              <a:gd name="adj3" fmla="val 2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10343092" y="659871"/>
            <a:ext cx="1637241" cy="3488266"/>
          </a:xfrm>
          <a:prstGeom prst="curved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5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8" y="242358"/>
            <a:ext cx="17319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92" y="242358"/>
            <a:ext cx="17319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0346" y="2035016"/>
            <a:ext cx="98721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5">
                    <a:lumMod val="75000"/>
                  </a:schemeClr>
                </a:solidFill>
              </a:rPr>
              <a:t>Мыс:</a:t>
            </a: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Фенилкетонурия ауруын тудыратын рецессивті мутацияны анықтау.</a:t>
            </a: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Ауру 10 мың адамның ішінде біреуінде кездеседі.</a:t>
            </a: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Сондықтан гомозиготаның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q²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(аа генотипі) кездесу жиілігі 0,0001-ге тең.</a:t>
            </a: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Рецессивті аллельдің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q 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жиілігі квадрат түбірі арқылы шығару жолымен анықталады </a:t>
            </a: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q =√q²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) және ол 0,01-ге тең.</a:t>
            </a:r>
          </a:p>
          <a:p>
            <a:endParaRPr lang="kk-KZ" dirty="0"/>
          </a:p>
          <a:p>
            <a:r>
              <a:rPr lang="kk-KZ" dirty="0" smtClean="0"/>
              <a:t>       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Доминантты аллельдер жиілігі:</a:t>
            </a:r>
          </a:p>
          <a:p>
            <a:r>
              <a:rPr lang="kk-KZ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р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= 1 – q = 1 – 0,01 = 0,99</a:t>
            </a: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Осыдан гетерозиготаның Аа кездесу жиілігін анықтауға болады:</a:t>
            </a: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2р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q = 2 x 0,99 x 0,01 =0,0198 = 0,02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 яғни шамамен 2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%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 ті құрайды.</a:t>
            </a:r>
          </a:p>
          <a:p>
            <a:endParaRPr lang="kk-KZ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Фенилкетонурия генінің тасымалдаушысы 50 адамның біреуі болып табылады.</a:t>
            </a:r>
          </a:p>
          <a:p>
            <a:endParaRPr lang="kk-KZ" dirty="0" smtClean="0"/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948907" y="396815"/>
          <a:ext cx="9980761" cy="1440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55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" y="301888"/>
            <a:ext cx="17319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25" y="222780"/>
            <a:ext cx="1731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133" y="849903"/>
            <a:ext cx="3843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/>
              <a:t>Тапсырма</a:t>
            </a:r>
            <a:r>
              <a:rPr lang="kk-KZ" sz="2000" dirty="0" smtClean="0"/>
              <a:t>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70466" y="1591733"/>
            <a:ext cx="10490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Ірі қара малдың  бір популяциясындағы мүйізділері 25</a:t>
            </a:r>
            <a:r>
              <a:rPr lang="ru-RU" dirty="0" smtClean="0">
                <a:solidFill>
                  <a:srgbClr val="002060"/>
                </a:solidFill>
              </a:rPr>
              <a:t>%</a:t>
            </a:r>
            <a:r>
              <a:rPr lang="kk-KZ" dirty="0" smtClean="0">
                <a:solidFill>
                  <a:srgbClr val="002060"/>
                </a:solidFill>
              </a:rPr>
              <a:t> немесе 0,25, ал мүйізсіздер 75</a:t>
            </a:r>
            <a:r>
              <a:rPr lang="ru-RU" dirty="0" smtClean="0">
                <a:solidFill>
                  <a:srgbClr val="002060"/>
                </a:solidFill>
              </a:rPr>
              <a:t>% </a:t>
            </a:r>
            <a:r>
              <a:rPr lang="ru-RU" dirty="0" err="1" smtClean="0">
                <a:solidFill>
                  <a:srgbClr val="002060"/>
                </a:solidFill>
              </a:rPr>
              <a:t>немесе</a:t>
            </a:r>
            <a:r>
              <a:rPr lang="ru-RU" dirty="0" smtClean="0">
                <a:solidFill>
                  <a:srgbClr val="002060"/>
                </a:solidFill>
              </a:rPr>
              <a:t>  0,75</a:t>
            </a:r>
            <a:r>
              <a:rPr lang="kk-KZ" dirty="0" smtClean="0">
                <a:solidFill>
                  <a:srgbClr val="002060"/>
                </a:solidFill>
              </a:rPr>
              <a:t>. Мүйізсіз белгіні доминантты А гені, мүйізді белгіні рецессивті а гені анықтайды. Доминантты гомозиготаның, гетерозиготаның және рецессивті гомозиготаның болжамды жиілігі  қандай?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47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265114"/>
            <a:ext cx="1731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759" y="265114"/>
            <a:ext cx="17319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3333" y="746127"/>
            <a:ext cx="311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5">
                    <a:lumMod val="50000"/>
                  </a:schemeClr>
                </a:solidFill>
              </a:rPr>
              <a:t>Жауабы: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333" y="1267861"/>
            <a:ext cx="108627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Генотип аа-ның мөлшері 0,25 болғандықтан, жеке а аллелінің мөлшерін формулаға сәйкес былай табамыз:</a:t>
            </a:r>
          </a:p>
          <a:p>
            <a:r>
              <a:rPr lang="kk-KZ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√q2 = √0,25 = 0,05 = 5%</a:t>
            </a:r>
          </a:p>
          <a:p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Доминантты аллель А-ның мөлшері мына формулаға сәйкес анықталады.</a:t>
            </a:r>
          </a:p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 +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 = 1- </a:t>
            </a: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 тең болғанда,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1 – q </a:t>
            </a: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болады.</a:t>
            </a:r>
          </a:p>
          <a:p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1- q =1 – 0,05 = 0,95 = 95% </a:t>
            </a:r>
          </a:p>
          <a:p>
            <a:endParaRPr lang="en-US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Доминантты гомозигота, яғни генотип АА-ның  мөлшері</a:t>
            </a:r>
          </a:p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АА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p² = 0,95² = 0,9025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0,09 = 9%</a:t>
            </a:r>
          </a:p>
          <a:p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Рецессивті және доминантты генотиптердің мөлшеріне қарай гетерозиготалардың мөлшері анықталады.</a:t>
            </a:r>
          </a:p>
          <a:p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Аа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2р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 = 2 *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0,95 * 0,05 = 0,95 =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95%</a:t>
            </a:r>
            <a:endParaRPr lang="kk-KZ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0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28075" y="282380"/>
            <a:ext cx="828136" cy="365125"/>
          </a:xfrm>
          <a:solidFill>
            <a:schemeClr val="bg2"/>
          </a:solidFill>
        </p:spPr>
        <p:txBody>
          <a:bodyPr/>
          <a:lstStyle/>
          <a:p>
            <a:fld id="{E3813BF9-5145-4417-B95D-FA862797388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24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Қорытынды</a:t>
            </a:r>
            <a:endParaRPr lang="ru-RU" sz="2400" b="1" dirty="0" smtClean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6986" y="2209801"/>
            <a:ext cx="6658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00" b="1" dirty="0">
                <a:solidFill>
                  <a:srgbClr val="002060"/>
                </a:solidFill>
              </a:rPr>
              <a:t>Экожүйенің алуантүрлілігі мен тұрақтылығы арасындағы өзара байланысты орнатуды </a:t>
            </a:r>
            <a:r>
              <a:rPr lang="kk-KZ" sz="2000" b="1" dirty="0" smtClean="0">
                <a:solidFill>
                  <a:srgbClr val="002060"/>
                </a:solidFill>
              </a:rPr>
              <a:t>үйрендіңіздер</a:t>
            </a:r>
            <a:r>
              <a:rPr lang="kk-KZ" sz="2000" b="1" dirty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2"/>
            <a:ext cx="12192000" cy="6889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20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151" y="6043085"/>
            <a:ext cx="2743200" cy="364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30" tIns="47179" rIns="94430" bIns="47179"/>
          <a:lstStyle>
            <a:lvl1pPr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990550" indent="-380981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523925" indent="-304784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2133493" indent="-304784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743062" indent="-304784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3352632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3962202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4571772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5181341" indent="-30478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F8E3BF36-DF21-47E5-9064-843BFC9A3ADC}" type="slidenum">
              <a:rPr lang="ru-RU" altLang="ru-RU" sz="15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500" b="1">
              <a:solidFill>
                <a:srgbClr val="002060"/>
              </a:solidFill>
            </a:endParaRPr>
          </a:p>
        </p:txBody>
      </p:sp>
      <p:cxnSp>
        <p:nvCxnSpPr>
          <p:cNvPr id="307204" name="Google Shape;124;p4"/>
          <p:cNvCxnSpPr>
            <a:cxnSpLocks noChangeShapeType="1"/>
          </p:cNvCxnSpPr>
          <p:nvPr/>
        </p:nvCxnSpPr>
        <p:spPr bwMode="auto">
          <a:xfrm>
            <a:off x="400053" y="6510867"/>
            <a:ext cx="11485033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05" name="Google Shape;125;p4"/>
          <p:cNvCxnSpPr>
            <a:cxnSpLocks noChangeShapeType="1"/>
          </p:cNvCxnSpPr>
          <p:nvPr/>
        </p:nvCxnSpPr>
        <p:spPr bwMode="auto">
          <a:xfrm rot="10800000" flipH="1">
            <a:off x="609602" y="6639984"/>
            <a:ext cx="1108921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06" name="Google Shape;230;p65"/>
          <p:cNvSpPr txBox="1">
            <a:spLocks/>
          </p:cNvSpPr>
          <p:nvPr/>
        </p:nvSpPr>
        <p:spPr bwMode="auto">
          <a:xfrm>
            <a:off x="433917" y="1528233"/>
            <a:ext cx="11176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387" tIns="111387" rIns="111387" bIns="111387"/>
          <a:lstStyle>
            <a:lvl1pPr marL="57150" indent="-5715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defTabSz="121917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ru-RU" sz="2900">
              <a:solidFill>
                <a:srgbClr val="002060"/>
              </a:solidFill>
              <a:latin typeface="Century Gothic" pitchFamily="34" charset="0"/>
              <a:sym typeface="Open Sans" pitchFamily="34" charset="0"/>
            </a:endParaRPr>
          </a:p>
        </p:txBody>
      </p:sp>
      <p:sp>
        <p:nvSpPr>
          <p:cNvPr id="307208" name="Прямоугольник 10"/>
          <p:cNvSpPr>
            <a:spLocks noChangeArrowheads="1"/>
          </p:cNvSpPr>
          <p:nvPr/>
        </p:nvSpPr>
        <p:spPr bwMode="auto">
          <a:xfrm>
            <a:off x="4282020" y="1073151"/>
            <a:ext cx="2940049" cy="54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82" tIns="47619" rIns="95282" bIns="47619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b="1">
                <a:solidFill>
                  <a:srgbClr val="002060"/>
                </a:solidFill>
                <a:latin typeface="Century Gothic" pitchFamily="34" charset="0"/>
                <a:cs typeface="Arial" pitchFamily="34" charset="0"/>
                <a:sym typeface="Arial" pitchFamily="34" charset="0"/>
              </a:rPr>
              <a:t>Оқу мақсаты</a:t>
            </a:r>
            <a:r>
              <a:rPr lang="ru-RU" sz="2900">
                <a:solidFill>
                  <a:srgbClr val="002060"/>
                </a:solidFill>
                <a:latin typeface="Century Gothic" pitchFamily="34" charset="0"/>
                <a:cs typeface="Arial" pitchFamily="34" charset="0"/>
                <a:sym typeface="Arial" pitchFamily="34" charset="0"/>
              </a:rPr>
              <a:t>: </a:t>
            </a: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173569" y="1921158"/>
            <a:ext cx="12018433" cy="108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82" tIns="47619" rIns="95282" bIns="47619" anchor="ctr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dirty="0">
                <a:solidFill>
                  <a:prstClr val="black"/>
                </a:solidFill>
                <a:latin typeface="Times New Roman"/>
                <a:ea typeface="Times New Roman"/>
              </a:rPr>
              <a:t>11.3.1.3 - экожүйенің алуан түрлілігі мен тұрақтылығы арасындағы өзара байланысты орнату</a:t>
            </a:r>
            <a:endParaRPr lang="ru-RU" sz="3200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6" y="183091"/>
            <a:ext cx="14319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771" y="245533"/>
            <a:ext cx="1431925" cy="6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6" y="3015716"/>
            <a:ext cx="2540001" cy="2052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18" y="2980267"/>
            <a:ext cx="2291292" cy="2102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6"/>
          <a:stretch/>
        </p:blipFill>
        <p:spPr bwMode="auto">
          <a:xfrm>
            <a:off x="1078969" y="3031067"/>
            <a:ext cx="2654300" cy="2077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" b="14316"/>
          <a:stretch/>
        </p:blipFill>
        <p:spPr bwMode="auto">
          <a:xfrm>
            <a:off x="6526739" y="3015716"/>
            <a:ext cx="2405327" cy="209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89826" y="1144058"/>
            <a:ext cx="8440714" cy="12695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Популяция -белгілі бір аумақта (ареалдың бөлігінде</a:t>
            </a:r>
            <a:r>
              <a:rPr lang="ru-RU" dirty="0" smtClean="0"/>
              <a:t>) </a:t>
            </a:r>
            <a:r>
              <a:rPr lang="ru-RU" dirty="0" err="1" smtClean="0"/>
              <a:t>ұзақ уақыт тіршілік</a:t>
            </a:r>
            <a:r>
              <a:rPr lang="ru-RU" dirty="0" smtClean="0"/>
              <a:t> </a:t>
            </a:r>
            <a:r>
              <a:rPr lang="ru-RU" dirty="0" err="1" smtClean="0"/>
              <a:t>еткен</a:t>
            </a:r>
            <a:r>
              <a:rPr lang="ru-RU" dirty="0" smtClean="0"/>
              <a:t> </a:t>
            </a:r>
            <a:r>
              <a:rPr lang="ru-RU" dirty="0" err="1" smtClean="0"/>
              <a:t>және сол</a:t>
            </a:r>
            <a:r>
              <a:rPr lang="ru-RU" dirty="0" smtClean="0"/>
              <a:t> </a:t>
            </a:r>
            <a:r>
              <a:rPr lang="ru-RU" dirty="0" err="1" smtClean="0"/>
              <a:t>түрдің басқа топтарынан</a:t>
            </a:r>
            <a:r>
              <a:rPr lang="ru-RU" dirty="0" smtClean="0"/>
              <a:t> </a:t>
            </a:r>
            <a:r>
              <a:rPr lang="ru-RU" dirty="0" err="1" smtClean="0"/>
              <a:t>салыстырмалы</a:t>
            </a:r>
            <a:r>
              <a:rPr lang="ru-RU" dirty="0" smtClean="0"/>
              <a:t> </a:t>
            </a:r>
            <a:r>
              <a:rPr lang="ru-RU" dirty="0" err="1" smtClean="0"/>
              <a:t>түрде оқшауланған, бір</a:t>
            </a:r>
            <a:r>
              <a:rPr lang="ru-RU" dirty="0" smtClean="0"/>
              <a:t> </a:t>
            </a:r>
            <a:r>
              <a:rPr lang="ru-RU" dirty="0" err="1" smtClean="0"/>
              <a:t>түрдің еркін</a:t>
            </a:r>
            <a:r>
              <a:rPr lang="ru-RU" dirty="0" smtClean="0"/>
              <a:t> </a:t>
            </a:r>
            <a:r>
              <a:rPr lang="ru-RU" dirty="0" err="1" smtClean="0"/>
              <a:t>шағылысатын даралардың тобы</a:t>
            </a:r>
            <a:r>
              <a:rPr lang="ru-RU" dirty="0" smtClean="0"/>
              <a:t>. </a:t>
            </a:r>
            <a:endParaRPr lang="kk-KZ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30735" y="348191"/>
            <a:ext cx="3437997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Популяция 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4" idx="2"/>
          </p:cNvCxnSpPr>
          <p:nvPr/>
        </p:nvCxnSpPr>
        <p:spPr>
          <a:xfrm rot="5400000">
            <a:off x="3870641" y="640725"/>
            <a:ext cx="566676" cy="411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638800" y="2302933"/>
            <a:ext cx="710933" cy="677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00533" y="2302933"/>
            <a:ext cx="3640934" cy="677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 rot="16200000" flipH="1">
            <a:off x="6414081" y="2209693"/>
            <a:ext cx="566676" cy="974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6209119" y="956639"/>
            <a:ext cx="353562" cy="8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8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92375"/>
            <a:ext cx="68580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617246"/>
            <a:ext cx="397086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" y="148168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37" y="242888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99" y="1609838"/>
            <a:ext cx="4051301" cy="247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7973" y="4064545"/>
            <a:ext cx="3149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</a:rPr>
              <a:t>Қасқырлар популяциясы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9666" y="4066520"/>
            <a:ext cx="299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</a:rPr>
              <a:t>Пілдер популяциясы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5933" y="589338"/>
            <a:ext cx="1017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</a:t>
            </a:r>
            <a:r>
              <a:rPr lang="kk-KZ" dirty="0" smtClean="0"/>
              <a:t>   </a:t>
            </a:r>
            <a:r>
              <a:rPr lang="kk-KZ" dirty="0" smtClean="0">
                <a:solidFill>
                  <a:srgbClr val="002060"/>
                </a:solidFill>
              </a:rPr>
              <a:t>Тығыз таралған популяция телімдерінде олардың еркін шағылысуына мүмкіндік мол.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Әрбір популяция белгілі бір аумақта таралып, орта жағдайына бейімдеушілігімен басқа       популяциялардан ерекшеленеді.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9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1" y="216958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26" y="216958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t="33287" r="44721" b="2089"/>
          <a:stretch/>
        </p:blipFill>
        <p:spPr bwMode="auto">
          <a:xfrm>
            <a:off x="596900" y="1244600"/>
            <a:ext cx="2967567" cy="458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1244599"/>
            <a:ext cx="3005665" cy="447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4467" y="216958"/>
            <a:ext cx="454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</a:rPr>
              <a:t>Популяциялық  оқшаулану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3378" y="1842834"/>
            <a:ext cx="5240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kk-KZ" dirty="0" smtClean="0">
                <a:solidFill>
                  <a:srgbClr val="002060"/>
                </a:solidFill>
              </a:rPr>
              <a:t>Популяцияның маңызды белгісі – бұл салыстырмалы түрде еркін шағылысу, өсімтал ұрпақ беру.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kk-KZ" dirty="0" smtClean="0">
                <a:solidFill>
                  <a:srgbClr val="002060"/>
                </a:solidFill>
              </a:rPr>
              <a:t>Егер еркін шағылысуға кедергілер келтіретін оқшаулану болса, жаңа популяциялар пайда болады.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kk-KZ" dirty="0" smtClean="0">
                <a:solidFill>
                  <a:srgbClr val="002060"/>
                </a:solidFill>
              </a:rPr>
              <a:t>Популяциялар арасында гендердің алмасуы болмайтындықтан, генетикалық сипаттары бойынша ерекшеленеді.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1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2" y="107421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691" y="135996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t="1" b="2527"/>
          <a:stretch/>
        </p:blipFill>
        <p:spPr bwMode="auto">
          <a:xfrm>
            <a:off x="313267" y="1461158"/>
            <a:ext cx="2554288" cy="350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466" y="1141471"/>
            <a:ext cx="2760133" cy="40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60673384"/>
              </p:ext>
            </p:extLst>
          </p:nvPr>
        </p:nvGraphicFramePr>
        <p:xfrm>
          <a:off x="2032000" y="4185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7637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8" y="123825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71" y="110067"/>
            <a:ext cx="14319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255183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000" dirty="0">
                <a:solidFill>
                  <a:srgbClr val="3F3F3F"/>
                </a:solidFill>
              </a:rPr>
              <a:t> </a:t>
            </a:r>
            <a:r>
              <a:rPr lang="kk-KZ" sz="2000" dirty="0" smtClean="0">
                <a:solidFill>
                  <a:srgbClr val="3F3F3F"/>
                </a:solidFill>
              </a:rPr>
              <a:t>             Мінсіз </a:t>
            </a:r>
            <a:r>
              <a:rPr lang="kk-KZ" sz="2000" dirty="0">
                <a:solidFill>
                  <a:srgbClr val="3F3F3F"/>
                </a:solidFill>
              </a:rPr>
              <a:t>популяция белгілері: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kk-KZ" sz="2000" dirty="0">
                <a:solidFill>
                  <a:srgbClr val="3F3F3F"/>
                </a:solidFill>
              </a:rPr>
              <a:t>Даралар саны көп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kk-KZ" sz="2000" dirty="0">
                <a:solidFill>
                  <a:srgbClr val="3F3F3F"/>
                </a:solidFill>
              </a:rPr>
              <a:t>Даралар еркін шағылыса алады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kk-KZ" sz="2000" dirty="0">
                <a:solidFill>
                  <a:srgbClr val="3F3F3F"/>
                </a:solidFill>
              </a:rPr>
              <a:t>Мутация жүрмейді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kk-KZ" sz="2000" dirty="0">
                <a:solidFill>
                  <a:srgbClr val="3F3F3F"/>
                </a:solidFill>
              </a:rPr>
              <a:t>Көрші популяциялар миграцияланбайды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kk-KZ" sz="2000" dirty="0">
                <a:solidFill>
                  <a:srgbClr val="3F3F3F"/>
                </a:solidFill>
              </a:rPr>
              <a:t>Табиғи сұрыпталу болмайды.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001" y="846667"/>
            <a:ext cx="9033932" cy="1524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Идеалды (мінсіз) популяцияда гендердің жиілігінің гомозиготалар мен гетерозиготалар тұрақтылығы байқалады және олар бірқатар ұрпақтарда өзгермейді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50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183621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92375"/>
            <a:ext cx="68580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44775"/>
            <a:ext cx="68580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692" y="220663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3479" r="62020" b="16770"/>
          <a:stretch/>
        </p:blipFill>
        <p:spPr bwMode="auto">
          <a:xfrm>
            <a:off x="579331" y="1573620"/>
            <a:ext cx="2727396" cy="265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7" t="1143" r="2053" b="19678"/>
          <a:stretch/>
        </p:blipFill>
        <p:spPr bwMode="auto">
          <a:xfrm>
            <a:off x="8397063" y="1541720"/>
            <a:ext cx="2899723" cy="264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0702" y="436222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</a:rPr>
              <a:t> Г.Харди (1877-1947)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9766" y="4324496"/>
            <a:ext cx="2382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</a:rPr>
              <a:t>В.Вайнберг (1862-1937)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7819" y="1813639"/>
            <a:ext cx="4761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 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</a:rPr>
              <a:t>Популяцияларда</a:t>
            </a:r>
            <a:r>
              <a:rPr lang="kk-KZ" dirty="0" smtClean="0"/>
              <a:t> е</a:t>
            </a:r>
            <a:r>
              <a:rPr lang="kk-KZ" dirty="0" smtClean="0">
                <a:solidFill>
                  <a:srgbClr val="002060"/>
                </a:solidFill>
              </a:rPr>
              <a:t>ркін шағылысу кезінде ұрпақтар арасында популяциялық тепе-теңдік сақталады.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     1908 жылы ағылшын ғалымы 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Г.Харди және неміс ғалымы В.Вайнберг</a:t>
            </a:r>
          </a:p>
          <a:p>
            <a:r>
              <a:rPr lang="kk-KZ" dirty="0" smtClean="0">
                <a:solidFill>
                  <a:srgbClr val="002060"/>
                </a:solidFill>
              </a:rPr>
              <a:t>бір-біріне тәуелсіз популяциялық генетика ғылымы саласында  популяциялардағы генетикалық тепе-теңдік заңын ашты.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9" y="242358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558" y="242358"/>
            <a:ext cx="14271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72733" y="1439333"/>
            <a:ext cx="7645400" cy="9821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Белгілі бір жағдайда популяцияда генетикалық тепе-теңдік болады, яғни гендік қоры ұрпақтан-ұрпаққа беріледі.</a:t>
            </a:r>
          </a:p>
          <a:p>
            <a:pPr algn="ctr"/>
            <a:r>
              <a:rPr lang="kk-KZ" dirty="0" smtClean="0"/>
              <a:t>Бұл тепе-теңдік принципі немесе Харди-Вайнберг заңы.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4198" y="457201"/>
            <a:ext cx="5139267" cy="52493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Харди-Вайнберг заңы</a:t>
            </a:r>
            <a:endParaRPr lang="ru-RU" dirty="0"/>
          </a:p>
        </p:txBody>
      </p:sp>
      <p:cxnSp>
        <p:nvCxnSpPr>
          <p:cNvPr id="10" name="Прямая со стрелкой 9"/>
          <p:cNvCxnSpPr>
            <a:endCxn id="5" idx="0"/>
          </p:cNvCxnSpPr>
          <p:nvPr/>
        </p:nvCxnSpPr>
        <p:spPr>
          <a:xfrm>
            <a:off x="5795433" y="956735"/>
            <a:ext cx="0" cy="48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1" y="2768600"/>
            <a:ext cx="974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Харди-Вайнберг заңы гендер мен генотиптердің жиілігін анықтауға мүмкіндік береді.</a:t>
            </a:r>
          </a:p>
          <a:p>
            <a:r>
              <a:rPr lang="kk-KZ" dirty="0" smtClean="0"/>
              <a:t>                        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980113"/>
              </p:ext>
            </p:extLst>
          </p:nvPr>
        </p:nvGraphicFramePr>
        <p:xfrm>
          <a:off x="1972733" y="3414931"/>
          <a:ext cx="7704666" cy="1210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779">
                <a:tc>
                  <a:txBody>
                    <a:bodyPr/>
                    <a:lstStyle/>
                    <a:p>
                      <a:r>
                        <a:rPr lang="kk-KZ" dirty="0" smtClean="0"/>
                        <a:t>Аллель жиілігі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        А (р)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   а (</a:t>
                      </a:r>
                      <a:r>
                        <a:rPr lang="en-US" dirty="0" smtClean="0"/>
                        <a:t>q</a:t>
                      </a:r>
                      <a:r>
                        <a:rPr lang="kk-KZ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78">
                <a:tc>
                  <a:txBody>
                    <a:bodyPr/>
                    <a:lstStyle/>
                    <a:p>
                      <a:r>
                        <a:rPr lang="kk-KZ" dirty="0" smtClean="0"/>
                        <a:t>А (р)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АА (р</a:t>
                      </a:r>
                      <a:r>
                        <a:rPr lang="en-US" dirty="0" smtClean="0"/>
                        <a:t>²</a:t>
                      </a:r>
                      <a:r>
                        <a:rPr lang="kk-KZ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Аа (р</a:t>
                      </a:r>
                      <a:r>
                        <a:rPr lang="en-US" dirty="0" smtClean="0"/>
                        <a:t>q</a:t>
                      </a:r>
                      <a:r>
                        <a:rPr lang="kk-KZ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78">
                <a:tc>
                  <a:txBody>
                    <a:bodyPr/>
                    <a:lstStyle/>
                    <a:p>
                      <a:r>
                        <a:rPr lang="kk-KZ" dirty="0" smtClean="0"/>
                        <a:t>а</a:t>
                      </a:r>
                      <a:r>
                        <a:rPr lang="kk-KZ" baseline="0" dirty="0" smtClean="0"/>
                        <a:t> (</a:t>
                      </a:r>
                      <a:r>
                        <a:rPr lang="en-US" baseline="0" dirty="0" smtClean="0"/>
                        <a:t>q</a:t>
                      </a:r>
                      <a:r>
                        <a:rPr lang="kk-KZ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Аа (р</a:t>
                      </a:r>
                      <a:r>
                        <a:rPr lang="en-US" dirty="0" smtClean="0"/>
                        <a:t>q</a:t>
                      </a:r>
                      <a:r>
                        <a:rPr lang="kk-KZ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  <a:r>
                        <a:rPr lang="en-US" dirty="0" err="1" smtClean="0"/>
                        <a:t>aa</a:t>
                      </a:r>
                      <a:r>
                        <a:rPr lang="en-US" baseline="0" dirty="0" smtClean="0"/>
                        <a:t> </a:t>
                      </a:r>
                      <a:r>
                        <a:rPr lang="kk-KZ" baseline="0" dirty="0" smtClean="0"/>
                        <a:t>(</a:t>
                      </a:r>
                      <a:r>
                        <a:rPr lang="en-US" baseline="0" dirty="0" smtClean="0"/>
                        <a:t>q²</a:t>
                      </a:r>
                      <a:r>
                        <a:rPr lang="kk-KZ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6211" y="4758267"/>
            <a:ext cx="10386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Егер аллельді гендер екеу болса, онда олардың жиілігінің қосындысы бірге (немесе 100</a:t>
            </a:r>
            <a:r>
              <a:rPr lang="ru-RU" dirty="0" smtClean="0"/>
              <a:t>%) </a:t>
            </a:r>
            <a:r>
              <a:rPr lang="ru-RU" dirty="0" err="1" smtClean="0"/>
              <a:t>тең</a:t>
            </a:r>
            <a:r>
              <a:rPr lang="ru-RU" dirty="0" smtClean="0"/>
              <a:t>: р</a:t>
            </a:r>
            <a:r>
              <a:rPr lang="en-US" dirty="0" smtClean="0"/>
              <a:t> </a:t>
            </a:r>
            <a:r>
              <a:rPr lang="ru-RU" dirty="0" smtClean="0"/>
              <a:t>+</a:t>
            </a:r>
            <a:r>
              <a:rPr lang="en-US" dirty="0" smtClean="0"/>
              <a:t> q=1</a:t>
            </a:r>
            <a:endParaRPr lang="ru-RU" dirty="0" smtClean="0"/>
          </a:p>
          <a:p>
            <a:pPr algn="ctr"/>
            <a:endParaRPr lang="en-US" dirty="0" smtClean="0"/>
          </a:p>
          <a:p>
            <a:pPr algn="ctr"/>
            <a:r>
              <a:rPr lang="kk-KZ" dirty="0" smtClean="0"/>
              <a:t>Генотиптердің жиіліктер жиынтығы да бірге (немесе 100</a:t>
            </a:r>
            <a:r>
              <a:rPr lang="ru-RU" dirty="0" smtClean="0"/>
              <a:t>%</a:t>
            </a:r>
            <a:r>
              <a:rPr lang="kk-KZ" dirty="0" smtClean="0"/>
              <a:t>) тең:</a:t>
            </a:r>
          </a:p>
          <a:p>
            <a:pPr algn="ctr"/>
            <a:r>
              <a:rPr lang="kk-KZ" dirty="0" smtClean="0"/>
              <a:t>р</a:t>
            </a:r>
            <a:r>
              <a:rPr lang="en-US" dirty="0"/>
              <a:t>²</a:t>
            </a:r>
            <a:r>
              <a:rPr lang="en-US" dirty="0" smtClean="0"/>
              <a:t> </a:t>
            </a:r>
            <a:r>
              <a:rPr lang="kk-KZ" dirty="0" smtClean="0"/>
              <a:t>+</a:t>
            </a:r>
            <a:r>
              <a:rPr lang="en-US" dirty="0" smtClean="0"/>
              <a:t> </a:t>
            </a:r>
            <a:r>
              <a:rPr lang="kk-KZ" dirty="0" smtClean="0"/>
              <a:t>2р</a:t>
            </a:r>
            <a:r>
              <a:rPr lang="en-US" dirty="0" smtClean="0"/>
              <a:t>q + q²=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00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16321</TotalTime>
  <Words>787</Words>
  <Application>Microsoft Office PowerPoint</Application>
  <PresentationFormat>Широкоэкранный</PresentationFormat>
  <Paragraphs>110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Calibri</vt:lpstr>
      <vt:lpstr>Century Gothic</vt:lpstr>
      <vt:lpstr>Helvetica Neue</vt:lpstr>
      <vt:lpstr>Open Sans</vt:lpstr>
      <vt:lpstr>Roboto Condensed</vt:lpstr>
      <vt:lpstr>Source Sans Pro</vt:lpstr>
      <vt:lpstr>Tahoma</vt:lpstr>
      <vt:lpstr>Times New Roman</vt:lpstr>
      <vt:lpstr>Wingdings</vt:lpstr>
      <vt:lpstr>Office Theme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1377</cp:revision>
  <dcterms:created xsi:type="dcterms:W3CDTF">2017-01-10T11:09:36Z</dcterms:created>
  <dcterms:modified xsi:type="dcterms:W3CDTF">2024-11-05T19:58:21Z</dcterms:modified>
</cp:coreProperties>
</file>