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6" r:id="rId3"/>
    <p:sldId id="273" r:id="rId4"/>
    <p:sldId id="274" r:id="rId5"/>
    <p:sldId id="275" r:id="rId6"/>
    <p:sldId id="283" r:id="rId7"/>
    <p:sldId id="276" r:id="rId8"/>
    <p:sldId id="282" r:id="rId9"/>
    <p:sldId id="277" r:id="rId10"/>
    <p:sldId id="278" r:id="rId11"/>
    <p:sldId id="269" r:id="rId12"/>
    <p:sldId id="279" r:id="rId13"/>
    <p:sldId id="284" r:id="rId14"/>
    <p:sldId id="285"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61CB9E-7353-C095-E17E-FC9F96BBED04}" v="347" dt="2020-04-27T10:50:36.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88" d="100"/>
          <a:sy n="88" d="100"/>
        </p:scale>
        <p:origin x="403"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06.11.2024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2FFB779-270B-4192-84BA-A697F48306DC}" type="datetimeFigureOut">
              <a:rPr lang="ru-RU" smtClean="0"/>
              <a:t>06.11.2024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06.11.2024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FFB779-270B-4192-84BA-A697F48306DC}" type="datetimeFigureOut">
              <a:rPr lang="ru-RU" smtClean="0"/>
              <a:t>06.11.2024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06.11.2024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FFB779-270B-4192-84BA-A697F48306DC}" type="datetimeFigureOut">
              <a:rPr lang="ru-RU" smtClean="0"/>
              <a:t>06.11.2024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2FFB779-270B-4192-84BA-A697F48306DC}" type="datetimeFigureOut">
              <a:rPr lang="ru-RU" smtClean="0"/>
              <a:t>06.11.2024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5DC19C-03DA-4066-9FF7-D0BF1BC6D6F6}"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2FFB779-270B-4192-84BA-A697F48306DC}" type="datetimeFigureOut">
              <a:rPr lang="ru-RU" smtClean="0"/>
              <a:t>06.11.2024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5DC19C-03DA-4066-9FF7-D0BF1BC6D6F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FB779-270B-4192-84BA-A697F48306DC}" type="datetimeFigureOut">
              <a:rPr lang="ru-RU" smtClean="0"/>
              <a:t>06.11.2024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5DC19C-03DA-4066-9FF7-D0BF1BC6D6F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t>06.11.2024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t>06.11.2024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2FFB779-270B-4192-84BA-A697F48306DC}" type="datetimeFigureOut">
              <a:rPr lang="ru-RU" smtClean="0"/>
              <a:t>06.11.2024</a:t>
            </a:fld>
            <a:endParaRPr lang="ru-RU"/>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85DC19C-03DA-4066-9FF7-D0BF1BC6D6F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quarter" idx="13"/>
          </p:nvPr>
        </p:nvSpPr>
        <p:spPr>
          <a:xfrm>
            <a:off x="1095777" y="2554942"/>
            <a:ext cx="10455247" cy="1653988"/>
          </a:xfrm>
        </p:spPr>
        <p:txBody>
          <a:bodyPr>
            <a:normAutofit/>
          </a:bodyPr>
          <a:lstStyle/>
          <a:p>
            <a:pPr marL="0" indent="0" algn="ctr">
              <a:buNone/>
            </a:pPr>
            <a:r>
              <a:rPr lang="kk-KZ" sz="3600" dirty="0" smtClean="0">
                <a:latin typeface="Times New Roman" pitchFamily="18" charset="0"/>
                <a:cs typeface="Times New Roman" pitchFamily="18" charset="0"/>
              </a:rPr>
              <a:t>  Ғаламдық жылыну. </a:t>
            </a:r>
            <a:r>
              <a:rPr lang="kk-KZ" sz="3600" dirty="0">
                <a:latin typeface="Times New Roman" pitchFamily="18" charset="0"/>
                <a:cs typeface="Times New Roman" pitchFamily="18" charset="0"/>
              </a:rPr>
              <a:t>Ж</a:t>
            </a:r>
            <a:r>
              <a:rPr lang="kk-KZ" sz="3600" dirty="0" smtClean="0">
                <a:latin typeface="Times New Roman" pitchFamily="18" charset="0"/>
                <a:cs typeface="Times New Roman" pitchFamily="18" charset="0"/>
              </a:rPr>
              <a:t>а</a:t>
            </a:r>
            <a:r>
              <a:rPr lang="en-US" sz="3600" dirty="0" smtClean="0">
                <a:latin typeface="Times New Roman" pitchFamily="18" charset="0"/>
                <a:cs typeface="Times New Roman" pitchFamily="18" charset="0"/>
              </a:rPr>
              <a:t>h</a:t>
            </a:r>
            <a:r>
              <a:rPr lang="kk-KZ" sz="3600" dirty="0" smtClean="0">
                <a:latin typeface="Times New Roman" pitchFamily="18" charset="0"/>
                <a:cs typeface="Times New Roman" pitchFamily="18" charset="0"/>
              </a:rPr>
              <a:t>андық жылынудың әсерін болжау</a:t>
            </a:r>
            <a:endParaRPr lang="ru-RU" sz="36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2017923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547" y="5396249"/>
            <a:ext cx="10831133" cy="801500"/>
          </a:xfrm>
        </p:spPr>
        <p:txBody>
          <a:bodyPr/>
          <a:lstStyle/>
          <a:p>
            <a:pPr marL="0" indent="0" algn="just">
              <a:buNone/>
            </a:pPr>
            <a:r>
              <a:rPr lang="ru-RU" sz="2000" dirty="0" err="1">
                <a:solidFill>
                  <a:srgbClr val="202122"/>
                </a:solidFill>
                <a:effectLst/>
                <a:latin typeface="Times New Roman" pitchFamily="18" charset="0"/>
                <a:cs typeface="Times New Roman" pitchFamily="18" charset="0"/>
              </a:rPr>
              <a:t>Антропогендік</a:t>
            </a:r>
            <a:r>
              <a:rPr lang="ru-RU" sz="2000" dirty="0">
                <a:solidFill>
                  <a:srgbClr val="202122"/>
                </a:solidFill>
                <a:effectLst/>
                <a:latin typeface="Times New Roman" pitchFamily="18" charset="0"/>
                <a:cs typeface="Times New Roman" pitchFamily="18" charset="0"/>
              </a:rPr>
              <a:t> </a:t>
            </a:r>
            <a:r>
              <a:rPr lang="ru-RU" sz="2000" dirty="0" err="1">
                <a:solidFill>
                  <a:srgbClr val="202122"/>
                </a:solidFill>
                <a:effectLst/>
                <a:latin typeface="Times New Roman" pitchFamily="18" charset="0"/>
                <a:cs typeface="Times New Roman" pitchFamily="18" charset="0"/>
              </a:rPr>
              <a:t>факторлар</a:t>
            </a:r>
            <a:r>
              <a:rPr lang="ru-RU" sz="2000" b="0" dirty="0">
                <a:solidFill>
                  <a:srgbClr val="202122"/>
                </a:solidFill>
                <a:effectLst/>
                <a:latin typeface="Times New Roman" pitchFamily="18" charset="0"/>
                <a:cs typeface="Times New Roman" pitchFamily="18" charset="0"/>
              </a:rPr>
              <a:t> </a:t>
            </a:r>
            <a:r>
              <a:rPr lang="ru-RU" sz="2000" b="0" dirty="0" err="1">
                <a:solidFill>
                  <a:srgbClr val="202122"/>
                </a:solidFill>
                <a:effectLst/>
                <a:latin typeface="Times New Roman" pitchFamily="18" charset="0"/>
                <a:cs typeface="Times New Roman" pitchFamily="18" charset="0"/>
              </a:rPr>
              <a:t>дегеніміз</a:t>
            </a:r>
            <a:r>
              <a:rPr lang="ru-RU" sz="2000" b="0" dirty="0">
                <a:solidFill>
                  <a:srgbClr val="202122"/>
                </a:solidFill>
                <a:effectLst/>
                <a:latin typeface="Times New Roman" pitchFamily="18" charset="0"/>
                <a:cs typeface="Times New Roman" pitchFamily="18" charset="0"/>
              </a:rPr>
              <a:t> - </a:t>
            </a:r>
            <a:r>
              <a:rPr lang="ru-RU" sz="2000" b="0" dirty="0" err="1">
                <a:solidFill>
                  <a:srgbClr val="202122"/>
                </a:solidFill>
                <a:effectLst/>
                <a:latin typeface="Times New Roman" pitchFamily="18" charset="0"/>
                <a:cs typeface="Times New Roman" pitchFamily="18" charset="0"/>
              </a:rPr>
              <a:t>бұл</a:t>
            </a:r>
            <a:r>
              <a:rPr lang="ru-RU" sz="2000" b="0" dirty="0">
                <a:solidFill>
                  <a:srgbClr val="202122"/>
                </a:solidFill>
                <a:effectLst/>
                <a:latin typeface="Times New Roman" pitchFamily="18" charset="0"/>
                <a:cs typeface="Times New Roman" pitchFamily="18" charset="0"/>
              </a:rPr>
              <a:t> </a:t>
            </a:r>
            <a:r>
              <a:rPr lang="ru-RU" sz="2000" b="0" dirty="0" err="1">
                <a:solidFill>
                  <a:srgbClr val="202122"/>
                </a:solidFill>
                <a:effectLst/>
                <a:latin typeface="Times New Roman" pitchFamily="18" charset="0"/>
                <a:cs typeface="Times New Roman" pitchFamily="18" charset="0"/>
              </a:rPr>
              <a:t>адамның</a:t>
            </a:r>
            <a:r>
              <a:rPr lang="ru-RU" sz="2000" b="0" dirty="0">
                <a:solidFill>
                  <a:srgbClr val="202122"/>
                </a:solidFill>
                <a:effectLst/>
                <a:latin typeface="Times New Roman" pitchFamily="18" charset="0"/>
                <a:cs typeface="Times New Roman" pitchFamily="18" charset="0"/>
              </a:rPr>
              <a:t> </a:t>
            </a:r>
            <a:r>
              <a:rPr lang="ru-RU" sz="2000" b="0" dirty="0" err="1">
                <a:solidFill>
                  <a:srgbClr val="202122"/>
                </a:solidFill>
                <a:effectLst/>
                <a:latin typeface="Times New Roman" pitchFamily="18" charset="0"/>
                <a:cs typeface="Times New Roman" pitchFamily="18" charset="0"/>
              </a:rPr>
              <a:t>іс-әрекеті</a:t>
            </a:r>
            <a:r>
              <a:rPr lang="ru-RU" sz="2000" b="0" dirty="0">
                <a:solidFill>
                  <a:srgbClr val="202122"/>
                </a:solidFill>
                <a:effectLst/>
                <a:latin typeface="Times New Roman" pitchFamily="18" charset="0"/>
                <a:cs typeface="Times New Roman" pitchFamily="18" charset="0"/>
              </a:rPr>
              <a:t> </a:t>
            </a:r>
            <a:r>
              <a:rPr lang="ru-RU" sz="2000" b="0" dirty="0" err="1">
                <a:solidFill>
                  <a:srgbClr val="202122"/>
                </a:solidFill>
                <a:effectLst/>
                <a:latin typeface="Times New Roman" pitchFamily="18" charset="0"/>
                <a:cs typeface="Times New Roman" pitchFamily="18" charset="0"/>
              </a:rPr>
              <a:t>және</a:t>
            </a:r>
            <a:r>
              <a:rPr lang="ru-RU" sz="2000" b="0" dirty="0">
                <a:solidFill>
                  <a:srgbClr val="202122"/>
                </a:solidFill>
                <a:effectLst/>
                <a:latin typeface="Times New Roman" pitchFamily="18" charset="0"/>
                <a:cs typeface="Times New Roman" pitchFamily="18" charset="0"/>
              </a:rPr>
              <a:t> </a:t>
            </a:r>
            <a:r>
              <a:rPr lang="ru-RU" sz="2000" b="0" dirty="0" err="1">
                <a:solidFill>
                  <a:srgbClr val="202122"/>
                </a:solidFill>
                <a:effectLst/>
                <a:latin typeface="Times New Roman" pitchFamily="18" charset="0"/>
                <a:cs typeface="Times New Roman" pitchFamily="18" charset="0"/>
              </a:rPr>
              <a:t>тіршілік</a:t>
            </a:r>
            <a:r>
              <a:rPr lang="ru-RU" sz="2000" b="0" dirty="0">
                <a:solidFill>
                  <a:srgbClr val="202122"/>
                </a:solidFill>
                <a:effectLst/>
                <a:latin typeface="Times New Roman" pitchFamily="18" charset="0"/>
                <a:cs typeface="Times New Roman" pitchFamily="18" charset="0"/>
              </a:rPr>
              <a:t> </a:t>
            </a:r>
            <a:r>
              <a:rPr lang="ru-RU" sz="2000" b="0" dirty="0" err="1">
                <a:solidFill>
                  <a:srgbClr val="202122"/>
                </a:solidFill>
                <a:effectLst/>
                <a:latin typeface="Times New Roman" pitchFamily="18" charset="0"/>
                <a:cs typeface="Times New Roman" pitchFamily="18" charset="0"/>
              </a:rPr>
              <a:t>әрекеті</a:t>
            </a:r>
            <a:r>
              <a:rPr lang="ru-RU" sz="2000" b="0" dirty="0">
                <a:solidFill>
                  <a:srgbClr val="202122"/>
                </a:solidFill>
                <a:effectLst/>
                <a:latin typeface="Times New Roman" pitchFamily="18" charset="0"/>
                <a:cs typeface="Times New Roman" pitchFamily="18" charset="0"/>
              </a:rPr>
              <a:t> </a:t>
            </a:r>
            <a:r>
              <a:rPr lang="ru-RU" sz="2000" b="0" dirty="0" err="1">
                <a:solidFill>
                  <a:srgbClr val="202122"/>
                </a:solidFill>
                <a:effectLst/>
                <a:latin typeface="Times New Roman" pitchFamily="18" charset="0"/>
                <a:cs typeface="Times New Roman" pitchFamily="18" charset="0"/>
              </a:rPr>
              <a:t>нәтижесінде</a:t>
            </a:r>
            <a:r>
              <a:rPr lang="ru-RU" sz="2000" b="0" dirty="0">
                <a:solidFill>
                  <a:srgbClr val="202122"/>
                </a:solidFill>
                <a:effectLst/>
                <a:latin typeface="Times New Roman" pitchFamily="18" charset="0"/>
                <a:cs typeface="Times New Roman" pitchFamily="18" charset="0"/>
              </a:rPr>
              <a:t> </a:t>
            </a:r>
            <a:r>
              <a:rPr lang="ru-RU" sz="2000" b="0" dirty="0" err="1">
                <a:solidFill>
                  <a:srgbClr val="202122"/>
                </a:solidFill>
                <a:effectLst/>
                <a:latin typeface="Times New Roman" pitchFamily="18" charset="0"/>
                <a:cs typeface="Times New Roman" pitchFamily="18" charset="0"/>
              </a:rPr>
              <a:t>пайда</a:t>
            </a:r>
            <a:r>
              <a:rPr lang="ru-RU" sz="2000" b="0" dirty="0">
                <a:solidFill>
                  <a:srgbClr val="202122"/>
                </a:solidFill>
                <a:effectLst/>
                <a:latin typeface="Times New Roman" pitchFamily="18" charset="0"/>
                <a:cs typeface="Times New Roman" pitchFamily="18" charset="0"/>
              </a:rPr>
              <a:t> </a:t>
            </a:r>
            <a:r>
              <a:rPr lang="ru-RU" sz="2000" b="0" dirty="0" err="1">
                <a:solidFill>
                  <a:srgbClr val="202122"/>
                </a:solidFill>
                <a:effectLst/>
                <a:latin typeface="Times New Roman" pitchFamily="18" charset="0"/>
                <a:cs typeface="Times New Roman" pitchFamily="18" charset="0"/>
              </a:rPr>
              <a:t>болып</a:t>
            </a:r>
            <a:r>
              <a:rPr lang="ru-RU" sz="2000" b="0" dirty="0">
                <a:solidFill>
                  <a:srgbClr val="202122"/>
                </a:solidFill>
                <a:effectLst/>
                <a:latin typeface="Times New Roman" pitchFamily="18" charset="0"/>
                <a:cs typeface="Times New Roman" pitchFamily="18" charset="0"/>
              </a:rPr>
              <a:t>,</a:t>
            </a:r>
            <a:r>
              <a:rPr lang="ru-RU" sz="2000" b="0" dirty="0">
                <a:solidFill>
                  <a:schemeClr val="tx1"/>
                </a:solidFill>
                <a:effectLst/>
                <a:latin typeface="Times New Roman" pitchFamily="18" charset="0"/>
                <a:cs typeface="Times New Roman" pitchFamily="18" charset="0"/>
              </a:rPr>
              <a:t> </a:t>
            </a:r>
            <a:r>
              <a:rPr lang="ru-RU" sz="2000" b="0" dirty="0" err="1">
                <a:solidFill>
                  <a:schemeClr val="tx1"/>
                </a:solidFill>
                <a:effectLst/>
                <a:latin typeface="Times New Roman" pitchFamily="18" charset="0"/>
                <a:cs typeface="Times New Roman" pitchFamily="18" charset="0"/>
              </a:rPr>
              <a:t>коршаған</a:t>
            </a:r>
            <a:r>
              <a:rPr lang="ru-RU" sz="2000" b="0" dirty="0">
                <a:solidFill>
                  <a:schemeClr val="tx1"/>
                </a:solidFill>
                <a:effectLst/>
                <a:latin typeface="Times New Roman" pitchFamily="18" charset="0"/>
                <a:cs typeface="Times New Roman" pitchFamily="18" charset="0"/>
              </a:rPr>
              <a:t> </a:t>
            </a:r>
            <a:r>
              <a:rPr lang="ru-RU" sz="2000" b="0" dirty="0" err="1" smtClean="0">
                <a:solidFill>
                  <a:schemeClr val="tx1"/>
                </a:solidFill>
                <a:effectLst/>
                <a:latin typeface="Times New Roman" pitchFamily="18" charset="0"/>
                <a:cs typeface="Times New Roman" pitchFamily="18" charset="0"/>
              </a:rPr>
              <a:t>ортаға</a:t>
            </a:r>
            <a:r>
              <a:rPr lang="ru-RU" sz="2000" b="0" dirty="0">
                <a:solidFill>
                  <a:srgbClr val="202122"/>
                </a:solidFill>
                <a:effectLst/>
                <a:latin typeface="Times New Roman" pitchFamily="18" charset="0"/>
                <a:cs typeface="Times New Roman" pitchFamily="18" charset="0"/>
              </a:rPr>
              <a:t> </a:t>
            </a:r>
            <a:r>
              <a:rPr lang="ru-RU" sz="2000" b="0" dirty="0" err="1">
                <a:solidFill>
                  <a:srgbClr val="202122"/>
                </a:solidFill>
                <a:effectLst/>
                <a:latin typeface="Times New Roman" pitchFamily="18" charset="0"/>
                <a:cs typeface="Times New Roman" pitchFamily="18" charset="0"/>
              </a:rPr>
              <a:t>және</a:t>
            </a:r>
            <a:r>
              <a:rPr lang="ru-RU" sz="2000" b="0" dirty="0">
                <a:solidFill>
                  <a:srgbClr val="202122"/>
                </a:solidFill>
                <a:effectLst/>
                <a:latin typeface="Times New Roman" pitchFamily="18" charset="0"/>
                <a:cs typeface="Times New Roman" pitchFamily="18" charset="0"/>
              </a:rPr>
              <a:t> осы </a:t>
            </a:r>
            <a:r>
              <a:rPr lang="ru-RU" sz="2000" b="0" dirty="0" err="1">
                <a:solidFill>
                  <a:srgbClr val="202122"/>
                </a:solidFill>
                <a:effectLst/>
                <a:latin typeface="Times New Roman" pitchFamily="18" charset="0"/>
                <a:cs typeface="Times New Roman" pitchFamily="18" charset="0"/>
              </a:rPr>
              <a:t>ортадағы</a:t>
            </a:r>
            <a:r>
              <a:rPr lang="ru-RU" sz="2000" b="0" dirty="0">
                <a:solidFill>
                  <a:srgbClr val="202122"/>
                </a:solidFill>
                <a:effectLst/>
                <a:latin typeface="Times New Roman" pitchFamily="18" charset="0"/>
                <a:cs typeface="Times New Roman" pitchFamily="18" charset="0"/>
              </a:rPr>
              <a:t> </a:t>
            </a:r>
            <a:r>
              <a:rPr lang="ru-RU" sz="2000" b="0" dirty="0" err="1">
                <a:solidFill>
                  <a:srgbClr val="202122"/>
                </a:solidFill>
                <a:effectLst/>
                <a:latin typeface="Times New Roman" pitchFamily="18" charset="0"/>
                <a:cs typeface="Times New Roman" pitchFamily="18" charset="0"/>
              </a:rPr>
              <a:t>ағзаларға</a:t>
            </a:r>
            <a:r>
              <a:rPr lang="ru-RU" sz="2000" b="0" dirty="0">
                <a:solidFill>
                  <a:srgbClr val="202122"/>
                </a:solidFill>
                <a:effectLst/>
                <a:latin typeface="Times New Roman" pitchFamily="18" charset="0"/>
                <a:cs typeface="Times New Roman" pitchFamily="18" charset="0"/>
              </a:rPr>
              <a:t> </a:t>
            </a:r>
            <a:r>
              <a:rPr lang="ru-RU" sz="2000" b="0" dirty="0" err="1">
                <a:solidFill>
                  <a:srgbClr val="202122"/>
                </a:solidFill>
                <a:effectLst/>
                <a:latin typeface="Times New Roman" pitchFamily="18" charset="0"/>
                <a:cs typeface="Times New Roman" pitchFamily="18" charset="0"/>
              </a:rPr>
              <a:t>әсер</a:t>
            </a:r>
            <a:r>
              <a:rPr lang="ru-RU" sz="2000" b="0" dirty="0">
                <a:solidFill>
                  <a:srgbClr val="202122"/>
                </a:solidFill>
                <a:effectLst/>
                <a:latin typeface="Times New Roman" pitchFamily="18" charset="0"/>
                <a:cs typeface="Times New Roman" pitchFamily="18" charset="0"/>
              </a:rPr>
              <a:t> </a:t>
            </a:r>
            <a:r>
              <a:rPr lang="ru-RU" sz="2000" b="0" dirty="0" err="1">
                <a:solidFill>
                  <a:srgbClr val="202122"/>
                </a:solidFill>
                <a:effectLst/>
                <a:latin typeface="Times New Roman" pitchFamily="18" charset="0"/>
                <a:cs typeface="Times New Roman" pitchFamily="18" charset="0"/>
              </a:rPr>
              <a:t>ететін</a:t>
            </a:r>
            <a:r>
              <a:rPr lang="ru-RU" sz="2000" b="0" dirty="0">
                <a:solidFill>
                  <a:srgbClr val="202122"/>
                </a:solidFill>
                <a:effectLst/>
                <a:latin typeface="Times New Roman" pitchFamily="18" charset="0"/>
                <a:cs typeface="Times New Roman" pitchFamily="18" charset="0"/>
              </a:rPr>
              <a:t> </a:t>
            </a:r>
            <a:r>
              <a:rPr lang="ru-RU" sz="2000" b="0" dirty="0" err="1">
                <a:solidFill>
                  <a:srgbClr val="202122"/>
                </a:solidFill>
                <a:effectLst/>
                <a:latin typeface="Times New Roman" pitchFamily="18" charset="0"/>
                <a:cs typeface="Times New Roman" pitchFamily="18" charset="0"/>
              </a:rPr>
              <a:t>факторлар</a:t>
            </a:r>
            <a:r>
              <a:rPr lang="ru-RU" sz="2000" b="0" dirty="0" smtClean="0">
                <a:solidFill>
                  <a:srgbClr val="202122"/>
                </a:solidFill>
                <a:effectLst/>
                <a:latin typeface="Times New Roman" pitchFamily="18" charset="0"/>
                <a:cs typeface="Times New Roman" pitchFamily="18" charset="0"/>
              </a:rPr>
              <a:t>.</a:t>
            </a:r>
            <a:br>
              <a:rPr lang="ru-RU" sz="2000" b="0" dirty="0" smtClean="0">
                <a:solidFill>
                  <a:srgbClr val="202122"/>
                </a:solidFill>
                <a:effectLst/>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Объект 2"/>
          <p:cNvSpPr>
            <a:spLocks noGrp="1"/>
          </p:cNvSpPr>
          <p:nvPr>
            <p:ph sz="quarter" idx="13"/>
          </p:nvPr>
        </p:nvSpPr>
        <p:spPr/>
        <p:txBody>
          <a:bodyPr/>
          <a:lstStyle/>
          <a:p>
            <a:endParaRPr lang="ru-RU"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85" y="1"/>
            <a:ext cx="10376458" cy="539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24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524000" y="731520"/>
            <a:ext cx="8534400" cy="4574576"/>
          </a:xfrm>
        </p:spPr>
        <p:txBody>
          <a:bodyPr>
            <a:normAutofit lnSpcReduction="10000"/>
          </a:bodyPr>
          <a:lstStyle/>
          <a:p>
            <a:pPr algn="ctr"/>
            <a:r>
              <a:rPr lang="kk-KZ" b="1" dirty="0">
                <a:latin typeface="Times New Roman" pitchFamily="18" charset="0"/>
                <a:cs typeface="Times New Roman" pitchFamily="18" charset="0"/>
              </a:rPr>
              <a:t>Жаһандық жылынудың </a:t>
            </a:r>
            <a:r>
              <a:rPr lang="kk-KZ" b="1" dirty="0" smtClean="0">
                <a:latin typeface="Times New Roman" pitchFamily="18" charset="0"/>
                <a:cs typeface="Times New Roman" pitchFamily="18" charset="0"/>
              </a:rPr>
              <a:t>салдары</a:t>
            </a:r>
          </a:p>
          <a:p>
            <a:pPr marL="45720" indent="0">
              <a:buNone/>
            </a:pPr>
            <a:r>
              <a:rPr lang="kk-KZ" dirty="0" smtClean="0">
                <a:latin typeface="Times New Roman" pitchFamily="18" charset="0"/>
                <a:cs typeface="Times New Roman" pitchFamily="18" charset="0"/>
              </a:rPr>
              <a:t> </a:t>
            </a:r>
          </a:p>
          <a:p>
            <a:r>
              <a:rPr lang="kk-KZ" dirty="0" smtClean="0">
                <a:latin typeface="Times New Roman" pitchFamily="18" charset="0"/>
                <a:cs typeface="Times New Roman" pitchFamily="18" charset="0"/>
              </a:rPr>
              <a:t>Кейбір </a:t>
            </a:r>
            <a:r>
              <a:rPr lang="kk-KZ" dirty="0">
                <a:latin typeface="Times New Roman" pitchFamily="18" charset="0"/>
                <a:cs typeface="Times New Roman" pitchFamily="18" charset="0"/>
              </a:rPr>
              <a:t>өсімдіктер және жануарлар құрып </a:t>
            </a:r>
            <a:r>
              <a:rPr lang="kk-KZ" dirty="0" smtClean="0">
                <a:latin typeface="Times New Roman" pitchFamily="18" charset="0"/>
                <a:cs typeface="Times New Roman" pitchFamily="18" charset="0"/>
              </a:rPr>
              <a:t>кетуі.</a:t>
            </a:r>
          </a:p>
          <a:p>
            <a:r>
              <a:rPr lang="kk-KZ" dirty="0" smtClean="0">
                <a:latin typeface="Times New Roman" pitchFamily="18" charset="0"/>
                <a:cs typeface="Times New Roman" pitchFamily="18" charset="0"/>
              </a:rPr>
              <a:t>Кейбір шөлейт </a:t>
            </a:r>
            <a:r>
              <a:rPr lang="kk-KZ" dirty="0">
                <a:latin typeface="Times New Roman" pitchFamily="18" charset="0"/>
                <a:cs typeface="Times New Roman" pitchFamily="18" charset="0"/>
              </a:rPr>
              <a:t>жерлерде қуаңшылық пен аштық күшейіп </a:t>
            </a:r>
            <a:r>
              <a:rPr lang="kk-KZ" dirty="0" smtClean="0">
                <a:latin typeface="Times New Roman" pitchFamily="18" charset="0"/>
                <a:cs typeface="Times New Roman" pitchFamily="18" charset="0"/>
              </a:rPr>
              <a:t>келеді</a:t>
            </a:r>
          </a:p>
          <a:p>
            <a:r>
              <a:rPr lang="kk-KZ" dirty="0">
                <a:latin typeface="Times New Roman" pitchFamily="18" charset="0"/>
                <a:cs typeface="Times New Roman" pitchFamily="18" charset="0"/>
              </a:rPr>
              <a:t>Тропикалық аурулар таралуы </a:t>
            </a:r>
            <a:r>
              <a:rPr lang="kk-KZ" dirty="0" smtClean="0">
                <a:latin typeface="Times New Roman" pitchFamily="18" charset="0"/>
                <a:cs typeface="Times New Roman" pitchFamily="18" charset="0"/>
              </a:rPr>
              <a:t>мүмкін</a:t>
            </a:r>
          </a:p>
          <a:p>
            <a:r>
              <a:rPr lang="kk-KZ" dirty="0">
                <a:latin typeface="Times New Roman" pitchFamily="18" charset="0"/>
                <a:cs typeface="Times New Roman" pitchFamily="18" charset="0"/>
              </a:rPr>
              <a:t>Кейбір жерлерде су тасқыны мен дауыл көбейеді </a:t>
            </a:r>
            <a:r>
              <a:rPr lang="kk-KZ" dirty="0" smtClean="0">
                <a:latin typeface="Times New Roman" pitchFamily="18" charset="0"/>
                <a:cs typeface="Times New Roman" pitchFamily="18" charset="0"/>
              </a:rPr>
              <a:t>және т.б жағдайлар.</a:t>
            </a:r>
          </a:p>
          <a:p>
            <a:r>
              <a:rPr lang="kk-KZ" dirty="0">
                <a:latin typeface="Times New Roman" pitchFamily="18" charset="0"/>
                <a:cs typeface="Times New Roman" pitchFamily="18" charset="0"/>
              </a:rPr>
              <a:t>Халық аз қоныстанған аймақтарды су басады</a:t>
            </a:r>
            <a:r>
              <a:rPr lang="kk-KZ" dirty="0" smtClean="0">
                <a:latin typeface="Times New Roman" pitchFamily="18" charset="0"/>
                <a:cs typeface="Times New Roman" pitchFamily="18" charset="0"/>
              </a:rPr>
              <a:t>.</a:t>
            </a:r>
          </a:p>
          <a:p>
            <a:r>
              <a:rPr lang="kk-KZ" dirty="0">
                <a:latin typeface="Times New Roman" pitchFamily="18" charset="0"/>
                <a:cs typeface="Times New Roman" pitchFamily="18" charset="0"/>
              </a:rPr>
              <a:t>Мұздың еруі теңіз деңгейінің көтерілуіне әкеледі</a:t>
            </a:r>
            <a:r>
              <a:rPr lang="kk-KZ" dirty="0" smtClean="0">
                <a:latin typeface="Times New Roman" pitchFamily="18" charset="0"/>
                <a:cs typeface="Times New Roman" pitchFamily="18" charset="0"/>
              </a:rPr>
              <a:t>.</a:t>
            </a:r>
          </a:p>
          <a:p>
            <a:r>
              <a:rPr lang="kk-KZ" dirty="0">
                <a:latin typeface="Times New Roman" pitchFamily="18" charset="0"/>
                <a:cs typeface="Times New Roman" pitchFamily="18" charset="0"/>
              </a:rPr>
              <a:t>Су мен ресурстар үшін </a:t>
            </a:r>
            <a:r>
              <a:rPr lang="kk-KZ" dirty="0" smtClean="0">
                <a:latin typeface="Times New Roman" pitchFamily="18" charset="0"/>
                <a:cs typeface="Times New Roman" pitchFamily="18" charset="0"/>
              </a:rPr>
              <a:t>күрес</a:t>
            </a:r>
          </a:p>
          <a:p>
            <a:r>
              <a:rPr lang="kk-KZ" dirty="0">
                <a:latin typeface="Times New Roman" pitchFamily="18" charset="0"/>
                <a:cs typeface="Times New Roman" pitchFamily="18" charset="0"/>
              </a:rPr>
              <a:t>Еріп жатқан мұздықтар</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72382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524000" y="731519"/>
            <a:ext cx="8534400" cy="5656401"/>
          </a:xfrm>
        </p:spPr>
        <p:txBody>
          <a:bodyPr/>
          <a:lstStyle/>
          <a:p>
            <a:r>
              <a:rPr lang="kk-KZ" sz="2400" b="1" dirty="0" smtClean="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ea typeface="+mj-ea"/>
                <a:cs typeface="Times New Roman" pitchFamily="18" charset="0"/>
              </a:rPr>
              <a:t>Сұрақ</a:t>
            </a:r>
            <a:r>
              <a:rPr lang="ru-RU" sz="2400" b="1" dirty="0" smtClean="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ea typeface="+mj-ea"/>
                <a:cs typeface="Times New Roman" pitchFamily="18" charset="0"/>
              </a:rPr>
              <a:t>-</a:t>
            </a:r>
            <a:r>
              <a:rPr lang="ru-RU" sz="2400" b="1" dirty="0" err="1" smtClean="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ea typeface="+mj-ea"/>
                <a:cs typeface="Times New Roman" pitchFamily="18" charset="0"/>
              </a:rPr>
              <a:t>жауап</a:t>
            </a:r>
            <a:r>
              <a:rPr lang="kk-KZ" sz="24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ea typeface="+mj-ea"/>
                <a:cs typeface="Times New Roman" pitchFamily="18" charset="0"/>
              </a:rPr>
              <a:t/>
            </a:r>
            <a:br>
              <a:rPr lang="kk-KZ" sz="24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ea typeface="+mj-ea"/>
                <a:cs typeface="Times New Roman" pitchFamily="18" charset="0"/>
              </a:rPr>
            </a:br>
            <a:r>
              <a:rPr lang="kk-KZ" sz="24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ea typeface="+mj-ea"/>
                <a:cs typeface="Times New Roman" pitchFamily="18" charset="0"/>
              </a:rPr>
              <a:t>Бұл көріністің туындау себебі неде?</a:t>
            </a:r>
            <a:r>
              <a:rPr lang="ru-RU" sz="24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ea typeface="+mj-ea"/>
                <a:cs typeface="Times New Roman" pitchFamily="18" charset="0"/>
              </a:rPr>
              <a:t/>
            </a:r>
            <a:br>
              <a:rPr lang="ru-RU" sz="24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ea typeface="+mj-ea"/>
                <a:cs typeface="Times New Roman" pitchFamily="18" charset="0"/>
              </a:rPr>
            </a:br>
            <a:r>
              <a:rPr lang="kk-KZ" sz="24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ea typeface="+mj-ea"/>
                <a:cs typeface="Times New Roman" pitchFamily="18" charset="0"/>
              </a:rPr>
              <a:t>Бұндай көріністердің арты неге әкелуі мүмкін?</a:t>
            </a:r>
            <a:br>
              <a:rPr lang="kk-KZ" sz="24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ea typeface="+mj-ea"/>
                <a:cs typeface="Times New Roman" pitchFamily="18" charset="0"/>
              </a:rPr>
            </a:br>
            <a:r>
              <a:rPr lang="kk-KZ" sz="24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ea typeface="+mj-ea"/>
                <a:cs typeface="Times New Roman" pitchFamily="18" charset="0"/>
              </a:rPr>
              <a:t>СО2 мен метан ғаламдық жылынуда қандай рөл атқарады?</a:t>
            </a:r>
            <a:br>
              <a:rPr lang="kk-KZ" sz="24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ea typeface="+mj-ea"/>
                <a:cs typeface="Times New Roman" pitchFamily="18" charset="0"/>
              </a:rPr>
            </a:br>
            <a:r>
              <a:rPr lang="kk-KZ" sz="24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ea typeface="+mj-ea"/>
                <a:cs typeface="Times New Roman" pitchFamily="18" charset="0"/>
              </a:rPr>
              <a:t/>
            </a:r>
            <a:br>
              <a:rPr lang="kk-KZ" sz="2400" dirty="0">
                <a:gradFill>
                  <a:gsLst>
                    <a:gs pos="0">
                      <a:prstClr val="black"/>
                    </a:gs>
                    <a:gs pos="40000">
                      <a:prstClr val="black">
                        <a:lumMod val="75000"/>
                        <a:lumOff val="25000"/>
                      </a:prstClr>
                    </a:gs>
                    <a:gs pos="100000">
                      <a:srgbClr val="212745">
                        <a:alpha val="65000"/>
                      </a:srgbClr>
                    </a:gs>
                  </a:gsLst>
                  <a:lin ang="5400000" scaled="0"/>
                </a:gradFill>
                <a:latin typeface="Times New Roman" pitchFamily="18" charset="0"/>
                <a:ea typeface="+mj-ea"/>
                <a:cs typeface="Times New Roman" pitchFamily="18" charset="0"/>
              </a:rPr>
            </a:br>
            <a:endParaRPr lang="ru-RU" dirty="0"/>
          </a:p>
        </p:txBody>
      </p:sp>
    </p:spTree>
    <p:extLst>
      <p:ext uri="{BB962C8B-B14F-4D97-AF65-F5344CB8AC3E}">
        <p14:creationId xmlns:p14="http://schemas.microsoft.com/office/powerpoint/2010/main" val="3066327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9380" y="1757755"/>
            <a:ext cx="8683348" cy="3239247"/>
          </a:xfrm>
        </p:spPr>
        <p:txBody>
          <a:bodyPr/>
          <a:lstStyle/>
          <a:p>
            <a:pPr lvl="0" algn="l">
              <a:defRPr cap="all"/>
            </a:pPr>
            <a:r>
              <a:rPr lang="ru-RU" sz="2400" dirty="0">
                <a:latin typeface="Times New Roman" pitchFamily="18" charset="0"/>
                <a:cs typeface="Times New Roman" pitchFamily="18" charset="0"/>
              </a:rPr>
              <a:t>1-топ: </a:t>
            </a:r>
            <a:r>
              <a:rPr lang="ru-RU" sz="2400" dirty="0" err="1">
                <a:latin typeface="Times New Roman" pitchFamily="18" charset="0"/>
                <a:cs typeface="Times New Roman" pitchFamily="18" charset="0"/>
              </a:rPr>
              <a:t>Адамның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байланысты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климаттың</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өзгеруі</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2-топ: </a:t>
            </a:r>
            <a:r>
              <a:rPr lang="ru-RU" sz="2400" dirty="0" err="1">
                <a:latin typeface="Times New Roman" pitchFamily="18" charset="0"/>
                <a:cs typeface="Times New Roman" pitchFamily="18" charset="0"/>
              </a:rPr>
              <a:t>Табиғатқа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байланысты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климаттың</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өзгеруі</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a:latin typeface="Times New Roman" pitchFamily="18" charset="0"/>
                <a:cs typeface="Times New Roman" pitchFamily="18" charset="0"/>
              </a:rPr>
              <a:t>3-топ: </a:t>
            </a:r>
            <a:r>
              <a:rPr lang="ru-RU" sz="2400" dirty="0" err="1">
                <a:latin typeface="Times New Roman" pitchFamily="18" charset="0"/>
                <a:cs typeface="Times New Roman" pitchFamily="18" charset="0"/>
              </a:rPr>
              <a:t>Басқа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ғылыми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дәлелдер</a:t>
            </a:r>
            <a:r>
              <a:rPr lang="ru-RU" sz="2400" dirty="0">
                <a:latin typeface="Times New Roman" pitchFamily="18" charset="0"/>
                <a:cs typeface="Times New Roman" pitchFamily="18" charset="0"/>
              </a:rPr>
              <a:t> бар</a:t>
            </a:r>
            <a:r>
              <a:rPr lang="en-US" dirty="0"/>
              <a:t/>
            </a:r>
            <a:br>
              <a:rPr lang="en-US" dirty="0"/>
            </a:br>
            <a:r>
              <a:rPr lang="en-US" dirty="0"/>
              <a:t/>
            </a:r>
            <a:br>
              <a:rPr lang="en-US" dirty="0"/>
            </a:br>
            <a:r>
              <a:rPr lang="en-US" dirty="0"/>
              <a:t/>
            </a:r>
            <a:br>
              <a:rPr lang="en-US" dirty="0"/>
            </a:br>
            <a:endParaRPr lang="ru-RU" dirty="0"/>
          </a:p>
        </p:txBody>
      </p:sp>
      <p:pic>
        <p:nvPicPr>
          <p:cNvPr id="1229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08060" y="112673"/>
            <a:ext cx="5334462" cy="149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55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433848" y="1079250"/>
            <a:ext cx="8534400" cy="3474720"/>
          </a:xfrm>
        </p:spPr>
        <p:txBody>
          <a:bodyPr>
            <a:normAutofit/>
          </a:bodyPr>
          <a:lstStyle/>
          <a:p>
            <a:r>
              <a:rPr lang="ru-RU" sz="2400" b="1" dirty="0" err="1">
                <a:solidFill>
                  <a:schemeClr val="tx1"/>
                </a:solidFill>
                <a:effectLst>
                  <a:reflection blurRad="6350" stA="55000" endA="300" endPos="45500" dir="5400000" sy="-100000" algn="bl" rotWithShape="0"/>
                </a:effectLst>
                <a:latin typeface="Times New Roman" pitchFamily="18" charset="0"/>
                <a:ea typeface="+mj-ea"/>
                <a:cs typeface="Times New Roman" pitchFamily="18" charset="0"/>
              </a:rPr>
              <a:t>Бағалау</a:t>
            </a:r>
            <a:r>
              <a:rPr lang="ru-RU" sz="2400" b="1" dirty="0">
                <a:solidFill>
                  <a:schemeClr val="tx1"/>
                </a:solidFill>
                <a:effectLst>
                  <a:reflection blurRad="6350" stA="55000" endA="300" endPos="45500" dir="5400000" sy="-100000" algn="bl" rotWithShape="0"/>
                </a:effectLst>
                <a:latin typeface="Times New Roman" pitchFamily="18" charset="0"/>
                <a:ea typeface="+mj-ea"/>
                <a:cs typeface="Times New Roman" pitchFamily="18" charset="0"/>
              </a:rPr>
              <a:t> </a:t>
            </a:r>
            <a:r>
              <a:rPr lang="ru-RU" sz="2400" b="1" dirty="0" err="1" smtClean="0">
                <a:solidFill>
                  <a:schemeClr val="tx1"/>
                </a:solidFill>
                <a:effectLst>
                  <a:reflection blurRad="6350" stA="55000" endA="300" endPos="45500" dir="5400000" sy="-100000" algn="bl" rotWithShape="0"/>
                </a:effectLst>
                <a:latin typeface="Times New Roman" pitchFamily="18" charset="0"/>
                <a:ea typeface="+mj-ea"/>
                <a:cs typeface="Times New Roman" pitchFamily="18" charset="0"/>
              </a:rPr>
              <a:t>критерийлері</a:t>
            </a:r>
            <a:endParaRPr lang="ru-RU" sz="2400" b="1" dirty="0" smtClean="0">
              <a:solidFill>
                <a:schemeClr val="tx1"/>
              </a:solidFill>
              <a:effectLst>
                <a:reflection blurRad="6350" stA="55000" endA="300" endPos="45500" dir="5400000" sy="-100000" algn="bl" rotWithShape="0"/>
              </a:effectLst>
              <a:latin typeface="Times New Roman" pitchFamily="18" charset="0"/>
              <a:ea typeface="+mj-ea"/>
              <a:cs typeface="Times New Roman" pitchFamily="18" charset="0"/>
            </a:endParaRPr>
          </a:p>
          <a:p>
            <a:pPr lvl="0"/>
            <a:r>
              <a:rPr lang="ru-RU" sz="2400" dirty="0" err="1">
                <a:latin typeface="Times New Roman" pitchFamily="18" charset="0"/>
                <a:cs typeface="Times New Roman" pitchFamily="18" charset="0"/>
              </a:rPr>
              <a:t>өзінің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дәлелдерін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мысалдармен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түсіндіреді</a:t>
            </a:r>
            <a:r>
              <a:rPr lang="ru-RU" sz="2400" dirty="0" smtClean="0">
                <a:latin typeface="Times New Roman" pitchFamily="18" charset="0"/>
                <a:cs typeface="Times New Roman" pitchFamily="18" charset="0"/>
              </a:rPr>
              <a:t>;</a:t>
            </a:r>
          </a:p>
          <a:p>
            <a:pPr lvl="0"/>
            <a:r>
              <a:rPr lang="ru-RU" sz="2400" dirty="0" err="1">
                <a:latin typeface="Times New Roman" pitchFamily="18" charset="0"/>
                <a:cs typeface="Times New Roman" pitchFamily="18" charset="0"/>
              </a:rPr>
              <a:t>ғылыми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дәлелдер</a:t>
            </a:r>
            <a:r>
              <a:rPr lang="ru-RU" sz="2400" dirty="0">
                <a:latin typeface="Times New Roman" pitchFamily="18" charset="0"/>
                <a:cs typeface="Times New Roman" pitchFamily="18" charset="0"/>
              </a:rPr>
              <a:t> мен </a:t>
            </a:r>
            <a:r>
              <a:rPr lang="ru-RU" sz="2400" dirty="0" err="1">
                <a:latin typeface="Times New Roman" pitchFamily="18" charset="0"/>
                <a:cs typeface="Times New Roman" pitchFamily="18" charset="0"/>
              </a:rPr>
              <a:t>дәлелдемелерді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дәлелдерін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растау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үшін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қолданады</a:t>
            </a:r>
            <a:r>
              <a:rPr lang="ru-RU"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ru-RU" sz="2400" dirty="0" err="1">
                <a:latin typeface="Times New Roman" pitchFamily="18" charset="0"/>
                <a:cs typeface="Times New Roman" pitchFamily="18" charset="0"/>
              </a:rPr>
              <a:t>өзінің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дәлелдемелерін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пәндермен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байланыстырады</a:t>
            </a:r>
            <a:r>
              <a:rPr lang="ru-RU" sz="2400" dirty="0">
                <a:latin typeface="Times New Roman" pitchFamily="18" charset="0"/>
                <a:cs typeface="Times New Roman" pitchFamily="18" charset="0"/>
              </a:rPr>
              <a:t> (физика, химия, география, математика, </a:t>
            </a:r>
            <a:r>
              <a:rPr lang="ru-RU" sz="2400" dirty="0" err="1">
                <a:latin typeface="Times New Roman" pitchFamily="18" charset="0"/>
                <a:cs typeface="Times New Roman" pitchFamily="18" charset="0"/>
              </a:rPr>
              <a:t>тарих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ұсынылған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дәлелдерге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байланысты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болашақта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өзгерістерді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болжайды</a:t>
            </a:r>
            <a:r>
              <a:rPr lang="ru-RU" sz="2400" dirty="0">
                <a:latin typeface="Times New Roman" pitchFamily="18" charset="0"/>
                <a:cs typeface="Times New Roman" pitchFamily="18" charset="0"/>
              </a:rPr>
              <a:t>;</a:t>
            </a:r>
          </a:p>
          <a:p>
            <a:pPr lvl="0"/>
            <a:endParaRPr lang="en-US" dirty="0"/>
          </a:p>
          <a:p>
            <a:endParaRPr lang="ru-RU" dirty="0">
              <a:solidFill>
                <a:schemeClr val="tx1"/>
              </a:solidFill>
            </a:endParaRPr>
          </a:p>
        </p:txBody>
      </p:sp>
    </p:spTree>
    <p:extLst>
      <p:ext uri="{BB962C8B-B14F-4D97-AF65-F5344CB8AC3E}">
        <p14:creationId xmlns:p14="http://schemas.microsoft.com/office/powerpoint/2010/main" val="200449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normAutofit/>
          </a:bodyPr>
          <a:lstStyle/>
          <a:p>
            <a:pPr marL="45720" indent="0">
              <a:buNone/>
            </a:pPr>
            <a:r>
              <a:rPr lang="kk-KZ" sz="3500" b="1" dirty="0">
                <a:latin typeface="Times New Roman" pitchFamily="18" charset="0"/>
                <a:cs typeface="Times New Roman" pitchFamily="18" charset="0"/>
              </a:rPr>
              <a:t>Оқытудың мақсаты</a:t>
            </a:r>
            <a:r>
              <a:rPr lang="kk-KZ" sz="3500" b="1" dirty="0" smtClean="0">
                <a:latin typeface="Times New Roman" pitchFamily="18" charset="0"/>
                <a:cs typeface="Times New Roman" pitchFamily="18" charset="0"/>
              </a:rPr>
              <a:t>:</a:t>
            </a:r>
          </a:p>
          <a:p>
            <a:pPr marL="45720" indent="0">
              <a:buNone/>
            </a:pPr>
            <a:r>
              <a:rPr lang="kk-KZ" sz="3500" dirty="0" smtClean="0">
                <a:latin typeface="Times New Roman" pitchFamily="18" charset="0"/>
                <a:cs typeface="Times New Roman" pitchFamily="18" charset="0"/>
              </a:rPr>
              <a:t> </a:t>
            </a:r>
            <a:r>
              <a:rPr lang="kk-KZ" sz="3500" dirty="0">
                <a:latin typeface="Times New Roman" pitchFamily="18" charset="0"/>
                <a:cs typeface="Times New Roman" pitchFamily="18" charset="0"/>
              </a:rPr>
              <a:t>11.3.2.1 </a:t>
            </a:r>
            <a:r>
              <a:rPr lang="kk-KZ" sz="3500" dirty="0" smtClean="0">
                <a:latin typeface="Times New Roman" pitchFamily="18" charset="0"/>
                <a:cs typeface="Times New Roman" pitchFamily="18" charset="0"/>
              </a:rPr>
              <a:t> </a:t>
            </a:r>
            <a:r>
              <a:rPr lang="kk-KZ" sz="3500" dirty="0">
                <a:latin typeface="Times New Roman" pitchFamily="18" charset="0"/>
                <a:cs typeface="Times New Roman" pitchFamily="18" charset="0"/>
              </a:rPr>
              <a:t>Ж</a:t>
            </a:r>
            <a:r>
              <a:rPr lang="kk-KZ" sz="3500" dirty="0" smtClean="0">
                <a:latin typeface="Times New Roman" pitchFamily="18" charset="0"/>
                <a:cs typeface="Times New Roman" pitchFamily="18" charset="0"/>
              </a:rPr>
              <a:t>аһандық </a:t>
            </a:r>
            <a:r>
              <a:rPr lang="kk-KZ" sz="3500" dirty="0">
                <a:latin typeface="Times New Roman" pitchFamily="18" charset="0"/>
                <a:cs typeface="Times New Roman" pitchFamily="18" charset="0"/>
              </a:rPr>
              <a:t>климаттың </a:t>
            </a:r>
            <a:r>
              <a:rPr lang="kk-KZ" sz="3500" dirty="0" smtClean="0">
                <a:latin typeface="Times New Roman" pitchFamily="18" charset="0"/>
                <a:cs typeface="Times New Roman" pitchFamily="18" charset="0"/>
              </a:rPr>
              <a:t>өзгеруі </a:t>
            </a:r>
            <a:r>
              <a:rPr lang="kk-KZ" sz="3500" dirty="0">
                <a:latin typeface="Times New Roman" pitchFamily="18" charset="0"/>
                <a:cs typeface="Times New Roman" pitchFamily="18" charset="0"/>
              </a:rPr>
              <a:t>салдарын болжау</a:t>
            </a:r>
            <a:r>
              <a:rPr lang="kk-KZ" sz="3500" dirty="0" smtClean="0">
                <a:latin typeface="Times New Roman" pitchFamily="18" charset="0"/>
                <a:cs typeface="Times New Roman" pitchFamily="18" charset="0"/>
              </a:rPr>
              <a:t>;</a:t>
            </a:r>
          </a:p>
          <a:p>
            <a:pPr marL="45720" indent="0">
              <a:buNone/>
            </a:pPr>
            <a:endParaRPr lang="kk-KZ" sz="3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1549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821" y="5756856"/>
            <a:ext cx="11960180" cy="940159"/>
          </a:xfrm>
        </p:spPr>
        <p:txBody>
          <a:bodyPr/>
          <a:lstStyle/>
          <a:p>
            <a:pPr marL="0" indent="0" algn="l">
              <a:buNone/>
            </a:pPr>
            <a:r>
              <a:rPr lang="kk-KZ" sz="1800" dirty="0" smtClean="0">
                <a:effectLst/>
                <a:latin typeface="Times New Roman" pitchFamily="18" charset="0"/>
                <a:ea typeface="Calibri"/>
                <a:cs typeface="Times New Roman" pitchFamily="18" charset="0"/>
              </a:rPr>
              <a:t>Суреттен </a:t>
            </a:r>
            <a:r>
              <a:rPr lang="kk-KZ" sz="1800" dirty="0">
                <a:effectLst/>
                <a:latin typeface="Times New Roman" pitchFamily="18" charset="0"/>
                <a:ea typeface="Calibri"/>
                <a:cs typeface="Times New Roman" pitchFamily="18" charset="0"/>
              </a:rPr>
              <a:t>не байқадаңыздар</a:t>
            </a:r>
            <a:r>
              <a:rPr lang="kk-KZ" sz="1800" dirty="0" smtClean="0">
                <a:effectLst/>
                <a:latin typeface="Times New Roman" pitchFamily="18" charset="0"/>
                <a:ea typeface="Calibri"/>
                <a:cs typeface="Times New Roman" pitchFamily="18" charset="0"/>
              </a:rPr>
              <a:t>?</a:t>
            </a:r>
            <a:r>
              <a:rPr lang="kk-KZ" sz="1800" dirty="0">
                <a:effectLst/>
                <a:latin typeface="Times New Roman" pitchFamily="18" charset="0"/>
                <a:cs typeface="Times New Roman" pitchFamily="18" charset="0"/>
              </a:rPr>
              <a:t> </a:t>
            </a:r>
            <a:r>
              <a:rPr lang="kk-KZ" sz="1800" dirty="0" smtClean="0">
                <a:effectLst/>
                <a:latin typeface="Times New Roman" pitchFamily="18" charset="0"/>
                <a:cs typeface="Times New Roman" pitchFamily="18" charset="0"/>
              </a:rPr>
              <a:t/>
            </a:r>
            <a:br>
              <a:rPr lang="kk-KZ" sz="1800" dirty="0" smtClean="0">
                <a:effectLst/>
                <a:latin typeface="Times New Roman" pitchFamily="18" charset="0"/>
                <a:cs typeface="Times New Roman" pitchFamily="18" charset="0"/>
              </a:rPr>
            </a:br>
            <a:r>
              <a:rPr lang="kk-KZ" sz="1800" dirty="0" smtClean="0">
                <a:effectLst/>
                <a:latin typeface="Times New Roman" pitchFamily="18" charset="0"/>
                <a:cs typeface="Times New Roman" pitchFamily="18" charset="0"/>
              </a:rPr>
              <a:t>Бұл </a:t>
            </a:r>
            <a:r>
              <a:rPr lang="kk-KZ" sz="1800" dirty="0">
                <a:effectLst/>
                <a:latin typeface="Times New Roman" pitchFamily="18" charset="0"/>
                <a:cs typeface="Times New Roman" pitchFamily="18" charset="0"/>
              </a:rPr>
              <a:t>көрініс  туындау себебі неде?</a:t>
            </a:r>
            <a:r>
              <a:rPr lang="ru-RU" sz="1800" dirty="0">
                <a:effectLst/>
                <a:latin typeface="Times New Roman" pitchFamily="18" charset="0"/>
                <a:cs typeface="Times New Roman" pitchFamily="18" charset="0"/>
              </a:rPr>
              <a:t/>
            </a:r>
            <a:br>
              <a:rPr lang="ru-RU" sz="1800" dirty="0">
                <a:effectLst/>
                <a:latin typeface="Times New Roman" pitchFamily="18" charset="0"/>
                <a:cs typeface="Times New Roman" pitchFamily="18" charset="0"/>
              </a:rPr>
            </a:br>
            <a:r>
              <a:rPr lang="kk-KZ" sz="1800" dirty="0" smtClean="0">
                <a:effectLst/>
                <a:latin typeface="Times New Roman" pitchFamily="18" charset="0"/>
                <a:cs typeface="Times New Roman" pitchFamily="18" charset="0"/>
              </a:rPr>
              <a:t>Бұндай </a:t>
            </a:r>
            <a:r>
              <a:rPr lang="kk-KZ" sz="1800" dirty="0">
                <a:effectLst/>
                <a:latin typeface="Times New Roman" pitchFamily="18" charset="0"/>
                <a:cs typeface="Times New Roman" pitchFamily="18" charset="0"/>
              </a:rPr>
              <a:t>көріністердің арты неге әкелуі мүмкін?  </a:t>
            </a:r>
            <a:r>
              <a:rPr lang="ru-RU" sz="1800" dirty="0">
                <a:effectLst/>
                <a:latin typeface="Times New Roman" pitchFamily="18" charset="0"/>
                <a:cs typeface="Times New Roman" pitchFamily="18" charset="0"/>
              </a:rPr>
              <a:t/>
            </a:r>
            <a:br>
              <a:rPr lang="ru-RU" sz="1800" dirty="0">
                <a:effectLst/>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575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72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669" y="2195637"/>
            <a:ext cx="8757635" cy="3831676"/>
          </a:xfrm>
        </p:spPr>
        <p:txBody>
          <a:bodyPr/>
          <a:lstStyle/>
          <a:p>
            <a:pPr marL="0" lvl="0" indent="0" algn="l">
              <a:buNone/>
            </a:pPr>
            <a:r>
              <a:rPr lang="ru-RU" sz="2400" dirty="0" smtClean="0">
                <a:latin typeface="Times New Roman" pitchFamily="18" charset="0"/>
                <a:cs typeface="Times New Roman" pitchFamily="18" charset="0"/>
              </a:rPr>
              <a:t>1. </a:t>
            </a:r>
            <a:r>
              <a:rPr lang="ru-RU" sz="2400" dirty="0" err="1" smtClean="0">
                <a:latin typeface="Times New Roman" pitchFamily="18" charset="0"/>
                <a:cs typeface="Times New Roman" pitchFamily="18" charset="0"/>
              </a:rPr>
              <a:t>Жанартау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белсенділігі</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2. </a:t>
            </a:r>
            <a:r>
              <a:rPr lang="ru-RU" sz="2400" dirty="0" err="1" smtClean="0">
                <a:latin typeface="Times New Roman" pitchFamily="18" charset="0"/>
                <a:cs typeface="Times New Roman" pitchFamily="18" charset="0"/>
              </a:rPr>
              <a:t>Мұхиттың</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белсенділігі</a:t>
            </a:r>
            <a:r>
              <a:rPr lang="ru-RU" sz="2400" dirty="0">
                <a:latin typeface="Times New Roman" pitchFamily="18" charset="0"/>
                <a:cs typeface="Times New Roman" pitchFamily="18" charset="0"/>
              </a:rPr>
              <a:t> (тайфун, су </a:t>
            </a:r>
            <a:r>
              <a:rPr lang="ru-RU" sz="2400" dirty="0" err="1">
                <a:latin typeface="Times New Roman" pitchFamily="18" charset="0"/>
                <a:cs typeface="Times New Roman" pitchFamily="18" charset="0"/>
              </a:rPr>
              <a:t>тасқыны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т.б</a:t>
            </a:r>
            <a:r>
              <a:rPr lang="ru-RU" sz="2400" dirty="0">
                <a:latin typeface="Times New Roman" pitchFamily="18" charset="0"/>
                <a:cs typeface="Times New Roman" pitchFamily="18" charset="0"/>
              </a:rPr>
              <a: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3. </a:t>
            </a:r>
            <a:r>
              <a:rPr lang="ru-RU" sz="2400" dirty="0" err="1" smtClean="0">
                <a:latin typeface="Times New Roman" pitchFamily="18" charset="0"/>
                <a:cs typeface="Times New Roman" pitchFamily="18" charset="0"/>
              </a:rPr>
              <a:t>Күн</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белсенділігі</a:t>
            </a:r>
            <a:r>
              <a:rPr lang="ru-RU" sz="2400" dirty="0">
                <a:latin typeface="Times New Roman" pitchFamily="18" charset="0"/>
                <a:cs typeface="Times New Roman" pitchFamily="18" charset="0"/>
              </a:rPr>
              <a:t>;</a:t>
            </a:r>
            <a:r>
              <a:rPr lang="ru-RU" dirty="0"/>
              <a:t> </a:t>
            </a:r>
            <a:r>
              <a:rPr lang="en-US" dirty="0"/>
              <a:t/>
            </a:r>
            <a:br>
              <a:rPr lang="en-US" dirty="0"/>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4. </a:t>
            </a:r>
            <a:r>
              <a:rPr lang="ru-RU" sz="2400" dirty="0" err="1" smtClean="0">
                <a:latin typeface="Times New Roman" pitchFamily="18" charset="0"/>
                <a:cs typeface="Times New Roman" pitchFamily="18" charset="0"/>
              </a:rPr>
              <a:t>Антропогендік</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фактор</a:t>
            </a:r>
            <a:r>
              <a:rPr lang="ru-RU" dirty="0"/>
              <a:t/>
            </a:r>
            <a:br>
              <a:rPr lang="ru-RU" dirty="0"/>
            </a:br>
            <a:endParaRPr lang="ru-RU" sz="2400" dirty="0">
              <a:latin typeface="Times New Roman" pitchFamily="18" charset="0"/>
              <a:cs typeface="Times New Roman" pitchFamily="18" charset="0"/>
            </a:endParaRPr>
          </a:p>
        </p:txBody>
      </p:sp>
      <p:sp>
        <p:nvSpPr>
          <p:cNvPr id="3" name="Объект 2"/>
          <p:cNvSpPr>
            <a:spLocks noGrp="1"/>
          </p:cNvSpPr>
          <p:nvPr>
            <p:ph sz="quarter" idx="13"/>
          </p:nvPr>
        </p:nvSpPr>
        <p:spPr>
          <a:xfrm>
            <a:off x="467933" y="937582"/>
            <a:ext cx="10839718" cy="1058643"/>
          </a:xfrm>
        </p:spPr>
        <p:txBody>
          <a:bodyPr>
            <a:normAutofit/>
          </a:bodyPr>
          <a:lstStyle/>
          <a:p>
            <a:pPr marL="45720" indent="0">
              <a:buNone/>
            </a:pPr>
            <a:r>
              <a:rPr lang="ru-RU" sz="2800" dirty="0" err="1">
                <a:solidFill>
                  <a:schemeClr val="tx1"/>
                </a:solidFill>
                <a:latin typeface="Times New Roman" pitchFamily="18" charset="0"/>
                <a:ea typeface="+mj-ea"/>
                <a:cs typeface="Times New Roman" pitchFamily="18" charset="0"/>
              </a:rPr>
              <a:t>Ғылыми</a:t>
            </a:r>
            <a:r>
              <a:rPr lang="ru-RU" sz="2800" dirty="0">
                <a:solidFill>
                  <a:schemeClr val="tx1"/>
                </a:solidFill>
                <a:latin typeface="Times New Roman" pitchFamily="18" charset="0"/>
                <a:ea typeface="+mj-ea"/>
                <a:cs typeface="Times New Roman" pitchFamily="18" charset="0"/>
              </a:rPr>
              <a:t> </a:t>
            </a:r>
            <a:r>
              <a:rPr lang="ru-RU" sz="2800" dirty="0" err="1">
                <a:solidFill>
                  <a:schemeClr val="tx1"/>
                </a:solidFill>
                <a:latin typeface="Times New Roman" pitchFamily="18" charset="0"/>
                <a:ea typeface="+mj-ea"/>
                <a:cs typeface="Times New Roman" pitchFamily="18" charset="0"/>
              </a:rPr>
              <a:t>мәліметтерге</a:t>
            </a:r>
            <a:r>
              <a:rPr lang="ru-RU" sz="2800" dirty="0">
                <a:solidFill>
                  <a:schemeClr val="tx1"/>
                </a:solidFill>
                <a:latin typeface="Times New Roman" pitchFamily="18" charset="0"/>
                <a:ea typeface="+mj-ea"/>
                <a:cs typeface="Times New Roman" pitchFamily="18" charset="0"/>
              </a:rPr>
              <a:t> </a:t>
            </a:r>
            <a:r>
              <a:rPr lang="ru-RU" sz="2800" dirty="0" err="1">
                <a:solidFill>
                  <a:schemeClr val="tx1"/>
                </a:solidFill>
                <a:latin typeface="Times New Roman" pitchFamily="18" charset="0"/>
                <a:ea typeface="+mj-ea"/>
                <a:cs typeface="Times New Roman" pitchFamily="18" charset="0"/>
              </a:rPr>
              <a:t>сәйкес</a:t>
            </a:r>
            <a:r>
              <a:rPr lang="ru-RU" sz="2800" dirty="0">
                <a:solidFill>
                  <a:schemeClr val="tx1"/>
                </a:solidFill>
                <a:latin typeface="Times New Roman" pitchFamily="18" charset="0"/>
                <a:ea typeface="+mj-ea"/>
                <a:cs typeface="Times New Roman" pitchFamily="18" charset="0"/>
              </a:rPr>
              <a:t>, </a:t>
            </a:r>
            <a:r>
              <a:rPr lang="ru-RU" sz="2800" dirty="0" err="1">
                <a:solidFill>
                  <a:schemeClr val="tx1"/>
                </a:solidFill>
                <a:latin typeface="Times New Roman" pitchFamily="18" charset="0"/>
                <a:ea typeface="+mj-ea"/>
                <a:cs typeface="Times New Roman" pitchFamily="18" charset="0"/>
              </a:rPr>
              <a:t>жаһандық</a:t>
            </a:r>
            <a:r>
              <a:rPr lang="ru-RU" sz="2800" dirty="0">
                <a:solidFill>
                  <a:schemeClr val="tx1"/>
                </a:solidFill>
                <a:latin typeface="Times New Roman" pitchFamily="18" charset="0"/>
                <a:ea typeface="+mj-ea"/>
                <a:cs typeface="Times New Roman" pitchFamily="18" charset="0"/>
              </a:rPr>
              <a:t> </a:t>
            </a:r>
            <a:r>
              <a:rPr lang="ru-RU" sz="2800" dirty="0" err="1">
                <a:solidFill>
                  <a:schemeClr val="tx1"/>
                </a:solidFill>
                <a:latin typeface="Times New Roman" pitchFamily="18" charset="0"/>
                <a:ea typeface="+mj-ea"/>
                <a:cs typeface="Times New Roman" pitchFamily="18" charset="0"/>
              </a:rPr>
              <a:t>жылынудың</a:t>
            </a:r>
            <a:r>
              <a:rPr lang="ru-RU" sz="2800" dirty="0">
                <a:solidFill>
                  <a:schemeClr val="tx1"/>
                </a:solidFill>
                <a:latin typeface="Times New Roman" pitchFamily="18" charset="0"/>
                <a:ea typeface="+mj-ea"/>
                <a:cs typeface="Times New Roman" pitchFamily="18" charset="0"/>
              </a:rPr>
              <a:t> </a:t>
            </a:r>
            <a:r>
              <a:rPr lang="ru-RU" sz="2800" dirty="0" err="1">
                <a:solidFill>
                  <a:schemeClr val="tx1"/>
                </a:solidFill>
                <a:latin typeface="Times New Roman" pitchFamily="18" charset="0"/>
                <a:ea typeface="+mj-ea"/>
                <a:cs typeface="Times New Roman" pitchFamily="18" charset="0"/>
              </a:rPr>
              <a:t>негізгі</a:t>
            </a:r>
            <a:r>
              <a:rPr lang="ru-RU" sz="2800" dirty="0">
                <a:solidFill>
                  <a:schemeClr val="tx1"/>
                </a:solidFill>
                <a:latin typeface="Times New Roman" pitchFamily="18" charset="0"/>
                <a:ea typeface="+mj-ea"/>
                <a:cs typeface="Times New Roman" pitchFamily="18" charset="0"/>
              </a:rPr>
              <a:t> </a:t>
            </a:r>
            <a:r>
              <a:rPr lang="ru-RU" sz="2800" dirty="0" err="1">
                <a:solidFill>
                  <a:schemeClr val="tx1"/>
                </a:solidFill>
                <a:latin typeface="Times New Roman" pitchFamily="18" charset="0"/>
                <a:ea typeface="+mj-ea"/>
                <a:cs typeface="Times New Roman" pitchFamily="18" charset="0"/>
              </a:rPr>
              <a:t>проблемалары</a:t>
            </a:r>
            <a:r>
              <a:rPr lang="ru-RU" sz="2800" dirty="0">
                <a:solidFill>
                  <a:schemeClr val="tx1"/>
                </a:solidFill>
                <a:latin typeface="Times New Roman" pitchFamily="18" charset="0"/>
                <a:ea typeface="+mj-ea"/>
                <a:cs typeface="Times New Roman" pitchFamily="18" charset="0"/>
              </a:rPr>
              <a:t> </a:t>
            </a:r>
            <a:r>
              <a:rPr lang="ru-RU" sz="2800" dirty="0" err="1">
                <a:solidFill>
                  <a:schemeClr val="tx1"/>
                </a:solidFill>
                <a:latin typeface="Times New Roman" pitchFamily="18" charset="0"/>
                <a:ea typeface="+mj-ea"/>
                <a:cs typeface="Times New Roman" pitchFamily="18" charset="0"/>
              </a:rPr>
              <a:t>бірнеше</a:t>
            </a:r>
            <a:r>
              <a:rPr lang="ru-RU" sz="2800" dirty="0">
                <a:solidFill>
                  <a:schemeClr val="tx1"/>
                </a:solidFill>
                <a:latin typeface="Times New Roman" pitchFamily="18" charset="0"/>
                <a:ea typeface="+mj-ea"/>
                <a:cs typeface="Times New Roman" pitchFamily="18" charset="0"/>
              </a:rPr>
              <a:t> </a:t>
            </a:r>
            <a:r>
              <a:rPr lang="ru-RU" sz="2800" dirty="0" err="1">
                <a:solidFill>
                  <a:schemeClr val="tx1"/>
                </a:solidFill>
                <a:latin typeface="Times New Roman" pitchFamily="18" charset="0"/>
                <a:ea typeface="+mj-ea"/>
                <a:cs typeface="Times New Roman" pitchFamily="18" charset="0"/>
              </a:rPr>
              <a:t>гипотезаларды</a:t>
            </a:r>
            <a:r>
              <a:rPr lang="ru-RU" sz="2800" dirty="0">
                <a:solidFill>
                  <a:schemeClr val="tx1"/>
                </a:solidFill>
                <a:latin typeface="Times New Roman" pitchFamily="18" charset="0"/>
                <a:ea typeface="+mj-ea"/>
                <a:cs typeface="Times New Roman" pitchFamily="18" charset="0"/>
              </a:rPr>
              <a:t> </a:t>
            </a:r>
            <a:r>
              <a:rPr lang="ru-RU" sz="2800" dirty="0" err="1">
                <a:solidFill>
                  <a:schemeClr val="tx1"/>
                </a:solidFill>
                <a:latin typeface="Times New Roman" pitchFamily="18" charset="0"/>
                <a:ea typeface="+mj-ea"/>
                <a:cs typeface="Times New Roman" pitchFamily="18" charset="0"/>
              </a:rPr>
              <a:t>қарастырады</a:t>
            </a:r>
            <a:r>
              <a:rPr lang="ru-RU" sz="2800" dirty="0">
                <a:solidFill>
                  <a:schemeClr val="tx1"/>
                </a:solidFill>
                <a:latin typeface="Times New Roman" pitchFamily="18" charset="0"/>
                <a:ea typeface="+mj-ea"/>
                <a:cs typeface="Times New Roman" pitchFamily="18" charset="0"/>
              </a:rPr>
              <a:t>, </a:t>
            </a:r>
            <a:r>
              <a:rPr lang="ru-RU" sz="2800" dirty="0" err="1">
                <a:solidFill>
                  <a:schemeClr val="tx1"/>
                </a:solidFill>
                <a:latin typeface="Times New Roman" pitchFamily="18" charset="0"/>
                <a:ea typeface="+mj-ea"/>
                <a:cs typeface="Times New Roman" pitchFamily="18" charset="0"/>
              </a:rPr>
              <a:t>олардың</a:t>
            </a:r>
            <a:r>
              <a:rPr lang="ru-RU" sz="2800" dirty="0">
                <a:solidFill>
                  <a:schemeClr val="tx1"/>
                </a:solidFill>
                <a:latin typeface="Times New Roman" pitchFamily="18" charset="0"/>
                <a:ea typeface="+mj-ea"/>
                <a:cs typeface="Times New Roman" pitchFamily="18" charset="0"/>
              </a:rPr>
              <a:t> </a:t>
            </a:r>
            <a:r>
              <a:rPr lang="ru-RU" sz="2800" dirty="0" err="1">
                <a:solidFill>
                  <a:schemeClr val="tx1"/>
                </a:solidFill>
                <a:latin typeface="Times New Roman" pitchFamily="18" charset="0"/>
                <a:ea typeface="+mj-ea"/>
                <a:cs typeface="Times New Roman" pitchFamily="18" charset="0"/>
              </a:rPr>
              <a:t>төртеуі</a:t>
            </a:r>
            <a:endParaRPr lang="ru-RU"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35574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68" y="0"/>
            <a:ext cx="5898524" cy="643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756856" y="34081"/>
            <a:ext cx="6435144" cy="6001643"/>
          </a:xfrm>
          <a:prstGeom prst="rect">
            <a:avLst/>
          </a:prstGeom>
        </p:spPr>
        <p:txBody>
          <a:bodyPr wrap="square">
            <a:spAutoFit/>
          </a:bodyPr>
          <a:lstStyle/>
          <a:p>
            <a:r>
              <a:rPr lang="ru-RU" sz="2400" b="1" dirty="0" err="1">
                <a:latin typeface="Times New Roman" pitchFamily="18" charset="0"/>
                <a:ea typeface="+mj-ea"/>
                <a:cs typeface="Times New Roman" pitchFamily="18" charset="0"/>
              </a:rPr>
              <a:t>Жанартаулардың</a:t>
            </a:r>
            <a:r>
              <a:rPr lang="ru-RU" sz="2400" b="1" dirty="0">
                <a:latin typeface="Times New Roman" pitchFamily="18" charset="0"/>
                <a:ea typeface="+mj-ea"/>
                <a:cs typeface="Times New Roman" pitchFamily="18" charset="0"/>
              </a:rPr>
              <a:t> </a:t>
            </a:r>
            <a:r>
              <a:rPr lang="ru-RU" sz="2400" b="1" dirty="0" err="1">
                <a:latin typeface="Times New Roman" pitchFamily="18" charset="0"/>
                <a:ea typeface="+mj-ea"/>
                <a:cs typeface="Times New Roman" pitchFamily="18" charset="0"/>
              </a:rPr>
              <a:t>атқылауы</a:t>
            </a:r>
            <a:r>
              <a:rPr lang="ru-RU" sz="2400" dirty="0">
                <a:latin typeface="Times New Roman" pitchFamily="18" charset="0"/>
                <a:ea typeface="+mj-ea"/>
                <a:cs typeface="Times New Roman" pitchFamily="18" charset="0"/>
              </a:rPr>
              <a:t> - </a:t>
            </a:r>
            <a:r>
              <a:rPr lang="ru-RU" sz="2400" dirty="0" err="1">
                <a:latin typeface="Times New Roman" pitchFamily="18" charset="0"/>
                <a:ea typeface="+mj-ea"/>
                <a:cs typeface="Times New Roman" pitchFamily="18" charset="0"/>
              </a:rPr>
              <a:t>Жер</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қабығындағы</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жарықтар</a:t>
            </a:r>
            <a:r>
              <a:rPr lang="ru-RU" sz="2400" dirty="0">
                <a:latin typeface="Times New Roman" pitchFamily="18" charset="0"/>
                <a:ea typeface="+mj-ea"/>
                <a:cs typeface="Times New Roman" pitchFamily="18" charset="0"/>
              </a:rPr>
              <a:t> мен </a:t>
            </a:r>
            <a:r>
              <a:rPr lang="ru-RU" sz="2400" dirty="0" err="1">
                <a:latin typeface="Times New Roman" pitchFamily="18" charset="0"/>
                <a:ea typeface="+mj-ea"/>
                <a:cs typeface="Times New Roman" pitchFamily="18" charset="0"/>
              </a:rPr>
              <a:t>каналдар</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бойымен</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ыстық</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газдардың</a:t>
            </a:r>
            <a:r>
              <a:rPr lang="ru-RU" sz="2400" dirty="0">
                <a:latin typeface="Times New Roman" pitchFamily="18" charset="0"/>
                <a:ea typeface="+mj-ea"/>
                <a:cs typeface="Times New Roman" pitchFamily="18" charset="0"/>
              </a:rPr>
              <a:t>, су </a:t>
            </a:r>
            <a:r>
              <a:rPr lang="ru-RU" sz="2400" dirty="0" err="1">
                <a:latin typeface="Times New Roman" pitchFamily="18" charset="0"/>
                <a:ea typeface="+mj-ea"/>
                <a:cs typeface="Times New Roman" pitchFamily="18" charset="0"/>
              </a:rPr>
              <a:t>буының</a:t>
            </a:r>
            <a:r>
              <a:rPr lang="ru-RU" sz="2400" dirty="0">
                <a:latin typeface="Times New Roman" pitchFamily="18" charset="0"/>
                <a:ea typeface="+mj-ea"/>
                <a:cs typeface="Times New Roman" pitchFamily="18" charset="0"/>
              </a:rPr>
              <a:t>, </a:t>
            </a:r>
            <a:r>
              <a:rPr lang="ru-RU" sz="2400" dirty="0" smtClean="0">
                <a:latin typeface="Times New Roman" pitchFamily="18" charset="0"/>
                <a:ea typeface="+mj-ea"/>
                <a:cs typeface="Times New Roman" pitchFamily="18" charset="0"/>
              </a:rPr>
              <a:t>тау </a:t>
            </a:r>
            <a:r>
              <a:rPr lang="ru-RU" sz="2400" dirty="0" err="1" smtClean="0">
                <a:latin typeface="Times New Roman" pitchFamily="18" charset="0"/>
                <a:ea typeface="+mj-ea"/>
                <a:cs typeface="Times New Roman" pitchFamily="18" charset="0"/>
              </a:rPr>
              <a:t>жыныстары</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сынықтарының</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күлдің</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және</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лаваның</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Жер</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қойнауынан</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аспанға</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атылуы</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Жанартау</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атқылаған</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кезде</a:t>
            </a:r>
            <a:r>
              <a:rPr lang="ru-RU" sz="2400" dirty="0">
                <a:latin typeface="Times New Roman" pitchFamily="18" charset="0"/>
                <a:ea typeface="+mj-ea"/>
                <a:cs typeface="Times New Roman" pitchFamily="18" charset="0"/>
              </a:rPr>
              <a:t> </a:t>
            </a:r>
            <a:r>
              <a:rPr lang="ru-RU" sz="2400" dirty="0" err="1" smtClean="0">
                <a:latin typeface="Times New Roman" pitchFamily="18" charset="0"/>
                <a:ea typeface="+mj-ea"/>
                <a:cs typeface="Times New Roman" pitchFamily="18" charset="0"/>
              </a:rPr>
              <a:t>аспанға</a:t>
            </a:r>
            <a:r>
              <a:rPr lang="ru-RU" sz="2400" dirty="0" smtClean="0">
                <a:latin typeface="Times New Roman" pitchFamily="18" charset="0"/>
                <a:ea typeface="+mj-ea"/>
                <a:cs typeface="Times New Roman" pitchFamily="18" charset="0"/>
              </a:rPr>
              <a:t> </a:t>
            </a:r>
            <a:r>
              <a:rPr lang="ru-RU" sz="2400" dirty="0" err="1" smtClean="0">
                <a:latin typeface="Times New Roman" pitchFamily="18" charset="0"/>
                <a:ea typeface="+mj-ea"/>
                <a:cs typeface="Times New Roman" pitchFamily="18" charset="0"/>
              </a:rPr>
              <a:t>атылған</a:t>
            </a:r>
            <a:r>
              <a:rPr lang="ru-RU" sz="2400" dirty="0" smtClean="0">
                <a:latin typeface="Times New Roman" pitchFamily="18" charset="0"/>
                <a:ea typeface="+mj-ea"/>
                <a:cs typeface="Times New Roman" pitchFamily="18" charset="0"/>
              </a:rPr>
              <a:t> </a:t>
            </a:r>
            <a:r>
              <a:rPr lang="ru-RU" sz="2400" dirty="0" err="1" smtClean="0">
                <a:latin typeface="Times New Roman" pitchFamily="18" charset="0"/>
                <a:ea typeface="+mj-ea"/>
                <a:cs typeface="Times New Roman" pitchFamily="18" charset="0"/>
              </a:rPr>
              <a:t>шаңнан</a:t>
            </a:r>
            <a:r>
              <a:rPr lang="ru-RU" sz="2400" dirty="0">
                <a:latin typeface="Times New Roman" pitchFamily="18" charset="0"/>
                <a:ea typeface="+mj-ea"/>
                <a:cs typeface="Times New Roman" pitchFamily="18" charset="0"/>
              </a:rPr>
              <a:t> атмосфера </a:t>
            </a:r>
            <a:r>
              <a:rPr lang="ru-RU" sz="2400" dirty="0" err="1" smtClean="0">
                <a:latin typeface="Times New Roman" pitchFamily="18" charset="0"/>
                <a:ea typeface="+mj-ea"/>
                <a:cs typeface="Times New Roman" pitchFamily="18" charset="0"/>
              </a:rPr>
              <a:t>қарауытады</a:t>
            </a:r>
            <a:r>
              <a:rPr lang="ru-RU" sz="2400" dirty="0" smtClean="0">
                <a:latin typeface="Times New Roman" pitchFamily="18" charset="0"/>
                <a:ea typeface="+mj-ea"/>
                <a:cs typeface="Times New Roman" pitchFamily="18" charset="0"/>
              </a:rPr>
              <a:t>. </a:t>
            </a:r>
            <a:r>
              <a:rPr lang="ru-RU" sz="2400" dirty="0" err="1" smtClean="0">
                <a:latin typeface="Times New Roman" pitchFamily="18" charset="0"/>
                <a:ea typeface="+mj-ea"/>
                <a:cs typeface="Times New Roman" pitchFamily="18" charset="0"/>
              </a:rPr>
              <a:t>Күн</a:t>
            </a:r>
            <a:r>
              <a:rPr lang="ru-RU" sz="2400" dirty="0" smtClean="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радиациясы</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бәсендейді</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және</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жарық</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азаяды</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Ауа</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ағыстарымен</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атмосфераның</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жоғарғы</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қабаттарында</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таралған</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жанартаулық</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ұлпа</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шаңдардан</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күлден</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оның</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атылған</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тұсында</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ғана</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емес</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тіпті</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одан</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өте</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шалғай</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жерлерде</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аспанда</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шапақтың</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басқаша</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қызыл</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түсті</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оптикалық</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құбылысы</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болады</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Жанартаулардың</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атқылауынан</a:t>
            </a:r>
            <a:r>
              <a:rPr lang="ru-RU" sz="2400" dirty="0">
                <a:latin typeface="Times New Roman" pitchFamily="18" charset="0"/>
                <a:ea typeface="+mj-ea"/>
                <a:cs typeface="Times New Roman" pitchFamily="18" charset="0"/>
              </a:rPr>
              <a:t> </a:t>
            </a:r>
            <a:r>
              <a:rPr lang="ru-RU" sz="2400" dirty="0" smtClean="0">
                <a:latin typeface="Times New Roman" pitchFamily="18" charset="0"/>
                <a:ea typeface="+mj-ea"/>
                <a:cs typeface="Times New Roman" pitchFamily="18" charset="0"/>
              </a:rPr>
              <a:t>стратосфера мен</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мезосферадағы</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бұлттар</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пайда</a:t>
            </a:r>
            <a:r>
              <a:rPr lang="ru-RU" sz="2400" dirty="0">
                <a:latin typeface="Times New Roman" pitchFamily="18" charset="0"/>
                <a:ea typeface="+mj-ea"/>
                <a:cs typeface="Times New Roman" pitchFamily="18" charset="0"/>
              </a:rPr>
              <a:t> </a:t>
            </a:r>
            <a:r>
              <a:rPr lang="ru-RU" sz="2400" dirty="0" err="1">
                <a:latin typeface="Times New Roman" pitchFamily="18" charset="0"/>
                <a:ea typeface="+mj-ea"/>
                <a:cs typeface="Times New Roman" pitchFamily="18" charset="0"/>
              </a:rPr>
              <a:t>болады</a:t>
            </a:r>
            <a:endParaRPr lang="ru-RU" sz="2400" dirty="0"/>
          </a:p>
        </p:txBody>
      </p:sp>
    </p:spTree>
    <p:extLst>
      <p:ext uri="{BB962C8B-B14F-4D97-AF65-F5344CB8AC3E}">
        <p14:creationId xmlns:p14="http://schemas.microsoft.com/office/powerpoint/2010/main" val="243660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9829" y="5098309"/>
            <a:ext cx="10813959" cy="1143000"/>
          </a:xfrm>
        </p:spPr>
        <p:txBody>
          <a:bodyPr/>
          <a:lstStyle/>
          <a:p>
            <a:pPr marL="0" indent="0" algn="ctr">
              <a:buNone/>
            </a:pPr>
            <a:r>
              <a:rPr lang="kk-KZ" sz="2800" dirty="0" smtClean="0">
                <a:latin typeface="Times New Roman" pitchFamily="18" charset="0"/>
                <a:cs typeface="Times New Roman" pitchFamily="18" charset="0"/>
              </a:rPr>
              <a:t>Атмосфера құрамындағы </a:t>
            </a:r>
            <a:r>
              <a:rPr lang="en-US" sz="2800" dirty="0" smtClean="0">
                <a:latin typeface="Times New Roman" pitchFamily="18" charset="0"/>
                <a:cs typeface="Times New Roman" pitchFamily="18" charset="0"/>
              </a:rPr>
              <a:t>CO₂</a:t>
            </a:r>
            <a:r>
              <a:rPr lang="kk-KZ" sz="2800" dirty="0" smtClean="0">
                <a:latin typeface="Times New Roman" pitchFamily="18" charset="0"/>
                <a:cs typeface="Times New Roman" pitchFamily="18" charset="0"/>
              </a:rPr>
              <a:t> концентрациясы</a:t>
            </a:r>
            <a:endParaRPr lang="ru-RU" sz="2800" dirty="0">
              <a:latin typeface="Times New Roman" pitchFamily="18" charset="0"/>
              <a:cs typeface="Times New Roman" pitchFamily="18" charset="0"/>
            </a:endParaRPr>
          </a:p>
        </p:txBody>
      </p:sp>
      <p:pic>
        <p:nvPicPr>
          <p:cNvPr id="1126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50897" y="247349"/>
            <a:ext cx="10861623" cy="48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34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1655" y="946388"/>
            <a:ext cx="8683348" cy="1143000"/>
          </a:xfrm>
        </p:spPr>
        <p:txBody>
          <a:bodyPr/>
          <a:lstStyle/>
          <a:p>
            <a:endParaRPr lang="ru-RU" dirty="0"/>
          </a:p>
        </p:txBody>
      </p:sp>
      <p:sp>
        <p:nvSpPr>
          <p:cNvPr id="3" name="Объект 2"/>
          <p:cNvSpPr>
            <a:spLocks noGrp="1"/>
          </p:cNvSpPr>
          <p:nvPr>
            <p:ph sz="quarter" idx="13"/>
          </p:nvPr>
        </p:nvSpPr>
        <p:spPr>
          <a:xfrm>
            <a:off x="167425" y="4893972"/>
            <a:ext cx="11346288" cy="1643344"/>
          </a:xfrm>
        </p:spPr>
        <p:txBody>
          <a:bodyPr>
            <a:normAutofit/>
          </a:bodyPr>
          <a:lstStyle/>
          <a:p>
            <a:pPr marL="45720" indent="0">
              <a:buNone/>
            </a:pPr>
            <a:r>
              <a:rPr lang="ru-RU" sz="2400" dirty="0">
                <a:solidFill>
                  <a:srgbClr val="000000"/>
                </a:solidFill>
                <a:latin typeface="Times New Roman" pitchFamily="18" charset="0"/>
                <a:cs typeface="Times New Roman" pitchFamily="18" charset="0"/>
              </a:rPr>
              <a:t>Су </a:t>
            </a:r>
            <a:r>
              <a:rPr lang="ru-RU" sz="2400" dirty="0" err="1" smtClean="0">
                <a:solidFill>
                  <a:srgbClr val="000000"/>
                </a:solidFill>
                <a:latin typeface="Times New Roman" pitchFamily="18" charset="0"/>
                <a:cs typeface="Times New Roman" pitchFamily="18" charset="0"/>
              </a:rPr>
              <a:t>тасқыны</a:t>
            </a:r>
            <a:r>
              <a:rPr lang="ru-RU" sz="2400" dirty="0" smtClean="0">
                <a:solidFill>
                  <a:srgbClr val="000000"/>
                </a:solidFill>
                <a:latin typeface="Times New Roman" pitchFamily="18" charset="0"/>
                <a:cs typeface="Times New Roman" pitchFamily="18" charset="0"/>
              </a:rPr>
              <a:t>-</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бұл</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табиғи</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апаттар</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оның</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барысында</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адамдар</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жануарлар</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өліп</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ғимараттар</a:t>
            </a:r>
            <a:r>
              <a:rPr lang="ru-RU" sz="2400" dirty="0">
                <a:solidFill>
                  <a:srgbClr val="000000"/>
                </a:solidFill>
                <a:latin typeface="Times New Roman" pitchFamily="18" charset="0"/>
                <a:cs typeface="Times New Roman" pitchFamily="18" charset="0"/>
              </a:rPr>
              <a:t> мен </a:t>
            </a:r>
            <a:r>
              <a:rPr lang="ru-RU" sz="2400" dirty="0" err="1">
                <a:solidFill>
                  <a:srgbClr val="000000"/>
                </a:solidFill>
                <a:latin typeface="Times New Roman" pitchFamily="18" charset="0"/>
                <a:cs typeface="Times New Roman" pitchFamily="18" charset="0"/>
              </a:rPr>
              <a:t>тұрғын</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үйлер</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қиратылады</a:t>
            </a:r>
            <a:r>
              <a:rPr lang="ru-RU" sz="2400" dirty="0">
                <a:solidFill>
                  <a:srgbClr val="000000"/>
                </a:solidFill>
                <a:latin typeface="Times New Roman" pitchFamily="18" charset="0"/>
                <a:cs typeface="Times New Roman" pitchFamily="18" charset="0"/>
              </a:rPr>
              <a:t>. Су </a:t>
            </a:r>
            <a:r>
              <a:rPr lang="ru-RU" sz="2400" dirty="0" err="1" smtClean="0">
                <a:solidFill>
                  <a:srgbClr val="000000"/>
                </a:solidFill>
                <a:latin typeface="Times New Roman" pitchFamily="18" charset="0"/>
                <a:cs typeface="Times New Roman" pitchFamily="18" charset="0"/>
              </a:rPr>
              <a:t>тасқыны</a:t>
            </a:r>
            <a:r>
              <a:rPr lang="ru-RU" sz="2400" dirty="0" smtClean="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кезіндегі</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қауіпсіздік</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көбінесе</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оларға</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алдын</a:t>
            </a:r>
            <a:r>
              <a:rPr lang="ru-RU" sz="2400" dirty="0">
                <a:solidFill>
                  <a:srgbClr val="000000"/>
                </a:solidFill>
                <a:latin typeface="Times New Roman" pitchFamily="18" charset="0"/>
                <a:cs typeface="Times New Roman" pitchFamily="18" charset="0"/>
              </a:rPr>
              <a:t>-ала </a:t>
            </a:r>
            <a:r>
              <a:rPr lang="ru-RU" sz="2400" dirty="0" err="1">
                <a:solidFill>
                  <a:srgbClr val="000000"/>
                </a:solidFill>
                <a:latin typeface="Times New Roman" pitchFamily="18" charset="0"/>
                <a:cs typeface="Times New Roman" pitchFamily="18" charset="0"/>
              </a:rPr>
              <a:t>дайындалу</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арқылы</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қамтамасыз</a:t>
            </a:r>
            <a:r>
              <a:rPr lang="ru-RU" sz="2400" dirty="0">
                <a:solidFill>
                  <a:srgbClr val="000000"/>
                </a:solidFill>
                <a:latin typeface="Times New Roman" pitchFamily="18" charset="0"/>
                <a:cs typeface="Times New Roman" pitchFamily="18" charset="0"/>
              </a:rPr>
              <a:t> </a:t>
            </a:r>
            <a:r>
              <a:rPr lang="ru-RU" sz="2400" dirty="0" err="1">
                <a:solidFill>
                  <a:srgbClr val="000000"/>
                </a:solidFill>
                <a:latin typeface="Times New Roman" pitchFamily="18" charset="0"/>
                <a:cs typeface="Times New Roman" pitchFamily="18" charset="0"/>
              </a:rPr>
              <a:t>етіледі</a:t>
            </a:r>
            <a:r>
              <a:rPr lang="ru-RU" sz="2400" dirty="0">
                <a:solidFill>
                  <a:srgbClr val="000000"/>
                </a:solidFill>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837127"/>
            <a:ext cx="4211392" cy="400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392" y="837127"/>
            <a:ext cx="4224597" cy="400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989" y="837126"/>
            <a:ext cx="3756011" cy="400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05693" y="248854"/>
            <a:ext cx="8339073" cy="461665"/>
          </a:xfrm>
          <a:prstGeom prst="rect">
            <a:avLst/>
          </a:prstGeom>
          <a:noFill/>
        </p:spPr>
        <p:txBody>
          <a:bodyPr wrap="square" rtlCol="0">
            <a:spAutoFit/>
          </a:bodyPr>
          <a:lstStyle/>
          <a:p>
            <a:pPr algn="ctr"/>
            <a:r>
              <a:rPr lang="ru-RU" sz="2400" dirty="0" smtClean="0">
                <a:latin typeface="Times New Roman" pitchFamily="18" charset="0"/>
                <a:cs typeface="Times New Roman" pitchFamily="18" charset="0"/>
              </a:rPr>
              <a:t>М</a:t>
            </a:r>
            <a:r>
              <a:rPr lang="kk-KZ" sz="2400" dirty="0" smtClean="0">
                <a:latin typeface="Times New Roman" pitchFamily="18" charset="0"/>
                <a:cs typeface="Times New Roman" pitchFamily="18" charset="0"/>
              </a:rPr>
              <a:t>ұ</a:t>
            </a:r>
            <a:r>
              <a:rPr lang="ru-RU" sz="2400" dirty="0" err="1" smtClean="0">
                <a:latin typeface="Times New Roman" pitchFamily="18" charset="0"/>
                <a:cs typeface="Times New Roman" pitchFamily="18" charset="0"/>
              </a:rPr>
              <a:t>хиттың</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белсенділігі</a:t>
            </a:r>
            <a:r>
              <a:rPr lang="ru-RU" sz="2400" dirty="0" smtClean="0">
                <a:latin typeface="Times New Roman" pitchFamily="18" charset="0"/>
                <a:cs typeface="Times New Roman" pitchFamily="18" charset="0"/>
              </a:rPr>
              <a:t> (тайфун, су </a:t>
            </a:r>
            <a:r>
              <a:rPr lang="ru-RU" sz="2400" dirty="0" err="1" smtClean="0">
                <a:latin typeface="Times New Roman" pitchFamily="18" charset="0"/>
                <a:cs typeface="Times New Roman" pitchFamily="18" charset="0"/>
              </a:rPr>
              <a:t>тасқыны</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және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тағы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басқа</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2422667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5731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48497" y="5731098"/>
            <a:ext cx="8293750" cy="584775"/>
          </a:xfrm>
          <a:prstGeom prst="rect">
            <a:avLst/>
          </a:prstGeom>
          <a:noFill/>
        </p:spPr>
        <p:txBody>
          <a:bodyPr wrap="square" rtlCol="0">
            <a:spAutoFit/>
          </a:bodyPr>
          <a:lstStyle/>
          <a:p>
            <a:pPr algn="ctr"/>
            <a:r>
              <a:rPr lang="kk-KZ" sz="3200" b="1" dirty="0">
                <a:solidFill>
                  <a:srgbClr val="42103B"/>
                </a:solidFill>
                <a:latin typeface="Times New Roman" pitchFamily="18" charset="0"/>
                <a:cs typeface="Times New Roman" pitchFamily="18" charset="0"/>
              </a:rPr>
              <a:t>М</a:t>
            </a:r>
            <a:r>
              <a:rPr lang="kk-KZ" sz="3200" dirty="0" smtClean="0">
                <a:latin typeface="Times New Roman" pitchFamily="18" charset="0"/>
                <a:cs typeface="Times New Roman" pitchFamily="18" charset="0"/>
              </a:rPr>
              <a:t>ұхит деңгейінің өзгеруі</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60978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14433" y="618186"/>
            <a:ext cx="5653825" cy="6709892"/>
          </a:xfrm>
        </p:spPr>
        <p:txBody>
          <a:bodyPr/>
          <a:lstStyle/>
          <a:p>
            <a:pPr marL="0" indent="0" algn="just">
              <a:buNone/>
            </a:pPr>
            <a:r>
              <a:rPr lang="kk-KZ" sz="2000" b="0" dirty="0">
                <a:latin typeface="Times New Roman" pitchFamily="18" charset="0"/>
                <a:cs typeface="Times New Roman" pitchFamily="18" charset="0"/>
              </a:rPr>
              <a:t>Күннің Жерге әсер ететін ең қуатты көрінісі - бұл күн сәулесінің алауы. Олар күрделі магнит өрісі құрылымы бар белсенді аймақтарда дамиды және күн атмосферасының бүкіл қалыңдығына әсер етеді.</a:t>
            </a:r>
            <a:r>
              <a:rPr lang="ru-RU" sz="2000" b="0" dirty="0" smtClean="0">
                <a:effectLst/>
                <a:latin typeface="Times New Roman" pitchFamily="18" charset="0"/>
                <a:cs typeface="Times New Roman" pitchFamily="18" charset="0"/>
              </a:rPr>
              <a:t>Осы </a:t>
            </a:r>
            <a:r>
              <a:rPr lang="ru-RU" sz="2000" b="0" dirty="0" err="1">
                <a:effectLst/>
                <a:latin typeface="Times New Roman" pitchFamily="18" charset="0"/>
                <a:cs typeface="Times New Roman" pitchFamily="18" charset="0"/>
              </a:rPr>
              <a:t>уақытқа</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дейін</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күн</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белсенділігінің</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құбылмалылығы</a:t>
            </a:r>
            <a:r>
              <a:rPr lang="ru-RU" sz="2000" b="0" dirty="0">
                <a:effectLst/>
                <a:latin typeface="Times New Roman" pitchFamily="18" charset="0"/>
                <a:cs typeface="Times New Roman" pitchFamily="18" charset="0"/>
              </a:rPr>
              <a:t> мен </a:t>
            </a:r>
            <a:r>
              <a:rPr lang="ru-RU" sz="2000" b="0" dirty="0" err="1">
                <a:effectLst/>
                <a:latin typeface="Times New Roman" pitchFamily="18" charset="0"/>
                <a:cs typeface="Times New Roman" pitchFamily="18" charset="0"/>
              </a:rPr>
              <a:t>жаһандық</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ғарыштық</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сәулеленудің</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ағындары</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Жер</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атмосферасының</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әр</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түрлі</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процестеріне</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маңызды</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ықпал</a:t>
            </a:r>
            <a:r>
              <a:rPr lang="ru-RU" sz="2000" b="0" dirty="0">
                <a:effectLst/>
                <a:latin typeface="Times New Roman" pitchFamily="18" charset="0"/>
                <a:cs typeface="Times New Roman" pitchFamily="18" charset="0"/>
              </a:rPr>
              <a:t> </a:t>
            </a:r>
            <a:r>
              <a:rPr lang="ru-RU" sz="2000" b="0" dirty="0" err="1" smtClean="0">
                <a:effectLst/>
                <a:latin typeface="Times New Roman" pitchFamily="18" charset="0"/>
                <a:cs typeface="Times New Roman" pitchFamily="18" charset="0"/>
              </a:rPr>
              <a:t>етеді</a:t>
            </a:r>
            <a:r>
              <a:rPr lang="ru-RU" sz="2000" b="0" dirty="0" smtClean="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Алайда</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күн</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белсенділігінің</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уақыттық</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динамикасының</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күрделілігі</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күшіне</a:t>
            </a:r>
            <a:r>
              <a:rPr lang="ru-RU" sz="2000" b="0" dirty="0">
                <a:effectLst/>
                <a:latin typeface="Times New Roman" pitchFamily="18" charset="0"/>
                <a:cs typeface="Times New Roman" pitchFamily="18" charset="0"/>
              </a:rPr>
              <a:t> </a:t>
            </a:r>
            <a:r>
              <a:rPr lang="ru-RU" sz="2000" b="0" dirty="0" err="1" smtClean="0">
                <a:effectLst/>
                <a:latin typeface="Times New Roman" pitchFamily="18" charset="0"/>
                <a:cs typeface="Times New Roman" pitchFamily="18" charset="0"/>
              </a:rPr>
              <a:t>байланысты</a:t>
            </a:r>
            <a:r>
              <a:rPr lang="ru-RU" sz="2000" b="0" dirty="0" smtClean="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күн</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белсенділігі</a:t>
            </a:r>
            <a:r>
              <a:rPr lang="ru-RU" sz="2000" b="0" dirty="0">
                <a:effectLst/>
                <a:latin typeface="Times New Roman" pitchFamily="18" charset="0"/>
                <a:cs typeface="Times New Roman" pitchFamily="18" charset="0"/>
              </a:rPr>
              <a:t> мен </a:t>
            </a:r>
            <a:r>
              <a:rPr lang="ru-RU" sz="2000" b="0" dirty="0" err="1">
                <a:effectLst/>
                <a:latin typeface="Times New Roman" pitchFamily="18" charset="0"/>
                <a:cs typeface="Times New Roman" pitchFamily="18" charset="0"/>
              </a:rPr>
              <a:t>ғарыштық</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сәулеленудің</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Жердің</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жаһандық</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климатына</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әсерінің</a:t>
            </a:r>
            <a:r>
              <a:rPr lang="ru-RU" sz="2000" b="0" dirty="0">
                <a:effectLst/>
                <a:latin typeface="Times New Roman" pitchFamily="18" charset="0"/>
                <a:cs typeface="Times New Roman" pitchFamily="18" charset="0"/>
              </a:rPr>
              <a:t> бар </a:t>
            </a:r>
            <a:r>
              <a:rPr lang="ru-RU" sz="2000" b="0" dirty="0" err="1">
                <a:effectLst/>
                <a:latin typeface="Times New Roman" pitchFamily="18" charset="0"/>
                <a:cs typeface="Times New Roman" pitchFamily="18" charset="0"/>
              </a:rPr>
              <a:t>болуы</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немесе</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жоқ</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болуы</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құбылысы</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конвергенттік</a:t>
            </a:r>
            <a:r>
              <a:rPr lang="ru-RU" sz="2000" b="0" dirty="0">
                <a:effectLst/>
                <a:latin typeface="Times New Roman" pitchFamily="18" charset="0"/>
                <a:cs typeface="Times New Roman" pitchFamily="18" charset="0"/>
              </a:rPr>
              <a:t> кросс-</a:t>
            </a:r>
            <a:r>
              <a:rPr lang="ru-RU" sz="2000" b="0" dirty="0" err="1">
                <a:effectLst/>
                <a:latin typeface="Times New Roman" pitchFamily="18" charset="0"/>
                <a:cs typeface="Times New Roman" pitchFamily="18" charset="0"/>
              </a:rPr>
              <a:t>салыстыру</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әдісімен</a:t>
            </a:r>
            <a:r>
              <a:rPr lang="ru-RU" sz="2000" b="0" dirty="0">
                <a:effectLst/>
                <a:latin typeface="Times New Roman" pitchFamily="18" charset="0"/>
                <a:cs typeface="Times New Roman" pitchFamily="18" charset="0"/>
              </a:rPr>
              <a:t> </a:t>
            </a:r>
            <a:r>
              <a:rPr lang="ru-RU" sz="2000" b="0" dirty="0" err="1">
                <a:effectLst/>
                <a:latin typeface="Times New Roman" pitchFamily="18" charset="0"/>
                <a:cs typeface="Times New Roman" pitchFamily="18" charset="0"/>
              </a:rPr>
              <a:t>зерттелген</a:t>
            </a:r>
            <a:r>
              <a:rPr lang="ru-RU" sz="2000" b="0" dirty="0">
                <a:effectLst/>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90" y="738664"/>
            <a:ext cx="5710712" cy="564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9701" y="240337"/>
            <a:ext cx="4494727" cy="461665"/>
          </a:xfrm>
          <a:prstGeom prst="rect">
            <a:avLst/>
          </a:prstGeom>
          <a:noFill/>
        </p:spPr>
        <p:txBody>
          <a:bodyPr wrap="square" rtlCol="0">
            <a:spAutoFit/>
          </a:bodyPr>
          <a:lstStyle/>
          <a:p>
            <a:pPr algn="ctr"/>
            <a:r>
              <a:rPr lang="kk-KZ" sz="2400" b="1" dirty="0" smtClean="0">
                <a:latin typeface="Times New Roman" pitchFamily="18" charset="0"/>
                <a:cs typeface="Times New Roman" pitchFamily="18" charset="0"/>
              </a:rPr>
              <a:t>Күн белсенділігі</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010896292"/>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1978</TotalTime>
  <Words>257</Words>
  <Application>Microsoft Office PowerPoint</Application>
  <PresentationFormat>Широкоэкранный</PresentationFormat>
  <Paragraphs>30</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Calibri</vt:lpstr>
      <vt:lpstr>Georgia</vt:lpstr>
      <vt:lpstr>Times New Roman</vt:lpstr>
      <vt:lpstr>Trebuchet MS</vt:lpstr>
      <vt:lpstr>Воздушный поток</vt:lpstr>
      <vt:lpstr>Презентация PowerPoint</vt:lpstr>
      <vt:lpstr>Презентация PowerPoint</vt:lpstr>
      <vt:lpstr>Суреттен не байқадаңыздар?  Бұл көрініс  туындау себебі неде? Бұндай көріністердің арты неге әкелуі мүмкін?   </vt:lpstr>
      <vt:lpstr>1. Жанартау белсенділігі;  2. Мұхиттың белсенділігі (тайфун, су тасқыны және т.б.);  3. Күн белсенділігі;   4. Антропогендік фактор </vt:lpstr>
      <vt:lpstr>Презентация PowerPoint</vt:lpstr>
      <vt:lpstr>Атмосфера құрамындағы CO₂ концентрациясы</vt:lpstr>
      <vt:lpstr>Презентация PowerPoint</vt:lpstr>
      <vt:lpstr>Презентация PowerPoint</vt:lpstr>
      <vt:lpstr>Күннің Жерге әсер ететін ең қуатты көрінісі - бұл күн сәулесінің алауы. Олар күрделі магнит өрісі құрылымы бар белсенді аймақтарда дамиды және күн атмосферасының бүкіл қалыңдығына әсер етеді.Осы уақытқа дейін күн белсенділігінің құбылмалылығы мен жаһандық ғарыштық сәулеленудің ағындары Жер атмосферасының әр түрлі процестеріне маңызды ықпал етеді. Алайда күн белсенділігінің уақыттық динамикасының күрделілігі күшіне байланысты. күн белсенділігі мен ғарыштық сәулеленудің Жердің жаһандық климатына әсерінің бар болуы немесе жоқ болуы құбылысы конвергенттік кросс-салыстыру әдісімен зерттелген.</vt:lpstr>
      <vt:lpstr>Антропогендік факторлар дегеніміз - бұл адамның іс-әрекеті және тіршілік әрекеті нәтижесінде пайда болып, коршаған ортаға және осы ортадағы ағзаларға әсер ететін факторлар. </vt:lpstr>
      <vt:lpstr>Презентация PowerPoint</vt:lpstr>
      <vt:lpstr>Презентация PowerPoint</vt:lpstr>
      <vt:lpstr>1-топ: Адамның әрекетіне байланысты климаттың өзгеруі  2-топ: Табиғатқа байланысты климаттың өзгеруі  3-топ: Басқа ғылыми дәлелдер бар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Данагул</cp:lastModifiedBy>
  <cp:revision>117</cp:revision>
  <dcterms:created xsi:type="dcterms:W3CDTF">2020-04-27T10:30:19Z</dcterms:created>
  <dcterms:modified xsi:type="dcterms:W3CDTF">2024-11-06T06:03:41Z</dcterms:modified>
</cp:coreProperties>
</file>