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wmf" ContentType="image/x-wmf"/>
  <Override PartName="/ppt/media/image13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3.png" ContentType="image/png"/>
  <Override PartName="/ppt/media/image11.wmf" ContentType="image/x-wmf"/>
  <Override PartName="/ppt/media/image10.png" ContentType="image/png"/>
  <Override PartName="/ppt/media/image2.png" ContentType="image/png"/>
  <Override PartName="/ppt/media/image9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2268CA-054D-484E-B26A-C738D5FA62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07748F4-0A7B-4357-AA72-D24C63F741CE}" type="slidenum">
              <a:rPr b="0" lang="en-US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/>
          <p:nvPr/>
        </p:nvSpPr>
        <p:spPr>
          <a:xfrm>
            <a:off x="2602080" y="2757600"/>
            <a:ext cx="922788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4472c4"/>
                </a:solidFill>
                <a:uFillTx/>
                <a:latin typeface="Calibri"/>
              </a:rPr>
              <a:t>           </a:t>
            </a:r>
            <a:r>
              <a:rPr b="1" lang="ru-RU" sz="2800" strike="noStrike" u="none">
                <a:solidFill>
                  <a:srgbClr val="4472c4"/>
                </a:solidFill>
                <a:uFillTx/>
                <a:latin typeface="Calibri"/>
              </a:rPr>
              <a:t>БИОСФЕРА.ЭКОЖ</a:t>
            </a:r>
            <a:r>
              <a:rPr b="1" lang="kk-KZ" sz="2800" strike="noStrike" u="none">
                <a:solidFill>
                  <a:srgbClr val="4472c4"/>
                </a:solidFill>
                <a:uFillTx/>
                <a:latin typeface="Calibri"/>
              </a:rPr>
              <a:t>ҮЙЕ.ПОПУЛЯЦИЯ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Calibri"/>
              </a:rPr>
              <a:t>                                    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Calibri"/>
              </a:rPr>
              <a:t>11-бөлім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Calibri"/>
              </a:rPr>
              <a:t>Харди-Вайнбергтің генетикалық тепе-теңдік заңы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"/>
          <p:cNvSpPr/>
          <p:nvPr/>
        </p:nvSpPr>
        <p:spPr>
          <a:xfrm>
            <a:off x="942840" y="546120"/>
            <a:ext cx="10144440" cy="355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5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Аллельдердің жиілігіне әсер ететін факторлар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Мутация - ген немесе қоршаған орта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Көші-қон - эмиграция, иммиграция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Генетикалық дрейф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Кездейсоқ емес жұптау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Іріктеу және табиғи сұрыптау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тұрақтандыру,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дизруптивті,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бағыттаушы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"/>
          <p:cNvSpPr/>
          <p:nvPr/>
        </p:nvSpPr>
        <p:spPr>
          <a:xfrm>
            <a:off x="461880" y="639720"/>
            <a:ext cx="5664240" cy="484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Гендік мутация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ДНҚ ның өзгеруі. Бұл жеке ағзаның өз ұрпағына бере алатын өзгерісін тұудыруы мүмкін. Уақыт өте келе бұл өзгеріс популяциядағы гендердің жиілігінің өзгеруіне алып келеді.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5" name="Рисунок 2" descr=""/>
          <p:cNvPicPr/>
          <p:nvPr/>
        </p:nvPicPr>
        <p:blipFill>
          <a:blip r:embed="rId1"/>
          <a:stretch/>
        </p:blipFill>
        <p:spPr>
          <a:xfrm>
            <a:off x="847800" y="1590840"/>
            <a:ext cx="4133880" cy="1865160"/>
          </a:xfrm>
          <a:prstGeom prst="rect">
            <a:avLst/>
          </a:prstGeom>
          <a:ln w="0">
            <a:noFill/>
          </a:ln>
        </p:spPr>
      </p:pic>
      <p:pic>
        <p:nvPicPr>
          <p:cNvPr id="26" name="Рисунок 3" descr=""/>
          <p:cNvPicPr/>
          <p:nvPr/>
        </p:nvPicPr>
        <p:blipFill>
          <a:blip r:embed="rId2"/>
          <a:stretch/>
        </p:blipFill>
        <p:spPr>
          <a:xfrm>
            <a:off x="6622920" y="1230480"/>
            <a:ext cx="4778640" cy="2225520"/>
          </a:xfrm>
          <a:prstGeom prst="rect">
            <a:avLst/>
          </a:prstGeom>
          <a:ln w="0">
            <a:noFill/>
          </a:ln>
        </p:spPr>
      </p:pic>
      <p:pic>
        <p:nvPicPr>
          <p:cNvPr id="27" name="Рисунок 4" descr=""/>
          <p:cNvPicPr/>
          <p:nvPr/>
        </p:nvPicPr>
        <p:blipFill>
          <a:blip r:embed="rId3"/>
          <a:stretch/>
        </p:blipFill>
        <p:spPr>
          <a:xfrm>
            <a:off x="6485040" y="623880"/>
            <a:ext cx="5546520" cy="492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1"/>
          <p:cNvSpPr/>
          <p:nvPr/>
        </p:nvSpPr>
        <p:spPr>
          <a:xfrm>
            <a:off x="457200" y="496800"/>
            <a:ext cx="5661000" cy="56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Гендік қор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Популяциядағы гендердің кездейсоқ таралуы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9" name="Рисунок 2" descr=""/>
          <p:cNvPicPr/>
          <p:nvPr/>
        </p:nvPicPr>
        <p:blipFill>
          <a:blip r:embed="rId1"/>
          <a:stretch/>
        </p:blipFill>
        <p:spPr>
          <a:xfrm>
            <a:off x="801720" y="1467000"/>
            <a:ext cx="4991040" cy="4010040"/>
          </a:xfrm>
          <a:prstGeom prst="rect">
            <a:avLst/>
          </a:prstGeom>
          <a:ln w="0">
            <a:noFill/>
          </a:ln>
        </p:spPr>
      </p:pic>
      <p:pic>
        <p:nvPicPr>
          <p:cNvPr id="30" name="Рисунок 3" descr=""/>
          <p:cNvPicPr/>
          <p:nvPr/>
        </p:nvPicPr>
        <p:blipFill>
          <a:blip r:embed="rId2"/>
          <a:stretch/>
        </p:blipFill>
        <p:spPr>
          <a:xfrm>
            <a:off x="6338880" y="1785960"/>
            <a:ext cx="5318280" cy="2722680"/>
          </a:xfrm>
          <a:prstGeom prst="rect">
            <a:avLst/>
          </a:prstGeom>
          <a:ln w="0">
            <a:noFill/>
          </a:ln>
        </p:spPr>
      </p:pic>
      <p:sp>
        <p:nvSpPr>
          <p:cNvPr id="31" name="Прямоугольник 4"/>
          <p:cNvSpPr/>
          <p:nvPr/>
        </p:nvSpPr>
        <p:spPr>
          <a:xfrm>
            <a:off x="6272280" y="376200"/>
            <a:ext cx="60958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Гендік ағын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Ашық түсті аллель жасыл түсті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аллельдерге карай орын ауыстырады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5"/>
          <p:cNvSpPr/>
          <p:nvPr/>
        </p:nvSpPr>
        <p:spPr>
          <a:xfrm>
            <a:off x="6014880" y="4508640"/>
            <a:ext cx="62182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Аллельдердің физикалық ағыны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иммиграция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аллельдердің популяцияға келуі (қосылу)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эмиграция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- аллельдердің популяциядан шығуы (жоғалу)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1"/>
          <p:cNvSpPr/>
          <p:nvPr/>
        </p:nvSpPr>
        <p:spPr>
          <a:xfrm>
            <a:off x="5114880" y="420840"/>
            <a:ext cx="6626160" cy="56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Кездейсоқ емес шағылысу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500" strike="noStrike" u="sng">
                <a:solidFill>
                  <a:srgbClr val="333333"/>
                </a:solidFill>
                <a:uFillTx/>
                <a:latin typeface="inherit"/>
              </a:rPr>
              <a:t>                                                              </a:t>
            </a: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Тек жекелеген ағзалар ғана жұптаса алады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гендік қор осы ағзалардың арқасында көптеген ұрпақтарын шығара алады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Эволюциялық әсерлер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 генофондында аллельдер аз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эволюциялық өзгерістерге бейімділік төмен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жойылып кету мүмкіндігі жоғары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4" name="Рисунок 2" descr=""/>
          <p:cNvPicPr/>
          <p:nvPr/>
        </p:nvPicPr>
        <p:blipFill>
          <a:blip r:embed="rId1"/>
          <a:stretch/>
        </p:blipFill>
        <p:spPr>
          <a:xfrm>
            <a:off x="895320" y="1181160"/>
            <a:ext cx="3911760" cy="485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/>
          <p:cNvSpPr/>
          <p:nvPr/>
        </p:nvSpPr>
        <p:spPr>
          <a:xfrm>
            <a:off x="809640" y="714240"/>
            <a:ext cx="10680840" cy="538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sng">
                <a:solidFill>
                  <a:srgbClr val="4472c4"/>
                </a:solidFill>
                <a:uFillTx/>
                <a:latin typeface="Calibri"/>
              </a:rPr>
              <a:t> </a:t>
            </a:r>
            <a:r>
              <a:rPr b="0" lang="kk-KZ" sz="2400" strike="noStrike" u="sng">
                <a:solidFill>
                  <a:srgbClr val="4472c4"/>
                </a:solidFill>
                <a:uFillTx/>
                <a:latin typeface="Calibri"/>
              </a:rPr>
              <a:t>Сұрыпталу</a:t>
            </a:r>
            <a:r>
              <a:rPr b="0" lang="en-US" sz="2400" strike="noStrike" u="sng">
                <a:solidFill>
                  <a:srgbClr val="4472c4"/>
                </a:solidFill>
                <a:uFillTx/>
                <a:latin typeface="Calibri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Қозғаушы                                 Тұрақтандырушы                  Дизруптивті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                                                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Не үшін сұрыпталады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?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385723"/>
                </a:solidFill>
                <a:uFillTx/>
                <a:latin typeface="Calibri"/>
              </a:rPr>
              <a:t>                           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Фенотип популяциядағы аллельдердің генотипін өзгерту үшін таңдалады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6" name="Рисунок 2" descr=""/>
          <p:cNvPicPr/>
          <p:nvPr/>
        </p:nvPicPr>
        <p:blipFill>
          <a:blip r:embed="rId1"/>
          <a:stretch/>
        </p:blipFill>
        <p:spPr>
          <a:xfrm>
            <a:off x="590400" y="2152800"/>
            <a:ext cx="10029960" cy="236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1"/>
          <p:cNvSpPr/>
          <p:nvPr/>
        </p:nvSpPr>
        <p:spPr>
          <a:xfrm>
            <a:off x="295200" y="258840"/>
            <a:ext cx="11690280" cy="62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1- тапсырма.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 заңы мәнін айтып беріңіз.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sng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 тепе-теңдігіне болжам жасаңыз.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-Харди-Вайнберг заңы  түрлі болжамға негізделген.Оларды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анықтау үшін жоғарыдағы суреттерді қолданыңыз.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8" name="Рисунок 2" descr=""/>
          <p:cNvPicPr/>
          <p:nvPr/>
        </p:nvPicPr>
        <p:blipFill>
          <a:blip r:embed="rId1"/>
          <a:stretch/>
        </p:blipFill>
        <p:spPr>
          <a:xfrm>
            <a:off x="2868480" y="1521000"/>
            <a:ext cx="7991640" cy="392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1"/>
          <p:cNvSpPr/>
          <p:nvPr/>
        </p:nvSpPr>
        <p:spPr>
          <a:xfrm>
            <a:off x="971640" y="552600"/>
            <a:ext cx="1034424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Есептің шығарылу үлгісі: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1.Егер  популяциядағы 200 адамның 98-і рецессивті фенотипті болса, онда бұл популяцияның қанша  пайызы гетерозиготалар болады?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0" name="Прямоугольник 2" descr=""/>
          <p:cNvPicPr/>
          <p:nvPr/>
        </p:nvPicPr>
        <p:blipFill>
          <a:blip r:embed="rId1"/>
          <a:stretch/>
        </p:blipFill>
        <p:spPr>
          <a:xfrm>
            <a:off x="969840" y="2792520"/>
            <a:ext cx="10344240" cy="269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2"/>
          <p:cNvSpPr/>
          <p:nvPr/>
        </p:nvSpPr>
        <p:spPr>
          <a:xfrm>
            <a:off x="493560" y="127080"/>
            <a:ext cx="11260440" cy="63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Тапсырмалар:</a:t>
            </a: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Есептеңіз.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Тышқандарда сұр аң терісіне қарағанда қоңыр түсі басымдылық көрсетеді. Егер сізде 200 тышқанның 168 қоңыр тышқандар болса  Гомозиготалы доминанттардың,гетерозиготалары және гомозиготалы рецессивтіліктің болжамды жиілігі қандай?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Егер популяцияның  81% -ы гомозиготалы рецессивті  болса  доминатты гомозиготалы ,гетерозиготалы  дарақтардың жиілігін анықтаңыз. Доминатты және рецессивті дарақтардың жиілігін анықтаңыз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Егер популяцияның  51% -ы кем дегенде бір рецессивті аллельдің бір данасын алып жүрсе, популяцияның басым фенотипін білдіретін дарақтардың болжамды жиілігі қандай?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4.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Егер Африка халқының 9% -ында ауру жасушалық анемияның (сс) ауыр түрі туылса, онда халықтың қанша пайызы безгекке қарсы болады, өйткені олар орақ клеткалары үшін гетерозиготалы (Ss) болады?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buClr>
                <a:srgbClr val="000000"/>
              </a:buClr>
              <a:buFont typeface="Calibri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2"/>
          <p:cNvSpPr/>
          <p:nvPr/>
        </p:nvSpPr>
        <p:spPr>
          <a:xfrm>
            <a:off x="650880" y="754200"/>
            <a:ext cx="10896480" cy="49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Жауаптар: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200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тышқан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168 =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қоңыр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= p2 + 2pq 32/200 = grey fur = q2 0.16 = q2 0.4 = q p = 0.6 (p + q = 1) p2 = 0.36 = 36% 2pq = 0.48 = 48% q2 = 0.16 = 16%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FR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q2 = 0.81 q = 0.9 p = 0.1 p2 = 0.01 2pq = 0.18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51% = 2pq + q2 49% = 0.49 = p2 0.7 = p 0.3 = q p2 + 2pq = 0.49 + 0.42 = 0.91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доминаттты фенотип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fr-FR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q2 = 9% q2 = 0.09 q = 0.3 p = 0.7 2pq = 2(0.3)(0.7) = 0.42 = 42%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1"/>
          <p:cNvSpPr/>
          <p:nvPr/>
        </p:nvSpPr>
        <p:spPr>
          <a:xfrm>
            <a:off x="2530440" y="3298680"/>
            <a:ext cx="760104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Үйге тапсырма: </a:t>
            </a: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63 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параграф оқу.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Презентацияны қайталап оқып,Харди-Вайнберг заңы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формуласына арналған есептер шығарыңыз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Прямоугольник 1"/>
          <p:cNvSpPr/>
          <p:nvPr/>
        </p:nvSpPr>
        <p:spPr>
          <a:xfrm>
            <a:off x="2143080" y="857160"/>
            <a:ext cx="8572680" cy="20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Кер</a:t>
            </a: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і байланыс: </a:t>
            </a:r>
            <a:r>
              <a:rPr b="1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Padlet.com.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Оқу мақсаты: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Харди-Вайнбергтің генетикалық тепе-теңдік заңын түсіндіру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/>
          <p:nvPr/>
        </p:nvSpPr>
        <p:spPr>
          <a:xfrm>
            <a:off x="914400" y="509760"/>
            <a:ext cx="10180800" cy="48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О</a:t>
            </a: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қу мақсаты:    </a:t>
            </a:r>
            <a:r>
              <a:rPr b="1" lang="en-US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	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Харди-Вайнбергтің генетикалық тепе-теңдік заңын түсіндіру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Популяциялық генетика ұғымының мағынасын ашу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 заңы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 заңын қолдана отырып есептеулер жасау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/>
          <p:nvPr/>
        </p:nvSpPr>
        <p:spPr>
          <a:xfrm>
            <a:off x="711360" y="422280"/>
            <a:ext cx="10407600" cy="248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14440" indent="-514440" algn="just">
              <a:lnSpc>
                <a:spcPct val="115000"/>
              </a:lnSpc>
              <a:spcAft>
                <a:spcPts val="1001"/>
              </a:spcAft>
              <a:buClr>
                <a:srgbClr val="000000"/>
              </a:buClr>
              <a:buFont typeface="Arial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4440" indent="-514440"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4440" indent="-514440"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14440" indent="-514440" algn="just">
              <a:lnSpc>
                <a:spcPct val="115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438120" y="892080"/>
            <a:ext cx="11274480" cy="361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Популяциялық генетика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популяцияның генетикалық құрылымын анықтайтын эволюцияның қозғаушы факторларының әсерінен аллельдердің таралу жиіліктерін, олардың өзара әрекеттесуін және өзгеруін зерттейді. Популяция генетикасын зерттеу түрлердің бейімделуі мен эволюциясын түсіну үшін маңызды.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Математик Годфри Харди және дәрігер Вильгельм Вайнберг 1908 жылы тәуелсіз </a:t>
            </a:r>
            <a:r>
              <a:rPr b="1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генетикалық тепе-теңдік заңын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тұжырымдады. Кейіннен бұл заң олардың құрметіне аталды.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 заңы популяцияда аллель жиілігі мен генотип жиіліктері ұрпақтан ұрпаққа тұрақты болып қалатынын тұжырымдайды.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Рисунок 2" descr=""/>
          <p:cNvPicPr/>
          <p:nvPr/>
        </p:nvPicPr>
        <p:blipFill>
          <a:blip r:embed="rId1"/>
          <a:stretch/>
        </p:blipFill>
        <p:spPr>
          <a:xfrm>
            <a:off x="3346560" y="4192560"/>
            <a:ext cx="5137200" cy="240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"/>
          <p:cNvSpPr txBox="1"/>
          <p:nvPr/>
        </p:nvSpPr>
        <p:spPr>
          <a:xfrm>
            <a:off x="754200" y="571320"/>
            <a:ext cx="1107576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Бірақ заң популяцияларға келесі шарттарда ғана қолданады: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4472c4"/>
              </a:buClr>
              <a:buSzPct val="41000"/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 өте үлкен болуы керек;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238"/>
              </a:spcBef>
              <a:spcAft>
                <a:spcPts val="799"/>
              </a:spcAft>
              <a:buClr>
                <a:srgbClr val="4472c4"/>
              </a:buClr>
              <a:buSzPct val="41000"/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табиғи сұрыпталу әсер етпейді;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238"/>
              </a:spcBef>
              <a:spcAft>
                <a:spcPts val="799"/>
              </a:spcAft>
              <a:buClr>
                <a:srgbClr val="4472c4"/>
              </a:buClr>
              <a:buSzPct val="41000"/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мутация болмайды;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238"/>
              </a:spcBef>
              <a:spcAft>
                <a:spcPts val="799"/>
              </a:spcAft>
              <a:buClr>
                <a:srgbClr val="4472c4"/>
              </a:buClr>
              <a:buSzPct val="41000"/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популяциялар арасында миграция болмайды;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238"/>
              </a:spcBef>
              <a:spcAft>
                <a:spcPts val="799"/>
              </a:spcAft>
              <a:buClr>
                <a:srgbClr val="4472c4"/>
              </a:buClr>
              <a:buSzPct val="41000"/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будандастыру кездейсоқ жағдайда жүреді.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Егер бұл шарттар орындалса және аллельдердің жиілігі ұрпақтар арасында өзгермесе, онда популяция Харди-Вайнберг тепе-теңдігінде болады және дамымайды.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 бастапқыдан тепе-тең емес жағдайда болған кезде, оны генетикалық тепе-теңдікке келтіру үшін кездейсоқ жұптасудың бір ұрпағы жеткілікті.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 txBox="1"/>
          <p:nvPr/>
        </p:nvSpPr>
        <p:spPr>
          <a:xfrm>
            <a:off x="574200" y="128160"/>
            <a:ext cx="11379240" cy="4351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 lnSpcReduction="19999"/>
          </a:bodyPr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Годфри Харди мен Вильгельм Вайнберг популяциядағы генотиптердің ықтимал жиіліктерін анықтауға және олардың бір ұрпақтан екінші ұрпаққа өзгеруін қадағалауға болатын теңдеу жасады.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Екі аллельдің жалпы жиілігі 100%-ды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құрайды немесе: 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p + q = 1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, мұндағы: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p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– доминантты аллельдің жиілігі 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(A)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,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– рецессивті аллельдің жиілігі 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(a)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Генотиптер екі аллельден тұратындықтан, бұл теңдеуді квадраттау керек: 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(p + q)² = 1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Бұл теңдеуді келесі түрде ұсынуға мүмкіндік береді: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p² + 2pq + q² = 1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, мұндағы: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p²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– доминантты генотиптің болжамды жиілігі 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(AA)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,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2pq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– гетерозиготалы генотиптің болжамды жиілігі 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(Aa)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,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q²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– рецессивті генотиптің болжамды жиілігі </a:t>
            </a:r>
            <a:r>
              <a:rPr b="0" i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(aa)</a:t>
            </a:r>
            <a:r>
              <a:rPr b="0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62600" y="66600"/>
            <a:ext cx="6448320" cy="160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Аллель жиіліктері мен сәйкес генотиптердің жиіліктері арасындағы сандық қатынасты де Финетти диаграммасы арқылы көрсетуге болады</a:t>
            </a:r>
            <a:br>
              <a:rPr sz="2200"/>
            </a:br>
            <a:endParaRPr b="0" lang="ru-RU" sz="22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pic>
        <p:nvPicPr>
          <p:cNvPr id="13" name="Объект 3" descr=""/>
          <p:cNvPicPr/>
          <p:nvPr/>
        </p:nvPicPr>
        <p:blipFill>
          <a:blip r:embed="rId1"/>
          <a:srcRect l="13547" t="0" r="0" b="0"/>
          <a:stretch/>
        </p:blipFill>
        <p:spPr>
          <a:xfrm>
            <a:off x="291960" y="208080"/>
            <a:ext cx="4375440" cy="3370320"/>
          </a:xfrm>
          <a:prstGeom prst="rect">
            <a:avLst/>
          </a:prstGeom>
          <a:ln w="0">
            <a:noFill/>
          </a:ln>
        </p:spPr>
      </p:pic>
      <p:sp>
        <p:nvSpPr>
          <p:cNvPr id="14" name="Прямоугольник 4"/>
          <p:cNvSpPr/>
          <p:nvPr/>
        </p:nvSpPr>
        <p:spPr>
          <a:xfrm>
            <a:off x="114480" y="3446640"/>
            <a:ext cx="4667040" cy="6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 теңдеуінің графикалық көрінісі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Прямоугольник 5"/>
          <p:cNvSpPr/>
          <p:nvPr/>
        </p:nvSpPr>
        <p:spPr>
          <a:xfrm>
            <a:off x="5505480" y="5589720"/>
            <a:ext cx="6095880" cy="74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Популяцияның генотиптік құрылымын Пеннет торының көмегімен көрнекі түрде ұсынуға болады.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6" name="Рисунок 6" descr=""/>
          <p:cNvPicPr/>
          <p:nvPr/>
        </p:nvPicPr>
        <p:blipFill>
          <a:blip r:embed="rId2"/>
          <a:stretch/>
        </p:blipFill>
        <p:spPr>
          <a:xfrm>
            <a:off x="484200" y="4103640"/>
            <a:ext cx="5114880" cy="26766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" name=""/>
          <p:cNvGraphicFramePr/>
          <p:nvPr/>
        </p:nvGraphicFramePr>
        <p:xfrm>
          <a:off x="5599080" y="1419120"/>
          <a:ext cx="6107040" cy="4170600"/>
        </p:xfrm>
        <a:graphic>
          <a:graphicData uri="http://schemas.openxmlformats.org/drawingml/2006/table">
            <a:tbl>
              <a:tblPr/>
              <a:tblGrid>
                <a:gridCol w="3025800"/>
                <a:gridCol w="3081240"/>
              </a:tblGrid>
              <a:tr h="863640"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қисығы </a:t>
                      </a:r>
                      <a:r>
                        <a:rPr b="0" i="1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b="0" i="1" lang="en-US" sz="1700" strike="noStrike" u="none" baseline="30000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– 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рецессивті генотиптің жиілігіне сәйкес келеді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сызығында аллельдердің жиілігі көрсетілген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122840"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қисығы </a:t>
                      </a:r>
                      <a:r>
                        <a:rPr b="0" i="1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2р</a:t>
                      </a:r>
                      <a:r>
                        <a:rPr b="0" i="1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– 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гетерозиготалы генотип жиілігіне сәйкес келеді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және </a:t>
                      </a:r>
                      <a:r>
                        <a:rPr b="0" i="1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екі аллельдері болған кезде гетерозиготалардың жиілігі ешқашан 0,5 мәнінен көп  болады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63640"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kk-KZ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қисығы </a:t>
                      </a:r>
                      <a:r>
                        <a:rPr b="0" i="1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b="0" i="1" lang="en-US" sz="1700" strike="noStrike" u="none" baseline="30000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– 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доминантты генотип жиілігіне сәйкес келеді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04440"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i="1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b="0" lang="en-US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b="0" lang="ru-RU" sz="1700" strike="noStrike" u="none">
                          <a:solidFill>
                            <a:srgbClr val="4472c4"/>
                          </a:solidFill>
                          <a:uFillTx/>
                          <a:latin typeface="Times New Roman"/>
                          <a:ea typeface="Times New Roman"/>
                        </a:rPr>
                        <a:t>сызығында генотиптердің жиілігі көрсетілген</a:t>
                      </a:r>
                      <a:endParaRPr b="0" lang="ru-RU" sz="17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0360"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60360">
                <a:tc>
                  <a:txBody>
                    <a:bodyPr lIns="85320" rIns="85320" tIns="42840" bIns="42840" anchor="ctr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ctr" marL="85320" marR="853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85320" rIns="85320" tIns="42840" bIns="42840" anchor="t">
                      <a:noAutofit/>
                    </a:bodyPr>
                    <a:p>
                      <a:pPr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Calibri"/>
                      </a:endParaRPr>
                    </a:p>
                  </a:txBody>
                  <a:tcPr anchor="t" marL="85320" marR="85320">
                    <a:lnL>
                      <a:noFill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>
                      <a:noFill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 txBox="1"/>
          <p:nvPr/>
        </p:nvSpPr>
        <p:spPr>
          <a:xfrm>
            <a:off x="294840" y="419040"/>
            <a:ext cx="11744280" cy="630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 теңдеуін қолдана отырып, генотиптердің де, аллельдердің де жиілігін есептеуге болады.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Мысалы, халықтың 0,09%-ы белгілі бір генетикалық ауруға шалдыққаны және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aa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генотипі бар екені белгілі болса, онда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</a:t>
            </a:r>
            <a:r>
              <a:rPr b="0" i="1" lang="ru-RU" sz="3600" strike="noStrike" u="none" baseline="30000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 0,0009,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p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,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және 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2pq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-ді келесідей есептеуге болады: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1. 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q²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 0,09% = 0,0009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2. 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 √ 0,0009 = 0,03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3. 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p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 1 –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q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= 0,97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4. </a:t>
            </a:r>
            <a:r>
              <a:rPr b="0" i="1" lang="ru-RU" sz="36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2рq</a:t>
            </a: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 = 2 · (0,97) · (0,03) = 0,058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 txBox="1"/>
          <p:nvPr/>
        </p:nvSpPr>
        <p:spPr>
          <a:xfrm>
            <a:off x="199800" y="329760"/>
            <a:ext cx="11829960" cy="598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Популяцияның шамамен 5,8%-ы гетерозиготалы болады, яғни осы геннің тасымалдаушылары.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Панмиктикалық популяцияларда Харди-Вайнберг заңынан туындайтын салдарлар: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*аллельдер мен генотиптердің жиілігі ұрпақтан ұрпаққа тұрақты қалады;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238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*популяцияда рецессивті аллель жойылмайды.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Харди-Вайнберг заңы іс-жүзінде сирек қолданылады, өйткені ол эволюциялық өзгерістерге ұшырамайтын популяция жағдайын сипаттайды. Демек, заң эволюциялық өзгерісті өлшеудің теориялық негізін құрайды. Басқаша айтқанда, ол популяциялардың дамып келе жатқанын түсіну үшін қолданылады.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"/>
          <p:cNvSpPr/>
          <p:nvPr/>
        </p:nvSpPr>
        <p:spPr>
          <a:xfrm>
            <a:off x="274680" y="365040"/>
            <a:ext cx="5659560" cy="41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sng">
                <a:solidFill>
                  <a:srgbClr val="4472c4"/>
                </a:solidFill>
                <a:uFillTx/>
                <a:latin typeface="Calibri"/>
              </a:rPr>
              <a:t>Аллельдік жиілікті болжау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-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 бір аллельдің жиілігін басқа аллельдердің жиілігі арқылы есептей аласыз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-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доминантты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 = p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және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рецессивті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= q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-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Мысалы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,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қызыл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 (R)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және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ақ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 (w) </a:t>
            </a:r>
            <a:r>
              <a:rPr b="0" lang="kk-KZ" sz="2400" strike="noStrike" u="none">
                <a:solidFill>
                  <a:srgbClr val="4472c4"/>
                </a:solidFill>
                <a:uFillTx/>
                <a:latin typeface="Calibri"/>
              </a:rPr>
              <a:t>гүлдер              </a:t>
            </a:r>
            <a:r>
              <a:rPr b="0" lang="en-US" sz="2400" strike="noStrike" u="none">
                <a:solidFill>
                  <a:srgbClr val="4472c4"/>
                </a:solidFill>
                <a:uFillTx/>
                <a:latin typeface="Calibri"/>
              </a:rPr>
              <a:t> </a:t>
            </a:r>
            <a:r>
              <a:rPr b="1" lang="en-US" sz="4000" strike="noStrike" u="none">
                <a:solidFill>
                  <a:srgbClr val="4472c4"/>
                </a:solidFill>
                <a:uFillTx/>
                <a:latin typeface="Calibri"/>
              </a:rPr>
              <a:t>p + q = 1  </a:t>
            </a:r>
            <a:r>
              <a:rPr b="1" lang="en-US" sz="4000" strike="noStrike" u="none">
                <a:solidFill>
                  <a:srgbClr val="385723"/>
                </a:solidFill>
                <a:uFillTx/>
                <a:latin typeface="Calibri"/>
              </a:rPr>
              <a:t>                      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385723"/>
                </a:solidFill>
                <a:uFillTx/>
                <a:latin typeface="Calibri"/>
              </a:rPr>
              <a:t>                                                                 </a:t>
            </a:r>
            <a:endParaRPr b="0" lang="ru-RU" sz="4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1" name="Рисунок 2" descr=""/>
          <p:cNvPicPr/>
          <p:nvPr/>
        </p:nvPicPr>
        <p:blipFill>
          <a:blip r:embed="rId1"/>
          <a:stretch/>
        </p:blipFill>
        <p:spPr>
          <a:xfrm>
            <a:off x="1695600" y="3719520"/>
            <a:ext cx="8724600" cy="284652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3"/>
          <p:cNvSpPr/>
          <p:nvPr/>
        </p:nvSpPr>
        <p:spPr>
          <a:xfrm>
            <a:off x="5934240" y="219240"/>
            <a:ext cx="5695920" cy="332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sng">
                <a:solidFill>
                  <a:srgbClr val="4472c4"/>
                </a:solidFill>
                <a:uFillTx/>
                <a:latin typeface="inherit"/>
              </a:rPr>
              <a:t>Генотиптің жиілігін болжау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4472c4"/>
                </a:solidFill>
                <a:uFillTx/>
                <a:latin typeface="Helvetica Neue"/>
              </a:rPr>
              <a:t>p 2 + 2pq +q 2 = 1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4472c4"/>
                </a:solidFill>
                <a:uFillTx/>
                <a:latin typeface="Helvetica Neue"/>
              </a:rPr>
              <a:t>-</a:t>
            </a:r>
            <a:r>
              <a:rPr b="0" lang="kk-KZ" sz="1600" strike="noStrike" u="none">
                <a:solidFill>
                  <a:srgbClr val="4472c4"/>
                </a:solidFill>
                <a:uFillTx/>
                <a:latin typeface="Helvetica Neue"/>
              </a:rPr>
              <a:t> 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Егер сіз басқа генотиптердің жиілігін білсеңіз белгілі бір генотиптің жиілігін есептей аласыз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Helvetica Neue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P 2 =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гомозиготалы доминантты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Helvetica Neue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2pq =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гетерозиготалы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4472c4"/>
              </a:buClr>
              <a:buFont typeface="Helvetica Neue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q 2 =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гомозиготалы рецессивті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    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Мысалы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,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қызыл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 (R)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және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ақ</a:t>
            </a:r>
            <a:r>
              <a:rPr b="0" lang="en-US" sz="2000" strike="noStrike" u="none">
                <a:solidFill>
                  <a:srgbClr val="4472c4"/>
                </a:solidFill>
                <a:uFillTx/>
                <a:latin typeface="Helvetica Neue"/>
              </a:rPr>
              <a:t> (w) </a:t>
            </a:r>
            <a:r>
              <a:rPr b="0" lang="kk-KZ" sz="2000" strike="noStrike" u="none">
                <a:solidFill>
                  <a:srgbClr val="4472c4"/>
                </a:solidFill>
                <a:uFillTx/>
                <a:latin typeface="Helvetica Neue"/>
              </a:rPr>
              <a:t>гүлдер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2020-05-28T20:10:29Z</dcterms:created>
  <dc:creator>Венера</dc:creator>
  <dc:description/>
  <dc:language>ru-RU</dc:language>
  <cp:lastModifiedBy>Данагул</cp:lastModifiedBy>
  <dcterms:modified xsi:type="dcterms:W3CDTF">2024-11-06T10:45:59Z</dcterms:modified>
  <cp:revision>50</cp:revision>
  <dc:subject/>
  <dc:title>Презентация PowerPoint</dc:title>
</cp:coreProperties>
</file>