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558EF2-9924-4249-9866-B0518C48B0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575F4A-E234-49C1-8E7E-6D1B76F8BFDB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55760" y="4241880"/>
            <a:ext cx="9447120" cy="115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br>
              <a:rPr sz="2800"/>
            </a:br>
            <a:br>
              <a:rPr sz="2800"/>
            </a:b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11-бөлім</a:t>
            </a:r>
            <a:br>
              <a:rPr sz="2800"/>
            </a:b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Биосфера.Экожүйе.Популяция</a:t>
            </a:r>
            <a:br>
              <a:rPr sz="2800"/>
            </a:b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11 сынып биология </a:t>
            </a: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 flipV="1" rot="10800000">
            <a:off x="914400" y="669960"/>
            <a:ext cx="10718640" cy="47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1- Тапсырма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Бұл схемада қоректік тізбек көрсетілген. Тізбек түрлерін ажыратыңыз.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а) Шөп →шегіртке →жылан→бүркүт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в) Детрит→ детриофаг  → жыртқыш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с) Нектар</a:t>
            </a:r>
            <a:r>
              <a:rPr b="0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→шыбын → өрмекші → жәндікқоректі құс  → жыртқыш құс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-қоректік тізбек түрлерін анықтайды.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/>
        </p:nvSpPr>
        <p:spPr>
          <a:xfrm flipV="1" rot="10800000">
            <a:off x="914400" y="1096920"/>
            <a:ext cx="10718640" cy="39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1- Тапсырма  жауабы: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а) Шөп →шегіртке →жылан→бүркүт     </a:t>
            </a:r>
            <a:r>
              <a:rPr b="1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жайылымдық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в) Детрит→ детриофаг  → жыртқыш     </a:t>
            </a:r>
            <a:r>
              <a:rPr b="1" i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детриттік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-қоректік тізбек түрлерін анықтайды.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Заголовок 1" descr=""/>
          <p:cNvPicPr/>
          <p:nvPr/>
        </p:nvPicPr>
        <p:blipFill>
          <a:blip r:embed="rId1"/>
          <a:stretch/>
        </p:blipFill>
        <p:spPr>
          <a:xfrm>
            <a:off x="738360" y="365040"/>
            <a:ext cx="10618560" cy="939960"/>
          </a:xfrm>
          <a:prstGeom prst="rect">
            <a:avLst/>
          </a:prstGeom>
          <a:ln w="0">
            <a:noFill/>
          </a:ln>
        </p:spPr>
      </p:pic>
      <p:pic>
        <p:nvPicPr>
          <p:cNvPr id="30" name="Объект 6" descr=""/>
          <p:cNvPicPr/>
          <p:nvPr/>
        </p:nvPicPr>
        <p:blipFill>
          <a:blip r:embed="rId2"/>
          <a:stretch/>
        </p:blipFill>
        <p:spPr>
          <a:xfrm>
            <a:off x="919080" y="1231920"/>
            <a:ext cx="5689800" cy="3575160"/>
          </a:xfrm>
          <a:prstGeom prst="rect">
            <a:avLst/>
          </a:prstGeom>
          <a:ln w="0">
            <a:noFill/>
          </a:ln>
        </p:spPr>
      </p:pic>
      <p:sp>
        <p:nvSpPr>
          <p:cNvPr id="31" name="TextBox 2"/>
          <p:cNvSpPr/>
          <p:nvPr/>
        </p:nvSpPr>
        <p:spPr>
          <a:xfrm>
            <a:off x="1131840" y="4807080"/>
            <a:ext cx="102218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-қоректік тізбек қатысушыларын атайды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TextBox 3"/>
          <p:cNvSpPr/>
          <p:nvPr/>
        </p:nvSpPr>
        <p:spPr>
          <a:xfrm>
            <a:off x="1410120" y="5929200"/>
            <a:ext cx="10086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4472c4"/>
                </a:solidFill>
                <a:uFillTx/>
                <a:latin typeface="Calibri"/>
              </a:rPr>
              <a:t>_______________________________________________________________________________________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Прямоугольник 4" descr=""/>
          <p:cNvPicPr/>
          <p:nvPr/>
        </p:nvPicPr>
        <p:blipFill>
          <a:blip r:embed="rId1"/>
          <a:stretch/>
        </p:blipFill>
        <p:spPr>
          <a:xfrm>
            <a:off x="311040" y="298440"/>
            <a:ext cx="11777760" cy="817560"/>
          </a:xfrm>
          <a:prstGeom prst="rect">
            <a:avLst/>
          </a:prstGeom>
          <a:ln w="0">
            <a:noFill/>
          </a:ln>
        </p:spPr>
      </p:pic>
      <p:sp>
        <p:nvSpPr>
          <p:cNvPr id="34" name=""/>
          <p:cNvSpPr txBox="1"/>
          <p:nvPr/>
        </p:nvSpPr>
        <p:spPr>
          <a:xfrm>
            <a:off x="469800" y="102348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Экологиялық пирамида бойынша орманда массасы 3,5 кг үкі өсуі үшін қанша дән керек екенін анықтаңдар, егер қоректік  тізбек түрі мынадай болса: бидай---тышқан--- үкі 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үкінің салмағы 3,5 кг екенін біле отырып пропорция құрады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үкінің өсуі үшін қанша бидай қажет екенін есептейді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Прямоугольник 4" descr=""/>
          <p:cNvPicPr/>
          <p:nvPr/>
        </p:nvPicPr>
        <p:blipFill>
          <a:blip r:embed="rId1"/>
          <a:stretch/>
        </p:blipFill>
        <p:spPr>
          <a:xfrm>
            <a:off x="1152360" y="195120"/>
            <a:ext cx="5229360" cy="822600"/>
          </a:xfrm>
          <a:prstGeom prst="rect">
            <a:avLst/>
          </a:prstGeom>
          <a:ln w="0">
            <a:noFill/>
          </a:ln>
        </p:spPr>
      </p:pic>
      <p:sp>
        <p:nvSpPr>
          <p:cNvPr id="36" name=""/>
          <p:cNvSpPr txBox="1"/>
          <p:nvPr/>
        </p:nvSpPr>
        <p:spPr>
          <a:xfrm>
            <a:off x="748800" y="1015560"/>
            <a:ext cx="1026972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Экологиялық пирамида бойынша орманда массасы 3,5 кг үкі өсуі үшін қанша дән керек екенін анықтаңдар, егер қоректік  тізбек түрі мынадай болса: бидай---тышқан--- үкі 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Шешуі: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3,5 кг</a:t>
            </a:r>
            <a:r>
              <a:rPr b="0" lang="en-US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___10 %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X______100%    X=3,5*100/10     X=35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кг тышқан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35кг___10%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Х_____100%  Х= 350   3,5 кг 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үкі өсуі үшін 350 кг бидай</a:t>
            </a:r>
            <a:r>
              <a:rPr b="0" lang="kk-KZ" sz="2800" strike="noStrike" u="none">
                <a:solidFill>
                  <a:srgbClr val="70ad47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қажет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"/>
          <p:cNvSpPr/>
          <p:nvPr/>
        </p:nvSpPr>
        <p:spPr>
          <a:xfrm>
            <a:off x="4552920" y="1809720"/>
            <a:ext cx="7738920" cy="48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Сұрақ 1. Қабықтың түсі неге байланысты?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тұтынылатын тағамнан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жасына байланысты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C.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қабықтың пішінінен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D.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раковинаның айналу санынан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Жауап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: ______________ .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4472c4"/>
                </a:solidFill>
                <a:uFillTx/>
                <a:latin typeface="Times New Roman"/>
              </a:rPr>
              <a:t>Сұрақ 2.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Ұлулардың жасын қалай ажыратуға болады?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"/>
              <a:buAutoNum type="alphaU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раковинаның бұралу жиегінің қалыңдығы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B)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бұлшық ет жиырылуы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C)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қабықтың түсі бойынша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D)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раковинаның пішіні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Жауап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: 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Прямоугольник 4"/>
          <p:cNvSpPr/>
          <p:nvPr/>
        </p:nvSpPr>
        <p:spPr>
          <a:xfrm>
            <a:off x="385920" y="479520"/>
            <a:ext cx="11482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Жүзім ұлулары-біздің еліміздегі ең үлкен құрлық ұлуларының бірі. Оның  дене тұрқы  асимметриялы.  Кең жалпақ "аяқ", екі жұп қысқыштары  және екі көз. Қабықтың түсі сары-қоңырдан қоңыр-аққа дейін өзгереді.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TextBox 1"/>
          <p:cNvSpPr/>
          <p:nvPr/>
        </p:nvSpPr>
        <p:spPr>
          <a:xfrm>
            <a:off x="836640" y="88920"/>
            <a:ext cx="416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Пиза тапсырмасы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Объект 4" descr=""/>
          <p:cNvPicPr/>
          <p:nvPr/>
        </p:nvPicPr>
        <p:blipFill>
          <a:blip r:embed="rId1"/>
          <a:stretch/>
        </p:blipFill>
        <p:spPr>
          <a:xfrm>
            <a:off x="509760" y="2070000"/>
            <a:ext cx="3524040" cy="373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" descr=""/>
          <p:cNvPicPr/>
          <p:nvPr/>
        </p:nvPicPr>
        <p:blipFill>
          <a:blip r:embed="rId1"/>
          <a:srcRect l="16210" t="34671" r="15821" b="36086"/>
          <a:stretch/>
        </p:blipFill>
        <p:spPr>
          <a:xfrm>
            <a:off x="692280" y="2013120"/>
            <a:ext cx="3511440" cy="372564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3"/>
          <p:cNvSpPr/>
          <p:nvPr/>
        </p:nvSpPr>
        <p:spPr>
          <a:xfrm>
            <a:off x="4552920" y="1809720"/>
            <a:ext cx="7738920" cy="48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Сұрақ 1. Қабықтың түсі неге байланысты?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тұтынылатын тағамнан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жасына байланысты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C.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қабықтың пішінінен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D.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раковинаның айналу санынан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Жауап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: _____А_________ .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4472c4"/>
                </a:solidFill>
                <a:uFillTx/>
                <a:latin typeface="Times New Roman"/>
              </a:rPr>
              <a:t>Сұрақ 2.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Ұлулардың жасын қалай ажыратуға болады?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"/>
              <a:buAutoNum type="alphaU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раковинаның бұралу жиегінің қалыңдығы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B)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бұлшық ет жиырылуы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C) 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қабықтың түсі бойынша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D)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раковинаның пішіні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Жауап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: _____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</a:rPr>
              <a:t>D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</a:rPr>
              <a:t>________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4"/>
          <p:cNvSpPr/>
          <p:nvPr/>
        </p:nvSpPr>
        <p:spPr>
          <a:xfrm>
            <a:off x="385920" y="479520"/>
            <a:ext cx="11482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Жүзім ұлулары-біздің еліміздегі ең үлкен құрлық ұлуларының бірі. Оның  дене тұрқы  асимметриялы.  Кең жалпақ "аяқ", екі жұп қысқыштары  және екі көз. Қабықтың түсі сары-қоңырдан қоңыр-аққа дейін өзгереді.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TextBox 1"/>
          <p:cNvSpPr/>
          <p:nvPr/>
        </p:nvSpPr>
        <p:spPr>
          <a:xfrm>
            <a:off x="836640" y="88920"/>
            <a:ext cx="416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Пиза тапсырмасы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93360" y="1380600"/>
            <a:ext cx="10680840" cy="73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Кері байланыс: </a:t>
            </a:r>
            <a:r>
              <a:rPr b="1" lang="en-US" sz="4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1" lang="kk-KZ" sz="4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4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Padlet.com 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693720" y="2803320"/>
            <a:ext cx="10839600" cy="3197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kk-KZ" sz="2800" strike="noStrike" u="none">
                <a:solidFill>
                  <a:srgbClr val="5b9bd5"/>
                </a:solidFill>
                <a:uFillTx/>
                <a:latin typeface="Times New Roman"/>
              </a:rPr>
              <a:t>Сабақтың мақсатына жеттік пе оқушылар</a:t>
            </a:r>
            <a:br>
              <a:rPr sz="2800"/>
            </a:br>
            <a:r>
              <a:rPr b="0" lang="kk-KZ" sz="2800" strike="noStrike" u="none">
                <a:solidFill>
                  <a:srgbClr val="5b9bd5"/>
                </a:solidFill>
                <a:uFillTx/>
                <a:latin typeface="Times New Roman"/>
              </a:rPr>
              <a:t>11.3.1.2 - экожүйелердегі трофикалық деңгейлердің сызбасын құрастыру  Бүгінгі сабақ бойынша « түйін» жазу тапсырылады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5b9bd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5b9bd5"/>
                </a:solidFill>
                <a:uFillTx/>
                <a:latin typeface="Times New Roman"/>
                <a:ea typeface="Calibri"/>
              </a:rPr>
              <a:t>Шығармашылық жұмыс: Жоба дайындау. Бүгінгі тақырыптан өзіңе ұраған бөлігі бойынша 3 минуттық жоба дайындау.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3012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Мақсаты: 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11.3.1.2 - экожүйелердегі трофикалық деңгейлердің сызбасын құрастыру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837720" y="1825200"/>
            <a:ext cx="110682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Қоректік тізбектер, трофикалық деңгейлер туралы бұрын алынған білімді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Экожүйенің әртүрлі компоненттерінің өнімділігін зерттеу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Экожүйелерде энергия беру сызбасын құру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Әртүрлі трофикалық деңгейлерде энергия берудің тиімділігін есептеу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Сабақ тақырыбы бойынша есептерді шешу.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9720" y="245880"/>
            <a:ext cx="10515600" cy="28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Терминдер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369720" y="677520"/>
            <a:ext cx="118224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Қоректік тізбек </a:t>
            </a:r>
            <a:r>
              <a:rPr b="0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–продуценттерден басталады, энергияны бір ағзадан екінші ағзаға беруін көрсетеді.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Қоректік тор – өзара байланысқан қоректік тізбектің торы</a:t>
            </a:r>
            <a:r>
              <a:rPr b="0" lang="kk-KZ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Автотрофты</a:t>
            </a:r>
            <a:r>
              <a:rPr b="0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 - қоршаған ортадағы  бейорганикалық заттардан  фотосинтез  процесі нәтижесінде тіршілігіне қажетті органикалық зат түзетін организмдер.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Гетеротрофты - н</a:t>
            </a:r>
            <a:r>
              <a:rPr b="0" lang="ru-RU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егізінен дайын органикалық заттармен қоректенетін ағзалар.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Продуцент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– күн энергиясын пайдаланып, фотосинтез арқылы органикалық заттарды түзетін ағза.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Консумент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– энергияны алатын және басқа ағзалармен қоректенетін ағза.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Шөпқорект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і– өсімдікпен қоректену арқылы өзіне энергия алатын жануарды атайды.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Етқоректі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– басқа жануарлармен қоректену арқылы өзіне энергия алатын жануар.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Редуцент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– органикалық қосылыстарды минералды қосылыстарға дейін ыдырататын ағза.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 txBox="1"/>
          <p:nvPr/>
        </p:nvSpPr>
        <p:spPr>
          <a:xfrm>
            <a:off x="7475040" y="1209240"/>
            <a:ext cx="375156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Линдеман заңы 10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%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ереже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Белгілі бір трофикалық деңгейге түскен энергияның тек қана бір бөлігі (10%) жоғары трофикалық деңгейде орналасқан ағзаларға беріледі.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Рисунок 1" descr=""/>
          <p:cNvPicPr/>
          <p:nvPr/>
        </p:nvPicPr>
        <p:blipFill>
          <a:blip r:embed="rId1"/>
          <a:srcRect l="9311" t="44950" r="7079" b="8178"/>
          <a:stretch/>
        </p:blipFill>
        <p:spPr>
          <a:xfrm>
            <a:off x="49320" y="700200"/>
            <a:ext cx="7426080" cy="4430520"/>
          </a:xfrm>
          <a:prstGeom prst="rect">
            <a:avLst/>
          </a:prstGeom>
          <a:ln w="0">
            <a:noFill/>
          </a:ln>
        </p:spPr>
      </p:pic>
      <p:sp>
        <p:nvSpPr>
          <p:cNvPr id="12" name="TextBox 3"/>
          <p:cNvSpPr/>
          <p:nvPr/>
        </p:nvSpPr>
        <p:spPr>
          <a:xfrm>
            <a:off x="642960" y="5191200"/>
            <a:ext cx="6568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1942 ж американдық эколог Раймонд.Линдеман энергиялық пирамида заңын құрастырды.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903040" y="365040"/>
            <a:ext cx="845028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Тірі организмдердің қоректену типтері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14" name="Объект 3" descr=""/>
          <p:cNvPicPr/>
          <p:nvPr/>
        </p:nvPicPr>
        <p:blipFill>
          <a:blip r:embed="rId1"/>
          <a:stretch/>
        </p:blipFill>
        <p:spPr>
          <a:xfrm>
            <a:off x="835200" y="1920960"/>
            <a:ext cx="10528200" cy="3657600"/>
          </a:xfrm>
          <a:prstGeom prst="rect">
            <a:avLst/>
          </a:prstGeom>
          <a:ln w="0">
            <a:noFill/>
          </a:ln>
        </p:spPr>
      </p:pic>
      <p:sp>
        <p:nvSpPr>
          <p:cNvPr id="15" name="TextBox 4"/>
          <p:cNvSpPr/>
          <p:nvPr/>
        </p:nvSpPr>
        <p:spPr>
          <a:xfrm>
            <a:off x="1450800" y="2639880"/>
            <a:ext cx="2941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ПРОДУЦЕНТТЕР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TextBox 5"/>
          <p:cNvSpPr/>
          <p:nvPr/>
        </p:nvSpPr>
        <p:spPr>
          <a:xfrm>
            <a:off x="4847040" y="2639880"/>
            <a:ext cx="2607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КОНСУМЕНТТЕР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TextBox 6"/>
          <p:cNvSpPr/>
          <p:nvPr/>
        </p:nvSpPr>
        <p:spPr>
          <a:xfrm flipV="1" rot="10800000">
            <a:off x="8172360" y="2562840"/>
            <a:ext cx="2828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РЕДУЦЕНТТЕР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3" descr=""/>
          <p:cNvPicPr/>
          <p:nvPr/>
        </p:nvPicPr>
        <p:blipFill>
          <a:blip r:embed="rId1"/>
          <a:stretch/>
        </p:blipFill>
        <p:spPr>
          <a:xfrm>
            <a:off x="361800" y="461880"/>
            <a:ext cx="11830320" cy="5884920"/>
          </a:xfrm>
          <a:prstGeom prst="rect">
            <a:avLst/>
          </a:prstGeom>
          <a:ln w="0">
            <a:noFill/>
          </a:ln>
        </p:spPr>
      </p:pic>
      <p:sp>
        <p:nvSpPr>
          <p:cNvPr id="19" name="Прямоугольник 4"/>
          <p:cNvSpPr/>
          <p:nvPr/>
        </p:nvSpPr>
        <p:spPr>
          <a:xfrm>
            <a:off x="1442880" y="2400480"/>
            <a:ext cx="414684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3d4651"/>
                </a:solidFill>
                <a:uFillTx/>
                <a:latin typeface="Times New Roman"/>
                <a:ea typeface="Times New Roman"/>
              </a:rPr>
              <a:t>есептеу (математикалық есептеулерді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3d4651"/>
                </a:solidFill>
                <a:uFillTx/>
                <a:latin typeface="Times New Roman"/>
                <a:ea typeface="Times New Roman"/>
              </a:rPr>
              <a:t>қолдану арқылы);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5"/>
          <p:cNvSpPr/>
          <p:nvPr/>
        </p:nvSpPr>
        <p:spPr>
          <a:xfrm>
            <a:off x="5932440" y="2954160"/>
            <a:ext cx="52387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3d4651"/>
                </a:solidFill>
                <a:uFillTx/>
                <a:latin typeface="Times New Roman"/>
                <a:ea typeface="Times New Roman"/>
              </a:rPr>
              <a:t>жағдаяттық (жағдайды зерттеу және оны шешу тәсілін табу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extBox 6"/>
          <p:cNvSpPr/>
          <p:nvPr/>
        </p:nvSpPr>
        <p:spPr>
          <a:xfrm>
            <a:off x="2913120" y="539640"/>
            <a:ext cx="7135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3d4651"/>
                </a:solidFill>
                <a:uFillTx/>
                <a:latin typeface="Times New Roman"/>
                <a:ea typeface="Times New Roman"/>
              </a:rPr>
              <a:t>Экологиялық есептер екіге бөлінеді: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58880" y="4554360"/>
            <a:ext cx="9694800" cy="155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3d4651"/>
                </a:solidFill>
                <a:uFillTx/>
                <a:latin typeface="Times New Roman"/>
                <a:ea typeface="Times New Roman"/>
              </a:rPr>
              <a:t>Сұрақтар түсінуді,  ұғымдар арасында логикалық байланыс орнату, ұсынылған деректерді талдау және сәйкестендіру мүмкіндігін талап етеді.Биологиялық мәселелерді тиімді шешу үшін, ең алдымен, жағдайды мұқият оқып шығу керек.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3" name="Объект 5" descr=""/>
          <p:cNvPicPr/>
          <p:nvPr/>
        </p:nvPicPr>
        <p:blipFill>
          <a:blip r:embed="rId1"/>
          <a:stretch/>
        </p:blipFill>
        <p:spPr>
          <a:xfrm>
            <a:off x="1809720" y="1023840"/>
            <a:ext cx="9547200" cy="346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2880" y="299520"/>
            <a:ext cx="10515600" cy="42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Есепті шешу мысалдары  №1-есеп 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423360" y="885600"/>
            <a:ext cx="11472840" cy="442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9999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Экологиялық пирамида ережесінің негізінде теңізде массасы 300 кг болатын дельфин өсуі үшін қаншама планктон қажет екенін анықтаңдар, егер қоректену тізбегінің түрі мынандай болса: планктон, жыртқыш емес балықтар, жыртқыш балықтар, дельфин.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Шешуі: 300 кг – 10 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%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     -  100 %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          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=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300х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100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 =30 000 кг бұл жыртқыш емес балықтар массасы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Мұндай салмақ болуы үшін олар  қанша планктон жеуі керек? Пропорция құрамыз: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30000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кг -10%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 – 100%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х= 30000х100 =300 000кг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Жауабы: 300 кг массасы бар дельфин өсу үшін 300 000 кг планктон қажет.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/>
          <p:cNvSpPr txBox="1"/>
          <p:nvPr/>
        </p:nvSpPr>
        <p:spPr>
          <a:xfrm>
            <a:off x="235080" y="102960"/>
            <a:ext cx="11755440" cy="475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9999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Тапсырманы шешу мысалдары. №2 есеп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Линдеман ережесін қолдана отырып, Каспий теңізіндегі фитопланктон – шаян тәрізділер – ұсақ жыртқыш балықтар – бекіре қоректік тізбегінде массасы 9 кг болатын бекіренің өсуі үшін қанша фитопланктон қажет екенін анықта.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Шешімі: Бекіре ұсақ жыртқыш балықтармен қоректене отырып, өз организмінде жалпы қорек массасының тек 10%-ын жинай алады.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1) оның салмағы – 9 кг, ұсақ жыртқыш балықтардың салмағы пропорция бойынша есептеледі: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9 кг – 10%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</a:t>
            </a:r>
            <a:r>
              <a:rPr b="0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 100%</a:t>
            </a: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</a:t>
            </a:r>
            <a:r>
              <a:rPr b="0" i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</a:t>
            </a:r>
            <a:r>
              <a:rPr b="0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90 </a:t>
            </a: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кг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2) ұсақ жыртқыш балықтардың массасы олар қоректенетін шаянтәрізділер массасының 10%-ын құрайды. Шаянтәрізділердің массасы: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90 кг – 10%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</a:t>
            </a:r>
            <a:r>
              <a:rPr b="0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 100%</a:t>
            </a: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</a:t>
            </a:r>
            <a:r>
              <a:rPr b="0" i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</a:t>
            </a:r>
            <a:r>
              <a:rPr b="0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900 </a:t>
            </a: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кг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3) 900 кг шаяндар фитопланктон массасының 10%-ын құрайды. Демек: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900 – 10%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</a:t>
            </a:r>
            <a:r>
              <a:rPr b="0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100%</a:t>
            </a: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                   </a:t>
            </a:r>
            <a:r>
              <a:rPr b="0" i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X</a:t>
            </a:r>
            <a:r>
              <a:rPr b="0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9 000 </a:t>
            </a: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кг фитопланктон.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Жауабы: салмағы 9 кг бекіре балықтары өсуі үшін 9 000 кг фитопланктон қажет.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2021-04-01T20:38:55Z</dcterms:created>
  <dc:creator>Machine</dc:creator>
  <dc:description/>
  <dc:language>ru-RU</dc:language>
  <cp:lastModifiedBy>Данагул</cp:lastModifiedBy>
  <dcterms:modified xsi:type="dcterms:W3CDTF">2024-11-06T11:04:02Z</dcterms:modified>
  <cp:revision>58</cp:revision>
  <dc:subject/>
  <dc:title>Презентация PowerPoint</dc:title>
</cp:coreProperties>
</file>