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5" r:id="rId4"/>
    <p:sldId id="25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6" r:id="rId19"/>
    <p:sldId id="294" r:id="rId20"/>
    <p:sldId id="302" r:id="rId21"/>
    <p:sldId id="271" r:id="rId22"/>
    <p:sldId id="272" r:id="rId23"/>
    <p:sldId id="273" r:id="rId24"/>
    <p:sldId id="275" r:id="rId25"/>
    <p:sldId id="277" r:id="rId26"/>
    <p:sldId id="259" r:id="rId27"/>
    <p:sldId id="260" r:id="rId28"/>
    <p:sldId id="261" r:id="rId29"/>
    <p:sldId id="262" r:id="rId30"/>
    <p:sldId id="299" r:id="rId31"/>
    <p:sldId id="298" r:id="rId32"/>
    <p:sldId id="263" r:id="rId33"/>
    <p:sldId id="30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үлжайна Әміралиева" initials="ГӘ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3T19:34:10.904" idx="1">
    <p:pos x="7688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4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2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3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3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2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02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6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7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5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8E29-5F8A-4C7A-AB58-6E821B7EFA20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16FA-09FA-43F7-AD54-281E3552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wig-bilim.kz/kz/film/clon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twig-bilim.kz/kz/film/dolly-the-shee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Ағзаларды клондау тәсілдері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11.4.3.4 ағзаларды клондау тәсілдерін түсіндіру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4077072"/>
            <a:ext cx="2419213" cy="2242364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703512" y="476672"/>
            <a:ext cx="3888432" cy="1872208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Алдымен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Голдиден</a:t>
            </a:r>
            <a:r>
              <a:rPr lang="ru-RU" sz="2800" b="1" dirty="0"/>
              <a:t> </a:t>
            </a:r>
            <a:r>
              <a:rPr lang="ru-RU" sz="2800" b="1" dirty="0" err="1"/>
              <a:t>тері</a:t>
            </a:r>
            <a:r>
              <a:rPr lang="ru-RU" sz="2800" b="1" dirty="0"/>
              <a:t> </a:t>
            </a:r>
            <a:r>
              <a:rPr lang="ru-RU" sz="2800" b="1" dirty="0" err="1"/>
              <a:t>жасушасын</a:t>
            </a:r>
            <a:r>
              <a:rPr lang="ru-RU" sz="2800" b="1" dirty="0"/>
              <a:t> </a:t>
            </a:r>
            <a:r>
              <a:rPr lang="ru-RU" sz="2800" b="1" dirty="0" err="1"/>
              <a:t>аламыз</a:t>
            </a:r>
            <a:endParaRPr lang="en-GB" sz="2800" b="1" dirty="0"/>
          </a:p>
        </p:txBody>
      </p:sp>
      <p:pic>
        <p:nvPicPr>
          <p:cNvPr id="1026" name="Picture 2" descr="C:\Users\L Mullany\AppData\Local\Microsoft\Windows\Temporary Internet Files\Content.IE5\90A3GT20\MC90001696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0768" y="1556792"/>
            <a:ext cx="885139" cy="159197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3164616" y="3429001"/>
            <a:ext cx="2423394" cy="2535957"/>
            <a:chOff x="9828584" y="3284984"/>
            <a:chExt cx="2423394" cy="2535957"/>
          </a:xfrm>
        </p:grpSpPr>
        <p:pic>
          <p:nvPicPr>
            <p:cNvPr id="5" name="Picture 4" descr="Hand Palm pic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972600" y="3284984"/>
              <a:ext cx="2279378" cy="2535957"/>
            </a:xfrm>
            <a:prstGeom prst="rect">
              <a:avLst/>
            </a:prstGeom>
          </p:spPr>
        </p:pic>
        <p:pic>
          <p:nvPicPr>
            <p:cNvPr id="6" name="Picture 5" descr="petri-dish-md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828584" y="4581128"/>
              <a:ext cx="1890425" cy="8885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752184" y="2780928"/>
            <a:ext cx="288032" cy="360040"/>
            <a:chOff x="8388424" y="2924944"/>
            <a:chExt cx="432048" cy="432048"/>
          </a:xfrm>
        </p:grpSpPr>
        <p:sp>
          <p:nvSpPr>
            <p:cNvPr id="8" name="Cloud 7"/>
            <p:cNvSpPr/>
            <p:nvPr/>
          </p:nvSpPr>
          <p:spPr>
            <a:xfrm>
              <a:off x="8388424" y="2924944"/>
              <a:ext cx="432048" cy="43204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8532440" y="3068960"/>
              <a:ext cx="144016" cy="144016"/>
            </a:xfrm>
            <a:prstGeom prst="flowChartConnector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8073610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C 0.00695 -0.01065 0.03142 -0.02129 0.03993 -0.02129 C 0.09392 -0.02129 0.14913 0.14537 0.14913 0.31204 C 0.14913 0.22801 0.17726 0.14537 0.20313 0.14537 C 0.23073 0.14537 0.25729 0.2294 0.25729 0.31204 C 0.25729 0.2706 0.27118 0.22801 0.28507 0.22801 C 0.29896 0.22801 0.31285 0.26945 0.31285 0.31204 C 0.31285 0.29074 0.31979 0.2706 0.32674 0.2706 C 0.33368 0.2706 0.34063 0.2919 0.34063 0.31204 C 0.34063 0.30139 0.34427 0.29074 0.34757 0.29074 C 0.34931 0.29074 0.35451 0.30139 0.35451 0.31204 C 0.35451 0.30672 0.35625 0.30139 0.35816 0.30139 C 0.35816 0.30278 0.36163 0.30672 0.36163 0.31204 C 0.36163 0.30926 0.36163 0.30672 0.36354 0.30672 C 0.36354 0.3081 0.36528 0.30949 0.36528 0.31204 C 0.36528 0.31065 0.36528 0.30926 0.36528 0.3081 C 0.36719 0.3081 0.36719 0.30949 0.36719 0.31088 C 0.36892 0.31088 0.36892 0.30949 0.36892 0.3081 C 0.37083 0.3081 0.37083 0.30949 0.37083 0.31088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3 0.31088 C 0.40382 0.31088 0.4309 0.33773 0.4309 0.3706 C 0.4309 0.40949 0.40087 0.42338 0.38281 0.4294 L 0.35885 0.43542 C 0.3408 0.44144 0.31076 0.45625 0.31076 0.50023 C 0.31076 0.52824 0.33785 0.56019 0.37083 0.56019 C 0.40382 0.56019 0.4309 0.52824 0.4309 0.50023 C 0.4309 0.45625 0.40087 0.44144 0.38281 0.43542 L 0.35885 0.4294 C 0.3408 0.42338 0.31076 0.40949 0.31076 0.3706 C 0.31076 0.33773 0.33785 0.31088 0.37083 0.31088 Z " pathEditMode="relative" rAng="0" ptsTypes="ffFffffFfff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07 0.01458 L -0.47899 0.01458 " pathEditMode="relative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84 0.31088 C 0.37344 0.28703 0.37865 0.26898 0.38959 0.24976 C 0.39306 0.23611 0.40191 0.225 0.41042 0.21643 C 0.41459 0.19976 0.44341 0.16388 0.45625 0.15254 C 0.46302 0.13912 0.47396 0.12986 0.48542 0.12476 C 0.49236 0.11736 0.49809 0.10717 0.50625 0.10254 C 0.51684 0.09652 0.52674 0.08819 0.5375 0.0831 C 0.57587 0.06504 0.61997 0.05949 0.66042 0.05532 C 0.66736 0.05347 0.67431 0.05208 0.68125 0.04976 C 0.68959 0.04699 0.70625 0.04143 0.70625 0.04143 C 0.7158 0.0287 0.7198 0.03356 0.73125 0.02754 C 0.73559 0.02523 0.73924 0.02106 0.74375 0.01921 C 0.76407 0.01018 0.78247 0.00972 0.80417 0.0081 C 0.82153 0.00902 0.84115 -0.00047 0.85608 0.01088 C 0.86476 0.01713 0.8573 0.03726 0.86042 0.04976 C 0.86181 0.05532 0.8632 0.06088 0.86459 0.06643 C 0.86563 0.07083 0.86042 0.05902 0.85834 0.05532 C 0.85539 0.04421 0.85278 0.0331 0.85 0.02199 C 0.84896 0.01759 0.84462 0.00671 0.84792 0.0081 C 0.85261 0.01018 0.85365 0.01921 0.85608 0.02476 C 0.86042 0.03402 0.86615 0.04236 0.86858 0.05254 C 0.86927 0.05532 0.86962 0.05833 0.87084 0.06088 C 0.87188 0.06388 0.87726 0.0706 0.875 0.06921 C 0.87153 0.06689 0.86927 0.0618 0.86667 0.0581 C 0.86372 0.04652 0.85782 0.03865 0.854 0.02754 C 0.8533 0.02476 0.85018 0.0206 0.85209 0.01921 C 0.85434 0.01782 0.8566 0.02245 0.85834 0.02476 C 0.86476 0.03333 0.86789 0.04421 0.87084 0.05532 C 0.87466 0.03981 0.86858 0.04027 0.86459 0.02754 C 0.86285 0.02222 0.86181 0.01643 0.86042 0.01088 C 0.85973 0.0081 0.85834 0.00254 0.85834 0.00254 C 0.85764 -0.00487 0.85608 -0.01227 0.85608 -0.01968 C 0.85608 -0.02616 0.8566 -0.00625 0.85834 -0.00024 C 0.86007 0.00601 0.86389 0.01088 0.86667 0.01643 C 0.87101 0.025 0.87327 0.03518 0.87709 0.04421 C 0.87865 0.04791 0.88021 0.05138 0.88108 0.05532 C 0.88212 0.05879 0.88611 0.06643 0.88316 0.06643 C 0.87986 0.06643 0.87917 0.05902 0.87709 0.05532 C 0.86893 0.04051 0.86441 0.02407 0.85834 0.0081 C 0.85764 0.00347 0.85539 -0.01042 0.85608 -0.00579 C 0.85851 0.00625 0.85973 0.01851 0.8625 0.03032 C 0.86962 0.06088 0.88507 0.08796 0.89566 0.11643 C 0.89636 0.11365 0.89827 0.11111 0.89792 0.1081 C 0.8974 0.10277 0.88993 0.08541 0.8875 0.08032 C 0.88559 0.06805 0.88108 0.05879 0.87917 0.04699 C 0.87761 0.03773 0.875 0.01921 0.875 0.01921 C 0.87049 0.03726 0.87743 0.05509 0.88542 0.06921 C 0.88577 0.0706 0.89167 0.09467 0.89167 0.09143 C 0.89167 0.07592 0.88594 0.07037 0.88108 0.0581 C 0.87639 0.04537 0.87275 0.0324 0.86858 0.01921 C 0.86789 0.01365 0.86667 -0.00301 0.86667 0.00254 C 0.86667 0.00763 0.86823 0.02338 0.87084 0.03032 C 0.87188 0.03333 0.87396 0.03564 0.875 0.03865 C 0.87674 0.04398 0.87605 0.05115 0.87917 0.05532 C 0.88646 0.06504 0.88542 0.05972 0.88542 0.06921 " pathEditMode="relative" ptsTypes="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00"/>
                            </p:stCondLst>
                            <p:childTnLst>
                              <p:par>
                                <p:cTn id="23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6 0.03561 C -0.08663 0.06891 -0.02552 0.09827 0.05139 0.09943 C 0.11233 0.1022 0.16233 0.08625 0.16337 0.06613 C 0.16337 0.04625 0.11441 0.02752 0.05244 0.02636 C 0.02136 0.02636 -0.00659 0.02891 -0.02656 0.03561 C -0.05555 0.04486 -0.07257 0.05966 -0.07257 0.077 C -0.07257 0.08625 -0.06753 0.0955 -0.0585 0.10359 C -0.03767 0.12093 0.00348 0.13272 0.05035 0.13411 C 0.10539 0.13688 0.15035 0.12208 0.15035 0.10497 C 0.15139 0.08625 0.10643 0.07029 0.05139 0.06752 C 0.02344 0.06752 -0.00156 0.07029 -0.02065 0.07561 C -0.04565 0.08486 -0.06163 0.09943 -0.06163 0.11422 C -0.06163 0.12208 -0.05659 0.13018 -0.04862 0.13827 C -0.02952 0.15284 0.00643 0.16486 0.04948 0.16602 C 0.09948 0.1674 0.13941 0.15422 0.13941 0.13827 C 0.14046 0.12208 0.10035 0.10752 0.05035 0.10613 C 0.02535 0.10497 0.00244 0.10752 -0.01458 0.11284 C -0.03767 0.12093 -0.05052 0.13272 -0.05052 0.14752 C -0.05052 0.15422 -0.04652 0.16208 -0.03958 0.16879 C -0.02256 0.1822 0.01042 0.19284 0.04844 0.19399 C 0.0934 0.19399 0.12935 0.18336 0.12935 0.16879 C 0.12935 0.15422 0.09445 0.14081 0.04948 0.13943 C 0.02744 0.13943 0.00643 0.1422 -0.0085 0.14613 C -0.02952 0.15284 -0.04166 0.16486 -0.04253 0.17688 C -0.04253 0.18336 -0.03767 0.19006 -0.03159 0.19538 C -0.01666 0.20879 0.01337 0.21804 0.0474 0.21804 C 0.08733 0.21943 0.12049 0.21018 0.12049 0.19677 C 0.12136 0.18336 0.08837 0.17156 0.04844 0.17018 C 0.02848 0.17018 0.00938 0.17156 -0.00364 0.17688 C -0.02256 0.1822 -0.0335 0.19284 -0.0335 0.20347 C -0.0335 0.21018 -0.03055 0.2155 -0.02465 0.22081 C -0.01059 0.23284 0.01546 0.2407 0.04636 0.24208 C 0.08333 0.24208 0.11233 0.23399 0.11233 0.22197 C 0.11337 0.21018 0.08438 0.19931 0.0474 0.19815 C 0.02935 0.19815 0.01337 0.19931 0.00139 0.20347 C -0.01562 0.20879 -0.02552 0.21804 -0.02552 0.22867 C -0.02552 0.23399 -0.02256 0.23815 -0.01753 0.24347 C -0.00555 0.25411 0.01841 0.26058 0.04636 0.26197 C 0.07935 0.26336 0.10539 0.25526 0.10539 0.24347 C 0.10539 0.23399 0.08038 0.22336 0.0474 0.22336 C 0.03039 0.22197 0.01546 0.22474 0.00435 0.22729 C -0.01059 0.23284 -0.01961 0.2407 -0.01961 0.24995 C -0.01961 0.25526 -0.01666 0.25943 -0.01163 0.26336 C -0.00052 0.27261 0.02136 0.27931 0.04549 0.2807 C 0.07535 0.28208 0.09948 0.27399 0.09948 0.26474 C 0.09948 0.25411 0.07535 0.24602 0.04636 0.24463 C 0.03247 0.24463 0.01841 0.24602 0.00833 0.24995 C -0.00555 0.25411 -0.01354 0.26058 -0.01354 0.27006 C -0.01354 0.27399 -0.01059 0.27792 -0.00659 0.28208 C 0.00348 0.28995 0.0224 0.29665 0.04549 0.29665 C 0.07136 0.29804 0.0934 0.29133 0.0934 0.28208 C 0.0934 0.27399 0.0724 0.2659 0.04549 0.2659 C 0.03334 0.26474 0.02049 0.2659 0.01146 0.26867 C -0.00052 0.27399 -0.00763 0.2807 -0.00763 0.2874 C -0.00763 0.29133 -0.00555 0.29526 -0.00156 0.29804 C 0.00747 0.3059 0.02448 0.31122 0.04549 0.31261 C 0.06945 0.31261 0.08837 0.3059 0.08837 0.29919 C 0.08837 0.29133 0.06945 0.28324 0.04549 0.28324 C 0.03334 0.28324 0.0224 0.28463 0.01546 0.2874 C 0.00348 0.28995 -0.0026 0.29665 -0.0026 0.30336 C -0.0026 0.3059 -0.00052 0.31006 0.00244 0.31261 C 0.01042 0.3207 0.02639 0.32463 0.04445 0.32602 C 0.0665 0.32602 0.08333 0.3207 0.08333 0.31399 C 0.08333 0.3059 0.0665 0.30058 0.04549 0.29919 C 0.03438 0.29919 0.02448 0.30058 0.01737 0.30336 C 0.00747 0.3059 0.00139 0.31122 0.00139 0.31792 C 0.00139 0.3207 0.00348 0.32324 0.00643 0.32602 " pathEditMode="relative" rAng="0" ptsTypes="fffffffffffffffffffffffffffffffffffffffffffffffffff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703512" y="476672"/>
            <a:ext cx="3888432" cy="1872208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Содан</a:t>
            </a:r>
            <a:r>
              <a:rPr lang="ru-RU" sz="2800" b="1" dirty="0"/>
              <a:t> </a:t>
            </a:r>
            <a:r>
              <a:rPr lang="ru-RU" sz="2800" b="1" dirty="0" err="1"/>
              <a:t>кейін</a:t>
            </a:r>
            <a:r>
              <a:rPr lang="ru-RU" sz="2800" b="1" dirty="0"/>
              <a:t> </a:t>
            </a:r>
            <a:r>
              <a:rPr lang="ru-RU" sz="2800" b="1" dirty="0" err="1"/>
              <a:t>біз</a:t>
            </a:r>
            <a:r>
              <a:rPr lang="ru-RU" sz="2800" b="1" dirty="0"/>
              <a:t> </a:t>
            </a:r>
            <a:r>
              <a:rPr lang="ru-RU" sz="2800" b="1" dirty="0" err="1"/>
              <a:t>ядродан</a:t>
            </a:r>
            <a:r>
              <a:rPr lang="ru-RU" sz="2800" b="1" dirty="0"/>
              <a:t> </a:t>
            </a:r>
            <a:r>
              <a:rPr lang="ru-RU" sz="2800" b="1" dirty="0" err="1"/>
              <a:t>жасушадан</a:t>
            </a:r>
            <a:r>
              <a:rPr lang="ru-RU" sz="2800" b="1" dirty="0"/>
              <a:t> </a:t>
            </a:r>
            <a:r>
              <a:rPr lang="ru-RU" sz="2800" b="1" dirty="0" err="1"/>
              <a:t>шығарамыз</a:t>
            </a:r>
            <a:endParaRPr lang="en-GB" sz="2800" b="1" dirty="0"/>
          </a:p>
        </p:txBody>
      </p:sp>
      <p:pic>
        <p:nvPicPr>
          <p:cNvPr id="1026" name="Picture 2" descr="C:\Users\L Mullany\AppData\Local\Microsoft\Windows\Temporary Internet Files\Content.IE5\90A3GT20\MC9000169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0768" y="1556792"/>
            <a:ext cx="885139" cy="1591970"/>
          </a:xfrm>
          <a:prstGeom prst="rect">
            <a:avLst/>
          </a:prstGeom>
          <a:noFill/>
        </p:spPr>
      </p:pic>
      <p:grpSp>
        <p:nvGrpSpPr>
          <p:cNvPr id="4" name="Group 6"/>
          <p:cNvGrpSpPr/>
          <p:nvPr/>
        </p:nvGrpSpPr>
        <p:grpSpPr>
          <a:xfrm>
            <a:off x="2063552" y="3573017"/>
            <a:ext cx="2423394" cy="2535957"/>
            <a:chOff x="9828584" y="3284984"/>
            <a:chExt cx="2423394" cy="2535957"/>
          </a:xfrm>
        </p:grpSpPr>
        <p:pic>
          <p:nvPicPr>
            <p:cNvPr id="5" name="Picture 4" descr="Hand Palm pic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972600" y="3284984"/>
              <a:ext cx="2279378" cy="2535957"/>
            </a:xfrm>
            <a:prstGeom prst="rect">
              <a:avLst/>
            </a:prstGeom>
          </p:spPr>
        </p:pic>
        <p:pic>
          <p:nvPicPr>
            <p:cNvPr id="6" name="Picture 5" descr="petri-dish-md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828584" y="4581128"/>
              <a:ext cx="1890425" cy="888500"/>
            </a:xfrm>
            <a:prstGeom prst="rect">
              <a:avLst/>
            </a:prstGeom>
          </p:spPr>
        </p:pic>
      </p:grpSp>
      <p:sp>
        <p:nvSpPr>
          <p:cNvPr id="8" name="Cloud 7"/>
          <p:cNvSpPr/>
          <p:nvPr/>
        </p:nvSpPr>
        <p:spPr>
          <a:xfrm>
            <a:off x="2855640" y="5157192"/>
            <a:ext cx="288032" cy="36004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/>
          <p:cNvSpPr/>
          <p:nvPr/>
        </p:nvSpPr>
        <p:spPr>
          <a:xfrm>
            <a:off x="2951652" y="5277206"/>
            <a:ext cx="96011" cy="120013"/>
          </a:xfrm>
          <a:prstGeom prst="flowChartConnector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6888088" y="4869160"/>
            <a:ext cx="3384376" cy="1368152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Енді</a:t>
            </a:r>
            <a:r>
              <a:rPr lang="ru-RU" sz="2800" b="1" dirty="0"/>
              <a:t> </a:t>
            </a:r>
            <a:r>
              <a:rPr lang="ru-RU" sz="2800" b="1" dirty="0" err="1"/>
              <a:t>бізге</a:t>
            </a:r>
            <a:r>
              <a:rPr lang="ru-RU" sz="2800" b="1" dirty="0"/>
              <a:t> </a:t>
            </a:r>
            <a:r>
              <a:rPr lang="ru-RU" sz="2800" b="1" dirty="0" err="1"/>
              <a:t>тағы</a:t>
            </a:r>
            <a:r>
              <a:rPr lang="ru-RU" sz="2800" b="1" dirty="0"/>
              <a:t> </a:t>
            </a:r>
            <a:r>
              <a:rPr lang="ru-RU" sz="2800" b="1" dirty="0" err="1"/>
              <a:t>бір</a:t>
            </a:r>
            <a:r>
              <a:rPr lang="ru-RU" sz="2800" b="1" dirty="0"/>
              <a:t> </a:t>
            </a:r>
            <a:r>
              <a:rPr lang="ru-RU" sz="2800" b="1" dirty="0" err="1"/>
              <a:t>қой</a:t>
            </a:r>
            <a:r>
              <a:rPr lang="ru-RU" sz="2800" b="1" dirty="0"/>
              <a:t> </a:t>
            </a:r>
            <a:r>
              <a:rPr lang="ru-RU" sz="2800" b="1" dirty="0" err="1"/>
              <a:t>керек</a:t>
            </a:r>
            <a:endParaRPr lang="en-GB" sz="2800" b="1" dirty="0"/>
          </a:p>
        </p:txBody>
      </p:sp>
      <p:sp>
        <p:nvSpPr>
          <p:cNvPr id="15" name="Down Arrow Callout 14"/>
          <p:cNvSpPr/>
          <p:nvPr/>
        </p:nvSpPr>
        <p:spPr>
          <a:xfrm>
            <a:off x="6888088" y="260648"/>
            <a:ext cx="3312368" cy="1872208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Бұл</a:t>
            </a:r>
            <a:r>
              <a:rPr lang="ru-RU" sz="2400" b="1" dirty="0"/>
              <a:t> </a:t>
            </a:r>
            <a:r>
              <a:rPr lang="ru-RU" sz="2400" b="1" dirty="0" err="1" smtClean="0"/>
              <a:t>ядрода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Голдидің</a:t>
            </a:r>
            <a:r>
              <a:rPr lang="ru-RU" sz="2400" b="1" dirty="0" smtClean="0"/>
              <a:t> ДНҚ-</a:t>
            </a:r>
            <a:r>
              <a:rPr lang="ru-RU" sz="2400" b="1" dirty="0" err="1" smtClean="0"/>
              <a:t>сы</a:t>
            </a:r>
            <a:r>
              <a:rPr lang="ru-RU" sz="2400" b="1" dirty="0" smtClean="0"/>
              <a:t> </a:t>
            </a:r>
            <a:r>
              <a:rPr lang="ru-RU" sz="2400" b="1" dirty="0"/>
              <a:t>бар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244223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958 -0.11445 0.07934 -0.2289 0.13177 -0.28323 C 0.1842 -0.33757 0.28385 -0.31861 0.31424 -0.32555 " pathEditMode="relative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958 -0.11445 0.07934 -0.2289 0.13177 -0.28323 C 0.1842 -0.33757 0.28385 -0.31861 0.31424 -0.32555 " pathEditMode="relative" ptsTypes="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4 -0.32555 C 0.34948 -0.37433 0.3849 -0.42312 0.43108 -0.44393 C 0.47709 -0.46474 0.56407 -0.44925 0.5908 -0.4501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91544" y="260648"/>
            <a:ext cx="3888432" cy="1872208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Бұл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қойдан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жұмыртқа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жасушасын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аламыз</a:t>
            </a:r>
            <a:endParaRPr lang="en-GB" sz="2800" b="1" dirty="0"/>
          </a:p>
        </p:txBody>
      </p:sp>
      <p:pic>
        <p:nvPicPr>
          <p:cNvPr id="11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8632" y="1484784"/>
            <a:ext cx="2952328" cy="2727438"/>
          </a:xfrm>
          <a:prstGeom prst="rect">
            <a:avLst/>
          </a:prstGeom>
          <a:noFill/>
        </p:spPr>
      </p:pic>
      <p:grpSp>
        <p:nvGrpSpPr>
          <p:cNvPr id="6" name="Group 6"/>
          <p:cNvGrpSpPr/>
          <p:nvPr/>
        </p:nvGrpSpPr>
        <p:grpSpPr>
          <a:xfrm flipH="1">
            <a:off x="2711624" y="3645025"/>
            <a:ext cx="2423394" cy="2535957"/>
            <a:chOff x="9828584" y="3284984"/>
            <a:chExt cx="2423394" cy="2535957"/>
          </a:xfrm>
        </p:grpSpPr>
        <p:pic>
          <p:nvPicPr>
            <p:cNvPr id="7" name="Picture 6" descr="Hand Palm pic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972600" y="3284984"/>
              <a:ext cx="2279378" cy="2535957"/>
            </a:xfrm>
            <a:prstGeom prst="rect">
              <a:avLst/>
            </a:prstGeom>
          </p:spPr>
        </p:pic>
        <p:pic>
          <p:nvPicPr>
            <p:cNvPr id="8" name="Picture 7" descr="petri-dish-md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828584" y="4581128"/>
              <a:ext cx="1890425" cy="888500"/>
            </a:xfrm>
            <a:prstGeom prst="rect">
              <a:avLst/>
            </a:prstGeom>
          </p:spPr>
        </p:pic>
      </p:grpSp>
      <p:pic>
        <p:nvPicPr>
          <p:cNvPr id="1026" name="Picture 2" descr="C:\Users\L Mullany\AppData\Local\Microsoft\Windows\Temporary Internet Files\Content.IE5\90A3GT20\MC9000169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616281" y="-2043608"/>
            <a:ext cx="885139" cy="159197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4223792" y="2924944"/>
            <a:ext cx="288032" cy="360040"/>
            <a:chOff x="2411760" y="2708920"/>
            <a:chExt cx="288032" cy="360040"/>
          </a:xfrm>
        </p:grpSpPr>
        <p:sp>
          <p:nvSpPr>
            <p:cNvPr id="10" name="Cloud 9"/>
            <p:cNvSpPr/>
            <p:nvPr/>
          </p:nvSpPr>
          <p:spPr>
            <a:xfrm>
              <a:off x="2411760" y="2708920"/>
              <a:ext cx="288032" cy="36004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2507771" y="2828933"/>
              <a:ext cx="96011" cy="120013"/>
            </a:xfrm>
            <a:prstGeom prst="flowChartConnector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 l="-100000" t="-100000"/>
            </a:gradFill>
            <a:ln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5154258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9722 C -0.0066 -0.11134 -0.04445 -0.12523 -0.05764 -0.12523 C -0.1415 -0.12523 -0.22761 0.09514 -0.22761 0.31574 C -0.22761 0.2044 -0.27066 0.09514 -0.31146 0.09514 C -0.35452 0.09514 -0.39532 0.20625 -0.39532 0.31574 C -0.39532 0.26088 -0.41684 0.2044 -0.43837 0.2044 C -0.4599 0.2044 -0.48143 0.25926 -0.48143 0.31574 C -0.48143 0.2875 -0.49236 0.26088 -0.50313 0.26088 C -0.51389 0.26088 -0.52466 0.28889 -0.52466 0.31574 C -0.52466 0.30162 -0.53021 0.2875 -0.53542 0.2875 C -0.5382 0.2875 -0.54618 0.30162 -0.54618 0.31574 C -0.54618 0.30856 -0.54896 0.30162 -0.55174 0.30162 C -0.55174 0.29977 -0.55747 0.30856 -0.55747 0.31574 C -0.55747 0.31203 -0.55747 0.30856 -0.56025 0.30856 C -0.56025 0.31041 -0.56302 0.31227 -0.56302 0.31574 C -0.56302 0.31389 -0.56302 0.31203 -0.56302 0.31041 C -0.5658 0.31041 -0.5658 0.31227 -0.5658 0.31412 C -0.56858 0.31412 -0.56858 0.31227 -0.56858 0.31041 C -0.57136 0.31041 -0.57136 0.31227 -0.57136 0.31412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00" y="19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12523 C 0.00816 0.15463 0.00226 0.18333 -0.00122 0.21273 C -0.01163 0.30162 -0.01302 0.39328 -0.01702 0.4831 C -0.02101 0.57315 -0.02344 0.66481 -0.04861 0.74977 C -0.05556 0.81527 -0.05295 0.84143 -0.05122 0.92523 C -0.03594 0.90416 -0.0342 0.91157 -0.0066 0.91458 C 0.01285 0.92315 0.0217 0.95324 0.0276 0.97777 C 0.02673 0.98078 0.0276 0.98703 0.025 0.98819 C 0.01319 0.99236 0.00035 0.99027 -0.01181 0.9919 C -0.01893 0.99282 -0.03073 0.9956 -0.0382 0.99884 C -0.04358 1.00092 -0.04879 1.00347 -0.05399 1.00578 C -0.0566 1.00648 -0.06181 1.00902 -0.06181 1.00902 C -0.06181 1.00902 -0.05677 1.00648 -0.05399 1.00578 C -0.04965 1.00463 -0.04514 1.00347 -0.0408 1.00231 C -0.01893 1.00347 0.00312 1.00393 0.025 1.00578 C 0.02951 1.00625 0.04132 1.00509 0.03819 1.00902 C 0.03385 1.01504 0.02587 1.01157 0.01979 1.01273 C 0.01354 1.01574 0.00903 1.01643 0.00399 1.02338 C -0.00156 1.03078 0.00017 1.03541 -0.0066 1.04074 C -0.00903 1.04282 -0.01198 1.04282 -0.01441 1.04444 C -0.01719 1.04629 -0.01979 1.04907 -0.0224 1.05139 C -0.00486 1.05926 0.00937 1.06527 0.0276 1.06898 C 0.03385 1.07152 0.04253 1.07731 0.04878 1.06898 C 0.05052 1.06643 0.04531 1.06412 0.0434 1.06203 C 0.0401 1.05787 0.0368 1.0544 0.03298 1.05139 C 0.02621 1.04583 0.01805 1.04398 0.0118 1.03727 C 0.00295 1.02847 -0.00382 1.02106 -0.01441 1.01643 C -0.03872 0.98402 -0.00504 1.02662 -0.03281 0.99884 C -0.03681 0.9949 -0.03941 0.98865 -0.0434 0.98449 C -0.04688 0.98078 -0.05052 0.97777 -0.05399 0.9743 C -0.06285 0.95625 -0.0717 0.94861 -0.08559 0.93565 C -0.08872 0.93264 -0.09288 0.93171 -0.09601 0.9287 C -0.1132 0.91227 -0.09514 0.92199 -0.11181 0.91458 C -0.12014 0.89768 -0.13021 0.8831 -0.1408 0.86898 C -0.14445 0.86412 -0.14549 0.85694 -0.14861 0.85115 C -0.15087 0.84745 -0.15399 0.84444 -0.1566 0.84097 C -0.1632 0.82315 -0.17153 0.80787 -0.18021 0.7919 C -0.18906 0.77569 -0.19601 0.76018 -0.2066 0.74606 C -0.21111 0.72824 -0.21858 0.71782 -0.23021 0.70764 C -0.23472 0.68935 -0.22952 0.70324 -0.2408 0.69004 C -0.24827 0.68148 -0.25365 0.66944 -0.26181 0.66203 C -0.27413 0.65092 -0.28802 0.64282 -0.30122 0.63379 C -0.31024 0.62777 -0.31858 0.61805 -0.32761 0.61273 C -0.33264 0.60972 -0.3434 0.60578 -0.3434 0.60602 C -0.34792 0.58796 -0.34323 0.60162 -0.35399 0.58472 C -0.35677 0.58032 -0.35851 0.5743 -0.36181 0.57083 C -0.36389 0.56828 -0.36736 0.56875 -0.36979 0.56713 C -0.37257 0.56527 -0.37465 0.56157 -0.37761 0.56018 C -0.38351 0.55694 -0.38993 0.55602 -0.39601 0.55301 C -0.4 0.54791 -0.40226 0.54004 -0.4066 0.53565 C -0.41493 0.52662 -0.42761 0.53032 -0.4382 0.52847 C -0.44965 0.52986 -0.46111 0.52963 -0.4724 0.53217 C -0.48143 0.53402 -0.48247 0.53958 -0.4882 0.54606 C -0.49913 0.55833 -0.50868 0.57176 -0.5224 0.57777 C -0.52761 0.5824 -0.53368 0.58588 -0.5382 0.5919 C -0.5408 0.59514 -0.54948 0.60416 -0.54601 0.60231 C -0.53837 0.59815 -0.53281 0.58819 -0.525 0.58472 C -0.5224 0.58356 -0.51962 0.5824 -0.51702 0.58125 C -0.50504 0.5706 -0.51146 0.57731 -0.49861 0.56018 C -0.49601 0.55671 -0.50573 0.5625 -0.5092 0.56365 C -0.52083 0.5743 -0.52101 0.57986 -0.53559 0.58472 C -0.55226 0.59583 -0.5474 0.5912 -0.53281 0.58819 C -0.51163 0.58356 -0.51146 0.58657 -0.4908 0.57777 C -0.4882 0.57662 -0.48004 0.5743 -0.48281 0.5743 C -0.48906 0.5743 -0.49514 0.57662 -0.50122 0.57777 C -0.50469 0.57986 -0.50851 0.58171 -0.51181 0.58472 C -0.51389 0.58657 -0.51476 0.59027 -0.51702 0.5919 C -0.52205 0.59514 -0.53281 0.59884 -0.53281 0.59884 C -0.52934 0.59514 -0.52639 0.59027 -0.5224 0.58819 C -0.51493 0.58402 -0.50625 0.58449 -0.49861 0.58125 C -0.4934 0.57662 -0.47656 0.56527 -0.48281 0.56713 C -0.50139 0.57245 -0.49167 0.56898 -0.51181 0.57777 C -0.51858 0.58078 -0.53281 0.58472 -0.53281 0.58472 C -0.51979 0.56736 -0.51268 0.56713 -0.49601 0.56713 " pathEditMode="relative" rAng="0" ptsTypes="ffffffffffffffffffffffffffffffff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4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8 0.05672 C -0.10243 0.09005 -0.04132 0.11945 0.03559 0.12061 C 0.09653 0.12338 0.14653 0.10741 0.14757 0.08727 C 0.14757 0.06737 0.09862 0.04862 0.03664 0.04746 C 0.00556 0.04746 -0.02239 0.05 -0.04236 0.05672 C -0.07135 0.06598 -0.08836 0.08079 -0.08836 0.09815 C -0.08836 0.10741 -0.08333 0.11667 -0.0743 0.12477 C -0.05347 0.14213 -0.01232 0.15394 0.03455 0.15533 C 0.08959 0.15811 0.13455 0.14329 0.13455 0.12616 C 0.13559 0.10741 0.09063 0.09144 0.03559 0.08866 C 0.00764 0.08866 -0.01736 0.09144 -0.03645 0.09676 C -0.06145 0.10602 -0.07743 0.12061 -0.07743 0.13542 C -0.07743 0.14329 -0.07239 0.15139 -0.06441 0.1595 C -0.04531 0.17408 -0.00937 0.18612 0.03368 0.18727 C 0.08368 0.18866 0.12362 0.17547 0.12362 0.1595 C 0.12466 0.14329 0.08455 0.12871 0.03455 0.12732 C 0.00955 0.12616 -0.01336 0.12871 -0.03038 0.13403 C -0.05347 0.14213 -0.06632 0.15394 -0.06632 0.16875 C -0.06632 0.17547 -0.06232 0.18334 -0.05538 0.19005 C -0.03836 0.20348 -0.00538 0.21413 0.03264 0.21528 C 0.07761 0.21528 0.11355 0.20463 0.11355 0.19005 C 0.11355 0.17547 0.07865 0.16204 0.03368 0.16065 C 0.01164 0.16065 -0.00937 0.16343 -0.0243 0.16737 C -0.04531 0.17408 -0.05746 0.18612 -0.05833 0.19815 C -0.05833 0.20463 -0.05347 0.21135 -0.04739 0.21667 C -0.03246 0.2301 -0.00243 0.23936 0.0316 0.23936 C 0.07153 0.24075 0.10469 0.23149 0.10469 0.21806 C 0.10556 0.20463 0.07257 0.19283 0.03264 0.19144 C 0.01268 0.19144 -0.00642 0.19283 -0.01944 0.19815 C -0.03836 0.20348 -0.0493 0.21413 -0.0493 0.22477 C -0.0493 0.23149 -0.04635 0.23681 -0.04045 0.24213 C -0.02638 0.25394 -0.00034 0.26204 0.03056 0.26343 C 0.06754 0.26343 0.09653 0.25533 0.09653 0.24329 C 0.09757 0.23149 0.06858 0.22061 0.0316 0.21945 C 0.01355 0.21945 -0.00243 0.22061 -0.01441 0.22477 C -0.03142 0.2301 -0.04132 0.23936 -0.04132 0.25 C -0.04132 0.25533 -0.03836 0.2595 -0.03333 0.26482 C -0.02135 0.27547 0.00261 0.28195 0.03056 0.28334 C 0.06355 0.28473 0.08959 0.27663 0.08959 0.26482 C 0.08959 0.25533 0.06459 0.24468 0.0316 0.24468 C 0.01459 0.24329 -0.00034 0.24607 -0.01145 0.24862 C -0.02638 0.25394 -0.03541 0.26204 -0.03541 0.2713 C -0.03541 0.27663 -0.03246 0.28079 -0.02743 0.28473 C -0.01632 0.29399 0.00556 0.3007 0.02969 0.30209 C 0.05955 0.30348 0.08368 0.29538 0.08368 0.28612 C 0.08368 0.27547 0.05955 0.26737 0.03056 0.26598 C 0.01667 0.26598 0.00261 0.26737 -0.00746 0.2713 C -0.02135 0.27547 -0.02934 0.28195 -0.02934 0.29144 C -0.02934 0.29538 -0.02638 0.29931 -0.02239 0.30348 C -0.01232 0.31135 0.0066 0.31806 0.02969 0.31806 C 0.05556 0.31945 0.07761 0.31274 0.07761 0.30348 C 0.07761 0.29538 0.0566 0.28727 0.02969 0.28727 C 0.01754 0.28612 0.00469 0.28727 -0.00434 0.29005 C -0.01632 0.29538 -0.02343 0.30209 -0.02343 0.3088 C -0.02343 0.31274 -0.02135 0.31667 -0.01736 0.31945 C -0.00833 0.32732 0.00868 0.33264 0.02969 0.33403 C 0.05365 0.33403 0.07257 0.32732 0.07257 0.32061 C 0.07257 0.31274 0.05365 0.30463 0.02969 0.30463 C 0.01754 0.30463 0.0066 0.30602 -0.00034 0.3088 C -0.01232 0.31135 -0.0184 0.31806 -0.0184 0.32477 C -0.0184 0.32732 -0.01632 0.33149 -0.01336 0.33403 C -0.00538 0.34213 0.01059 0.34607 0.02865 0.34746 C 0.0507 0.34746 0.06754 0.34213 0.06754 0.33542 C 0.06754 0.32732 0.0507 0.322 0.02969 0.32061 C 0.01858 0.32061 0.00868 0.322 0.00157 0.32477 C -0.00833 0.32732 -0.01441 0.33264 -0.01441 0.33936 C -0.01441 0.34213 -0.01232 0.34468 -0.00937 0.34746 " pathEditMode="relative" rAng="0" ptsTypes="fffffffffffffffffffffffffffffffffffffffffffffffffffffffffffffffffff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91544" y="260648"/>
            <a:ext cx="3888432" cy="1872208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Жұмыртқа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жасушасының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ядросын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алып</a:t>
            </a:r>
            <a:r>
              <a:rPr lang="ru-RU" sz="2800" b="1" dirty="0" smtClean="0"/>
              <a:t> </a:t>
            </a:r>
            <a:r>
              <a:rPr lang="ru-RU" sz="2800" b="1" dirty="0" err="1"/>
              <a:t>тастаймыз</a:t>
            </a:r>
            <a:endParaRPr lang="en-GB" sz="2800" b="1" dirty="0"/>
          </a:p>
        </p:txBody>
      </p:sp>
      <p:grpSp>
        <p:nvGrpSpPr>
          <p:cNvPr id="2" name="Group 6"/>
          <p:cNvGrpSpPr/>
          <p:nvPr/>
        </p:nvGrpSpPr>
        <p:grpSpPr>
          <a:xfrm flipH="1">
            <a:off x="2711624" y="3645025"/>
            <a:ext cx="2423394" cy="2535957"/>
            <a:chOff x="9828584" y="3284984"/>
            <a:chExt cx="2423394" cy="2535957"/>
          </a:xfrm>
        </p:grpSpPr>
        <p:pic>
          <p:nvPicPr>
            <p:cNvPr id="7" name="Picture 6" descr="Hand Palm pic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972600" y="3284984"/>
              <a:ext cx="2279378" cy="2535957"/>
            </a:xfrm>
            <a:prstGeom prst="rect">
              <a:avLst/>
            </a:prstGeom>
          </p:spPr>
        </p:pic>
        <p:pic>
          <p:nvPicPr>
            <p:cNvPr id="8" name="Picture 7" descr="petri-dish-md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828584" y="4581128"/>
              <a:ext cx="1890425" cy="888500"/>
            </a:xfrm>
            <a:prstGeom prst="rect">
              <a:avLst/>
            </a:prstGeom>
          </p:spPr>
        </p:pic>
      </p:grpSp>
      <p:sp>
        <p:nvSpPr>
          <p:cNvPr id="10" name="Cloud 9"/>
          <p:cNvSpPr/>
          <p:nvPr/>
        </p:nvSpPr>
        <p:spPr>
          <a:xfrm>
            <a:off x="3863752" y="5229200"/>
            <a:ext cx="288032" cy="36004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/>
          <p:cNvSpPr/>
          <p:nvPr/>
        </p:nvSpPr>
        <p:spPr>
          <a:xfrm>
            <a:off x="3959764" y="5349214"/>
            <a:ext cx="96011" cy="120013"/>
          </a:xfrm>
          <a:prstGeom prst="flowChartConnector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 l="-100000" t="-100000"/>
          </a:gra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C:\Users\L Mullany\AppData\Local\Microsoft\Windows\Temporary Internet Files\Content.IE5\90A3GT20\MC90043383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16544" y="5301208"/>
            <a:ext cx="1900580" cy="1900580"/>
          </a:xfrm>
          <a:prstGeom prst="rect">
            <a:avLst/>
          </a:prstGeom>
          <a:noFill/>
        </p:spPr>
      </p:pic>
      <p:sp>
        <p:nvSpPr>
          <p:cNvPr id="14" name="Flowchart: Connector 13"/>
          <p:cNvSpPr/>
          <p:nvPr/>
        </p:nvSpPr>
        <p:spPr>
          <a:xfrm>
            <a:off x="8472264" y="-1179512"/>
            <a:ext cx="360040" cy="360040"/>
          </a:xfrm>
          <a:prstGeom prst="flowChartConnector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Callout 14"/>
          <p:cNvSpPr/>
          <p:nvPr/>
        </p:nvSpPr>
        <p:spPr>
          <a:xfrm>
            <a:off x="6960096" y="-3267744"/>
            <a:ext cx="3312368" cy="1872208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This Nucleus contains Goldie's DNA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1494800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26 -0.11203 0.05469 -0.22384 0.10174 -0.28518 C 0.14879 -0.34652 0.25261 -0.35393 0.28281 -0.36782 " pathEditMode="relative" ptsTypes="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26 -0.11203 0.05469 -0.22384 0.10174 -0.28518 C 0.14879 -0.34652 0.25261 -0.35393 0.28281 -0.36782 " pathEditMode="relative" ptsTypes="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18607 -0.028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81 -0.36782 C 0.32187 -0.44907 0.36111 -0.52986 0.40607 -0.57083 C 0.45139 -0.6118 0.52274 -0.75023 0.55347 -0.61389 C 0.58403 -0.47731 0.58437 0.10579 0.5908 0.2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0878E-6 L 0.0158 0.450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18 L 0.01597 0.492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45047 L -0.09818 0.5664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0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91544" y="260648"/>
            <a:ext cx="4752528" cy="2376264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Қазір</a:t>
            </a:r>
            <a:r>
              <a:rPr lang="ru-RU" sz="2800" b="1" dirty="0"/>
              <a:t> </a:t>
            </a:r>
            <a:r>
              <a:rPr lang="ru-RU" sz="2800" b="1" dirty="0" err="1"/>
              <a:t>бізде</a:t>
            </a:r>
            <a:r>
              <a:rPr lang="ru-RU" sz="2800" b="1" dirty="0"/>
              <a:t> </a:t>
            </a:r>
            <a:r>
              <a:rPr lang="ru-RU" sz="2800" b="1" dirty="0" err="1"/>
              <a:t>Голдидің</a:t>
            </a:r>
            <a:r>
              <a:rPr lang="ru-RU" sz="2800" b="1" dirty="0"/>
              <a:t> </a:t>
            </a:r>
            <a:r>
              <a:rPr lang="ru-RU" sz="2800" b="1" dirty="0" smtClean="0"/>
              <a:t>ДНҚ-</a:t>
            </a:r>
            <a:r>
              <a:rPr lang="ru-RU" sz="2800" b="1" dirty="0" err="1" smtClean="0"/>
              <a:t>сы</a:t>
            </a:r>
            <a:r>
              <a:rPr lang="ru-RU" sz="2800" b="1" dirty="0" smtClean="0"/>
              <a:t> </a:t>
            </a:r>
            <a:r>
              <a:rPr lang="ru-RU" sz="2800" b="1" dirty="0"/>
              <a:t>бар </a:t>
            </a:r>
            <a:r>
              <a:rPr lang="ru-RU" sz="2800" b="1" dirty="0" err="1"/>
              <a:t>жұмыртқа</a:t>
            </a:r>
            <a:r>
              <a:rPr lang="ru-RU" sz="2800" b="1" dirty="0"/>
              <a:t> </a:t>
            </a:r>
            <a:r>
              <a:rPr lang="ru-RU" sz="2800" b="1" dirty="0" err="1" smtClean="0"/>
              <a:t>жасушасы</a:t>
            </a:r>
            <a:r>
              <a:rPr lang="ru-RU" sz="2800" b="1" dirty="0" smtClean="0"/>
              <a:t> бар </a:t>
            </a:r>
            <a:r>
              <a:rPr lang="ru-RU" sz="2800" b="1" dirty="0"/>
              <a:t>оны </a:t>
            </a:r>
            <a:r>
              <a:rPr lang="ru-RU" sz="2800" b="1" dirty="0" smtClean="0"/>
              <a:t>суррогат </a:t>
            </a:r>
            <a:r>
              <a:rPr lang="ru-RU" sz="2800" b="1" dirty="0" err="1" smtClean="0"/>
              <a:t>ағзасына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енгіземіз</a:t>
            </a:r>
            <a:r>
              <a:rPr lang="ru-RU" sz="2800" b="1" dirty="0" smtClean="0"/>
              <a:t> </a:t>
            </a:r>
            <a:endParaRPr lang="en-GB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23592" y="4077072"/>
            <a:ext cx="1512168" cy="1440160"/>
            <a:chOff x="539552" y="2780928"/>
            <a:chExt cx="1512168" cy="1440160"/>
          </a:xfrm>
        </p:grpSpPr>
        <p:sp>
          <p:nvSpPr>
            <p:cNvPr id="10" name="Cloud 9"/>
            <p:cNvSpPr/>
            <p:nvPr/>
          </p:nvSpPr>
          <p:spPr>
            <a:xfrm>
              <a:off x="539552" y="2780928"/>
              <a:ext cx="1512168" cy="144016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1043608" y="3212976"/>
              <a:ext cx="504056" cy="504056"/>
            </a:xfrm>
            <a:prstGeom prst="flowChartConnector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8632" y="1484784"/>
            <a:ext cx="2952328" cy="2727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613856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9722 C -0.00443 -0.11134 -0.03411 -0.12523 -0.04466 -0.12523 C -0.11081 -0.12523 -0.17865 0.09514 -0.17865 0.31574 C -0.17865 0.2044 -0.21263 0.09514 -0.24479 0.09514 C -0.27878 0.09514 -0.31081 0.20625 -0.31081 0.31574 C -0.31081 0.26088 -0.32786 0.2044 -0.34479 0.2044 C -0.36185 0.2044 -0.37878 0.25926 -0.37878 0.31574 C -0.37878 0.2875 -0.38737 0.26088 -0.39583 0.26088 C -0.40443 0.26088 -0.41276 0.28889 -0.41276 0.31574 C -0.41276 0.30162 -0.41719 0.2875 -0.42135 0.2875 C -0.42344 0.2875 -0.42982 0.30162 -0.42982 0.31574 C -0.42982 0.30856 -0.43203 0.30162 -0.43411 0.30162 C -0.43411 0.29977 -0.43867 0.30856 -0.43867 0.31574 C -0.43867 0.31203 -0.43867 0.30856 -0.44089 0.30856 C -0.44089 0.31041 -0.4431 0.31227 -0.4431 0.31574 C -0.4431 0.31389 -0.4431 0.31203 -0.4431 0.31041 C -0.44531 0.31041 -0.44531 0.31227 -0.44531 0.31412 C -0.44753 0.31412 -0.44753 0.31227 -0.44753 0.31041 C -0.44961 0.31041 -0.44961 0.31227 -0.44961 0.31412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54466 -0.003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2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991544" y="260648"/>
            <a:ext cx="4752528" cy="2376264"/>
          </a:xfrm>
          <a:prstGeom prst="wedgeRoundRectCallout">
            <a:avLst>
              <a:gd name="adj1" fmla="val -49481"/>
              <a:gd name="adj2" fmla="val 746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Суррогат </a:t>
            </a:r>
            <a:r>
              <a:rPr lang="ru-RU" sz="2800" b="1" dirty="0" err="1"/>
              <a:t>қойдың</a:t>
            </a:r>
            <a:r>
              <a:rPr lang="ru-RU" sz="2800" b="1" dirty="0"/>
              <a:t> </a:t>
            </a:r>
            <a:r>
              <a:rPr lang="ru-RU" sz="2800" b="1" dirty="0" err="1"/>
              <a:t>ішінде</a:t>
            </a:r>
            <a:r>
              <a:rPr lang="ru-RU" sz="2800" b="1" dirty="0"/>
              <a:t> </a:t>
            </a:r>
            <a:r>
              <a:rPr lang="ru-RU" sz="2800" b="1" dirty="0" err="1" smtClean="0"/>
              <a:t>ұрық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әдеттегідей</a:t>
            </a:r>
            <a:r>
              <a:rPr lang="ru-RU" sz="2800" b="1" dirty="0" smtClean="0"/>
              <a:t> </a:t>
            </a:r>
            <a:r>
              <a:rPr lang="ru-RU" sz="2800" b="1" dirty="0" err="1"/>
              <a:t>дамиды</a:t>
            </a:r>
            <a:endParaRPr lang="en-GB" sz="2800" b="1" dirty="0"/>
          </a:p>
        </p:txBody>
      </p:sp>
      <p:pic>
        <p:nvPicPr>
          <p:cNvPr id="12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457" y="3541445"/>
            <a:ext cx="2952328" cy="272743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9175621" y="4393210"/>
            <a:ext cx="1080120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1646" y="4537226"/>
            <a:ext cx="632411" cy="586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582064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2000" cy="3717032"/>
            <a:chOff x="0" y="0"/>
            <a:chExt cx="9144000" cy="371703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37170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323528" y="332656"/>
              <a:ext cx="1728192" cy="165618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loud 4"/>
            <p:cNvSpPr/>
            <p:nvPr/>
          </p:nvSpPr>
          <p:spPr>
            <a:xfrm>
              <a:off x="755576" y="908720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/>
            <p:cNvSpPr/>
            <p:nvPr/>
          </p:nvSpPr>
          <p:spPr>
            <a:xfrm>
              <a:off x="5580112" y="476672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2420888"/>
            <a:ext cx="1303934" cy="1823314"/>
          </a:xfrm>
          <a:prstGeom prst="rect">
            <a:avLst/>
          </a:prstGeom>
          <a:noFill/>
        </p:spPr>
      </p:pic>
      <p:pic>
        <p:nvPicPr>
          <p:cNvPr id="1030" name="Picture 6" descr="C:\Users\L Mullany\AppData\Local\Microsoft\Windows\Temporary Internet Files\Content.IE5\3SC6PFJA\MC900048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4941169"/>
            <a:ext cx="890626" cy="1195121"/>
          </a:xfrm>
          <a:prstGeom prst="rect">
            <a:avLst/>
          </a:prstGeom>
          <a:noFill/>
        </p:spPr>
      </p:pic>
      <p:pic>
        <p:nvPicPr>
          <p:cNvPr id="1033" name="Picture 9" descr="C:\Users\L Mullany\AppData\Local\Microsoft\Windows\Temporary Internet Files\Content.IE5\C29C15BM\MC900111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640" y="4509121"/>
            <a:ext cx="1224136" cy="1161537"/>
          </a:xfrm>
          <a:prstGeom prst="rect">
            <a:avLst/>
          </a:prstGeom>
          <a:noFill/>
        </p:spPr>
      </p:pic>
      <p:pic>
        <p:nvPicPr>
          <p:cNvPr id="1034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6" y="4725144"/>
            <a:ext cx="1540396" cy="1427790"/>
          </a:xfrm>
          <a:prstGeom prst="rect">
            <a:avLst/>
          </a:prstGeom>
          <a:noFill/>
        </p:spPr>
      </p:pic>
      <p:pic>
        <p:nvPicPr>
          <p:cNvPr id="16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224" y="4437113"/>
            <a:ext cx="2016224" cy="1862641"/>
          </a:xfrm>
          <a:prstGeom prst="rect">
            <a:avLst/>
          </a:prstGeom>
          <a:noFill/>
        </p:spPr>
      </p:pic>
      <p:sp>
        <p:nvSpPr>
          <p:cNvPr id="22" name="Down Arrow Callout 21"/>
          <p:cNvSpPr/>
          <p:nvPr/>
        </p:nvSpPr>
        <p:spPr>
          <a:xfrm>
            <a:off x="6456040" y="2060848"/>
            <a:ext cx="3816424" cy="2232248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Ол</a:t>
            </a:r>
            <a:r>
              <a:rPr lang="ru-RU" sz="2400" b="1" dirty="0"/>
              <a:t> </a:t>
            </a:r>
            <a:r>
              <a:rPr lang="ru-RU" sz="2400" b="1" dirty="0" err="1" smtClean="0"/>
              <a:t>Голдиге</a:t>
            </a:r>
            <a:r>
              <a:rPr lang="ru-RU" sz="2400" b="1" dirty="0" smtClean="0"/>
              <a:t> </a:t>
            </a:r>
            <a:r>
              <a:rPr lang="ru-RU" sz="2400" b="1" dirty="0" err="1"/>
              <a:t>генетикалық</a:t>
            </a:r>
            <a:r>
              <a:rPr lang="ru-RU" sz="2400" b="1" dirty="0"/>
              <a:t> </a:t>
            </a:r>
            <a:r>
              <a:rPr lang="ru-RU" sz="2400" b="1" dirty="0" err="1"/>
              <a:t>жағынан</a:t>
            </a:r>
            <a:r>
              <a:rPr lang="ru-RU" sz="2400" b="1" dirty="0"/>
              <a:t> </a:t>
            </a:r>
            <a:r>
              <a:rPr lang="ru-RU" sz="2400" b="1" dirty="0" err="1"/>
              <a:t>ұқсас</a:t>
            </a:r>
            <a:r>
              <a:rPr lang="ru-RU" sz="2400" b="1" dirty="0"/>
              <a:t> </a:t>
            </a:r>
            <a:r>
              <a:rPr lang="ru-RU" sz="2400" b="1" dirty="0" err="1"/>
              <a:t>қой</a:t>
            </a:r>
            <a:r>
              <a:rPr lang="ru-RU" sz="2400" b="1" dirty="0"/>
              <a:t> </a:t>
            </a:r>
            <a:r>
              <a:rPr lang="ru-RU" sz="2400" b="1" dirty="0" err="1"/>
              <a:t>туды</a:t>
            </a:r>
            <a:endParaRPr lang="en-GB" sz="2400" b="1" dirty="0"/>
          </a:p>
        </p:txBody>
      </p:sp>
      <p:pic>
        <p:nvPicPr>
          <p:cNvPr id="15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56040" y="5301209"/>
            <a:ext cx="864096" cy="80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373124"/>
      </p:ext>
    </p:extLst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2000" cy="3717032"/>
            <a:chOff x="0" y="0"/>
            <a:chExt cx="9144000" cy="371703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37170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323528" y="332656"/>
              <a:ext cx="1728192" cy="165618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loud 4"/>
            <p:cNvSpPr/>
            <p:nvPr/>
          </p:nvSpPr>
          <p:spPr>
            <a:xfrm>
              <a:off x="755576" y="908720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/>
            <p:cNvSpPr/>
            <p:nvPr/>
          </p:nvSpPr>
          <p:spPr>
            <a:xfrm>
              <a:off x="5580112" y="476672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2420888"/>
            <a:ext cx="1303934" cy="1823314"/>
          </a:xfrm>
          <a:prstGeom prst="rect">
            <a:avLst/>
          </a:prstGeom>
          <a:noFill/>
        </p:spPr>
      </p:pic>
      <p:pic>
        <p:nvPicPr>
          <p:cNvPr id="1030" name="Picture 6" descr="C:\Users\L Mullany\AppData\Local\Microsoft\Windows\Temporary Internet Files\Content.IE5\3SC6PFJA\MC900048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4941169"/>
            <a:ext cx="890626" cy="1195121"/>
          </a:xfrm>
          <a:prstGeom prst="rect">
            <a:avLst/>
          </a:prstGeom>
          <a:noFill/>
        </p:spPr>
      </p:pic>
      <p:pic>
        <p:nvPicPr>
          <p:cNvPr id="1033" name="Picture 9" descr="C:\Users\L Mullany\AppData\Local\Microsoft\Windows\Temporary Internet Files\Content.IE5\C29C15BM\MC900111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5640" y="4509121"/>
            <a:ext cx="1224136" cy="1161537"/>
          </a:xfrm>
          <a:prstGeom prst="rect">
            <a:avLst/>
          </a:prstGeom>
          <a:noFill/>
        </p:spPr>
      </p:pic>
      <p:pic>
        <p:nvPicPr>
          <p:cNvPr id="1034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856" y="4725144"/>
            <a:ext cx="1540396" cy="1427790"/>
          </a:xfrm>
          <a:prstGeom prst="rect">
            <a:avLst/>
          </a:prstGeom>
          <a:noFill/>
        </p:spPr>
      </p:pic>
      <p:pic>
        <p:nvPicPr>
          <p:cNvPr id="16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224" y="4437113"/>
            <a:ext cx="2016224" cy="1862641"/>
          </a:xfrm>
          <a:prstGeom prst="rect">
            <a:avLst/>
          </a:prstGeom>
          <a:noFill/>
        </p:spPr>
      </p:pic>
      <p:pic>
        <p:nvPicPr>
          <p:cNvPr id="15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56040" y="5301209"/>
            <a:ext cx="864096" cy="800929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4655840" y="332656"/>
            <a:ext cx="2952328" cy="2376264"/>
          </a:xfrm>
          <a:prstGeom prst="cloudCallout">
            <a:avLst>
              <a:gd name="adj1" fmla="val -57407"/>
              <a:gd name="adj2" fmla="val 522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Қандай</a:t>
            </a:r>
            <a:r>
              <a:rPr lang="ru-RU" b="1" dirty="0"/>
              <a:t> </a:t>
            </a:r>
            <a:r>
              <a:rPr lang="ru-RU" b="1" dirty="0" err="1"/>
              <a:t>керемет</a:t>
            </a:r>
            <a:r>
              <a:rPr lang="ru-RU" b="1" dirty="0"/>
              <a:t> идея – мен </a:t>
            </a:r>
            <a:r>
              <a:rPr lang="ru-RU" b="1" dirty="0" smtClean="0"/>
              <a:t>ары </a:t>
            </a:r>
            <a:r>
              <a:rPr lang="ru-RU" b="1" dirty="0" err="1" smtClean="0"/>
              <a:t>қарай</a:t>
            </a:r>
            <a:r>
              <a:rPr lang="ru-RU" b="1" dirty="0" smtClean="0"/>
              <a:t> </a:t>
            </a:r>
            <a:r>
              <a:rPr lang="ru-RU" b="1" dirty="0" err="1" smtClean="0"/>
              <a:t>жалғастырамын</a:t>
            </a:r>
            <a:r>
              <a:rPr lang="ru-RU" b="1" dirty="0" smtClean="0"/>
              <a:t> </a:t>
            </a:r>
            <a:r>
              <a:rPr lang="ru-RU" b="1" dirty="0" err="1"/>
              <a:t>деп</a:t>
            </a:r>
            <a:r>
              <a:rPr lang="ru-RU" b="1" dirty="0"/>
              <a:t> </a:t>
            </a:r>
            <a:r>
              <a:rPr lang="ru-RU" b="1" dirty="0" err="1"/>
              <a:t>ойлаймын</a:t>
            </a:r>
            <a:endParaRPr lang="en-GB" b="1" dirty="0"/>
          </a:p>
        </p:txBody>
      </p:sp>
      <p:pic>
        <p:nvPicPr>
          <p:cNvPr id="17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591944" y="3861049"/>
            <a:ext cx="864096" cy="800929"/>
          </a:xfrm>
          <a:prstGeom prst="rect">
            <a:avLst/>
          </a:prstGeom>
          <a:noFill/>
        </p:spPr>
      </p:pic>
      <p:pic>
        <p:nvPicPr>
          <p:cNvPr id="18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295800" y="4293097"/>
            <a:ext cx="864096" cy="800929"/>
          </a:xfrm>
          <a:prstGeom prst="rect">
            <a:avLst/>
          </a:prstGeom>
          <a:noFill/>
        </p:spPr>
      </p:pic>
      <p:pic>
        <p:nvPicPr>
          <p:cNvPr id="19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19736" y="5373217"/>
            <a:ext cx="864096" cy="800929"/>
          </a:xfrm>
          <a:prstGeom prst="rect">
            <a:avLst/>
          </a:prstGeom>
          <a:noFill/>
        </p:spPr>
      </p:pic>
      <p:pic>
        <p:nvPicPr>
          <p:cNvPr id="20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23592" y="5589241"/>
            <a:ext cx="864096" cy="800929"/>
          </a:xfrm>
          <a:prstGeom prst="rect">
            <a:avLst/>
          </a:prstGeom>
          <a:noFill/>
        </p:spPr>
      </p:pic>
      <p:pic>
        <p:nvPicPr>
          <p:cNvPr id="21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40216" y="5229201"/>
            <a:ext cx="864096" cy="800929"/>
          </a:xfrm>
          <a:prstGeom prst="rect">
            <a:avLst/>
          </a:prstGeom>
          <a:noFill/>
        </p:spPr>
      </p:pic>
      <p:pic>
        <p:nvPicPr>
          <p:cNvPr id="23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192344" y="4725145"/>
            <a:ext cx="864096" cy="800929"/>
          </a:xfrm>
          <a:prstGeom prst="rect">
            <a:avLst/>
          </a:prstGeom>
          <a:noFill/>
        </p:spPr>
      </p:pic>
      <p:pic>
        <p:nvPicPr>
          <p:cNvPr id="24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32104" y="4293097"/>
            <a:ext cx="864096" cy="800929"/>
          </a:xfrm>
          <a:prstGeom prst="rect">
            <a:avLst/>
          </a:prstGeom>
          <a:noFill/>
        </p:spPr>
      </p:pic>
      <p:pic>
        <p:nvPicPr>
          <p:cNvPr id="25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256240" y="3861049"/>
            <a:ext cx="864096" cy="800929"/>
          </a:xfrm>
          <a:prstGeom prst="rect">
            <a:avLst/>
          </a:prstGeom>
          <a:noFill/>
        </p:spPr>
      </p:pic>
      <p:pic>
        <p:nvPicPr>
          <p:cNvPr id="26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91544" y="4005065"/>
            <a:ext cx="864096" cy="800929"/>
          </a:xfrm>
          <a:prstGeom prst="rect">
            <a:avLst/>
          </a:prstGeom>
          <a:noFill/>
        </p:spPr>
      </p:pic>
      <p:pic>
        <p:nvPicPr>
          <p:cNvPr id="27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20136" y="5805265"/>
            <a:ext cx="864096" cy="800929"/>
          </a:xfrm>
          <a:prstGeom prst="rect">
            <a:avLst/>
          </a:prstGeom>
          <a:noFill/>
        </p:spPr>
      </p:pic>
      <p:pic>
        <p:nvPicPr>
          <p:cNvPr id="28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552384" y="3861049"/>
            <a:ext cx="864096" cy="80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681652"/>
      </p:ext>
    </p:extLst>
  </p:cSld>
  <p:clrMapOvr>
    <a:masterClrMapping/>
  </p:clrMapOvr>
  <p:transition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7199 C 0.06649 0.06134 0.08055 0.05069 0.08542 0.05069 C 0.11649 0.05069 0.14844 0.21736 0.14844 0.38403 C 0.14844 0.3 0.16441 0.21736 0.17951 0.21736 C 0.19549 0.21736 0.21059 0.30139 0.21059 0.38403 C 0.21059 0.34259 0.21858 0.3 0.22656 0.3 C 0.23455 0.3 0.24253 0.34143 0.24253 0.38403 C 0.24253 0.36273 0.24653 0.34259 0.25052 0.34259 C 0.25451 0.34259 0.25851 0.36389 0.25851 0.38403 C 0.25851 0.37338 0.26059 0.36273 0.2625 0.36273 C 0.26354 0.36273 0.26649 0.37338 0.26649 0.38403 C 0.26649 0.3787 0.26753 0.37338 0.26858 0.37338 C 0.26858 0.37477 0.27066 0.3787 0.27066 0.38403 C 0.27066 0.38125 0.27066 0.3787 0.2717 0.3787 C 0.2717 0.38009 0.27274 0.38148 0.27274 0.38403 C 0.27274 0.38264 0.27274 0.38125 0.27274 0.38009 C 0.27378 0.38009 0.27378 0.38148 0.27378 0.38287 C 0.27483 0.38287 0.27483 0.38148 0.27483 0.38009 C 0.27587 0.38009 0.27587 0.38148 0.27587 0.38287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6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9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dirty="0"/>
              <a:t>Клон </a:t>
            </a:r>
            <a:r>
              <a:rPr lang="ru-RU" dirty="0" err="1"/>
              <a:t>дегеніміз</a:t>
            </a:r>
            <a:r>
              <a:rPr lang="ru-RU" dirty="0"/>
              <a:t> не?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Клон-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организмнің</a:t>
            </a:r>
            <a:r>
              <a:rPr lang="ru-RU" dirty="0"/>
              <a:t> </a:t>
            </a:r>
            <a:r>
              <a:rPr lang="ru-RU" b="1" u="sng" dirty="0" err="1"/>
              <a:t>генетикалық</a:t>
            </a:r>
            <a:r>
              <a:rPr lang="ru-RU" b="1" u="sng" dirty="0"/>
              <a:t> </a:t>
            </a:r>
            <a:r>
              <a:rPr lang="ru-RU" b="1" u="sng" dirty="0" err="1"/>
              <a:t>жағынан</a:t>
            </a:r>
            <a:r>
              <a:rPr lang="ru-RU" b="1" u="sng" dirty="0"/>
              <a:t> </a:t>
            </a:r>
            <a:r>
              <a:rPr lang="ru-RU" b="1" u="sng" dirty="0" err="1" smtClean="0"/>
              <a:t>бірдей</a:t>
            </a:r>
            <a:r>
              <a:rPr lang="ru-RU" b="1" u="sng" dirty="0" smtClean="0"/>
              <a:t> </a:t>
            </a:r>
            <a:r>
              <a:rPr lang="ru-RU" dirty="0" err="1" smtClean="0"/>
              <a:t>көшірмесі</a:t>
            </a:r>
            <a:r>
              <a:rPr lang="ru-RU" dirty="0"/>
              <a:t>. </a:t>
            </a:r>
          </a:p>
          <a:p>
            <a:pPr algn="just"/>
            <a:r>
              <a:rPr lang="ru-RU" dirty="0" err="1" smtClean="0"/>
              <a:t>Оның</a:t>
            </a:r>
            <a:r>
              <a:rPr lang="ru-RU" dirty="0" smtClean="0"/>
              <a:t> </a:t>
            </a:r>
            <a:r>
              <a:rPr lang="ru-RU" dirty="0" err="1"/>
              <a:t>дәл</a:t>
            </a:r>
            <a:r>
              <a:rPr lang="ru-RU" dirty="0"/>
              <a:t> ДНҚ-</a:t>
            </a:r>
            <a:r>
              <a:rPr lang="ru-RU" dirty="0" err="1"/>
              <a:t>сы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көшірілген</a:t>
            </a:r>
            <a:r>
              <a:rPr lang="ru-RU" dirty="0"/>
              <a:t> </a:t>
            </a:r>
            <a:r>
              <a:rPr lang="ru-RU" dirty="0" err="1"/>
              <a:t>организммен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Клондау</a:t>
            </a:r>
            <a:r>
              <a:rPr lang="ru-RU" dirty="0"/>
              <a:t> –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тұрғыда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ағзаның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болу </a:t>
            </a:r>
            <a:r>
              <a:rPr lang="ru-RU" dirty="0" err="1"/>
              <a:t>үдерісі</a:t>
            </a:r>
            <a:r>
              <a:rPr lang="ru-RU" dirty="0"/>
              <a:t>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511" y="4262074"/>
            <a:ext cx="1872208" cy="222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3767" y="4220884"/>
            <a:ext cx="1879606" cy="22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792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5130"/>
            <a:ext cx="10515600" cy="1325563"/>
          </a:xfrm>
        </p:spPr>
        <p:txBody>
          <a:bodyPr/>
          <a:lstStyle/>
          <a:p>
            <a:pPr algn="ctr"/>
            <a:r>
              <a:rPr lang="ru-RU" dirty="0" err="1"/>
              <a:t>Клондау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0693"/>
            <a:ext cx="10515600" cy="355627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www.twig-bilim.kz/kz/film/cloning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www.twig-bilim.kz/images/logotype-hea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7" y="526981"/>
            <a:ext cx="1922662" cy="19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0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ұғымы анықтамасын беру;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 қалай жүзеге асырылатынын түсіну;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Клондаудың артықшылықтары мен кемшіліктерін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5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132" y="107145"/>
            <a:ext cx="11521440" cy="535793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latin typeface="Century Gothic" panose="020B0502020202020204" pitchFamily="34" charset="0"/>
              </a:rPr>
              <a:t>Өсімдіктер</a:t>
            </a:r>
            <a:r>
              <a:rPr lang="ru-RU" sz="3600" b="1" dirty="0" smtClean="0">
                <a:latin typeface="Century Gothic" panose="020B0502020202020204" pitchFamily="34" charset="0"/>
              </a:rPr>
              <a:t> </a:t>
            </a:r>
            <a:r>
              <a:rPr lang="ru-RU" sz="3600" b="1" dirty="0" err="1" smtClean="0">
                <a:latin typeface="Century Gothic" panose="020B0502020202020204" pitchFamily="34" charset="0"/>
              </a:rPr>
              <a:t>қалай</a:t>
            </a:r>
            <a:r>
              <a:rPr lang="ru-RU" sz="3600" b="1" dirty="0" smtClean="0">
                <a:latin typeface="Century Gothic" panose="020B0502020202020204" pitchFamily="34" charset="0"/>
              </a:rPr>
              <a:t> </a:t>
            </a:r>
            <a:r>
              <a:rPr lang="ru-RU" sz="3600" b="1" dirty="0" err="1" smtClean="0">
                <a:latin typeface="Century Gothic" panose="020B0502020202020204" pitchFamily="34" charset="0"/>
              </a:rPr>
              <a:t>клондалады</a:t>
            </a:r>
            <a:r>
              <a:rPr lang="ru-RU" sz="3600" b="1" dirty="0" smtClean="0">
                <a:latin typeface="Century Gothic" panose="020B0502020202020204" pitchFamily="34" charset="0"/>
              </a:rPr>
              <a:t>?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1635" y="783793"/>
            <a:ext cx="6947723" cy="60939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клондаудың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жолы-қалемше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Аналық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бұтағы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кесіліп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төменгі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жапырақтары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тасталады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дымқыл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топыраққа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отырғызылады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тамырлардың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қалемше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әдетте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қалуы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пакетпен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жабылады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аптадан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дамып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бағбандар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0E2BFF-29A4-524C-8AE1-201DAFDC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615410"/>
            <a:ext cx="4738395" cy="2665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0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 smtClean="0"/>
              <a:t>Өсімдіктерді</a:t>
            </a:r>
            <a:r>
              <a:rPr lang="ru-RU" dirty="0" smtClean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6532569" y="5087552"/>
            <a:ext cx="5058590" cy="11541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Әрбір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өсіп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келе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жатқан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тін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аналық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өсімдіктен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алынып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ластанудың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алдын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алу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үшін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зарарсыздандырылады</a:t>
            </a:r>
            <a:r>
              <a:rPr lang="ru-RU" sz="23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23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42" y="1325563"/>
            <a:ext cx="3638550" cy="3419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917207" y="5087552"/>
            <a:ext cx="505859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Ұлпалық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культивирлеу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уақытта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өсімдіктен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жүздеген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клондар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жасауға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мүмкіндік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береді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325563"/>
            <a:ext cx="360997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3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 smtClean="0"/>
              <a:t>Өсімдіктерді</a:t>
            </a:r>
            <a:r>
              <a:rPr lang="ru-RU" dirty="0" smtClean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3132545" y="4150349"/>
            <a:ext cx="633640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Өсімдік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ұлпасы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жасушаларға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бөлінеді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Жасуша</a:t>
            </a:r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қабырғалары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алынып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тасталады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ал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жасушалар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қазір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протопласт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аталады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61" y="1525799"/>
            <a:ext cx="2771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 smtClean="0"/>
              <a:t>Өсімдіктерді</a:t>
            </a:r>
            <a:r>
              <a:rPr lang="ru-RU" dirty="0" smtClean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477637" y="4407482"/>
            <a:ext cx="505859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Жасушалар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пробиркаға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агар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аталатын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өсіп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келе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жатқан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желе бар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басқа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ыдысқа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қосылады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32" y="1325563"/>
            <a:ext cx="3048000" cy="302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32" y="1325563"/>
            <a:ext cx="3164430" cy="3028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6231752" y="4407482"/>
            <a:ext cx="505859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Желе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жасушаларды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өсу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бөлінуге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қажетті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заттармен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өсімдік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гормондары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минералдары</a:t>
            </a:r>
            <a:r>
              <a:rPr lang="ru-RU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 smtClean="0"/>
              <a:t>Өсімдіктерді</a:t>
            </a:r>
            <a:r>
              <a:rPr lang="ru-RU" dirty="0" smtClean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1687133" y="5413952"/>
            <a:ext cx="902809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жеткілікті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болған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клондарды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компостқа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беруге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онда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қалыпты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өсуді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жалғастырады</a:t>
            </a:r>
            <a:r>
              <a:rPr lang="ru-RU" sz="2400" dirty="0">
                <a:latin typeface="Times New Roman" panose="02020603050405020304" pitchFamily="18" charset="0"/>
                <a:ea typeface="Meiryo" panose="020B0604030504040204" pitchFamily="34" charset="-128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257" y="1366902"/>
            <a:ext cx="4313842" cy="40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086" y="365125"/>
            <a:ext cx="6251713" cy="1325563"/>
          </a:xfrm>
        </p:spPr>
        <p:txBody>
          <a:bodyPr/>
          <a:lstStyle/>
          <a:p>
            <a:r>
              <a:rPr lang="ru-RU" dirty="0"/>
              <a:t>Долли </a:t>
            </a:r>
            <a:r>
              <a:rPr lang="ru-RU" dirty="0" err="1"/>
              <a:t>қойы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086" y="1825625"/>
            <a:ext cx="6251713" cy="4351338"/>
          </a:xfrm>
        </p:spPr>
        <p:txBody>
          <a:bodyPr/>
          <a:lstStyle/>
          <a:p>
            <a:r>
              <a:rPr lang="ru-RU" dirty="0"/>
              <a:t>1997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Шотландиялық</a:t>
            </a:r>
            <a:r>
              <a:rPr lang="ru-RU" dirty="0"/>
              <a:t> </a:t>
            </a:r>
            <a:r>
              <a:rPr lang="ru-RU" dirty="0" err="1"/>
              <a:t>ғалымдар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жануар</a:t>
            </a:r>
            <a:r>
              <a:rPr lang="ru-RU" dirty="0"/>
              <a:t> – Долли </a:t>
            </a:r>
            <a:r>
              <a:rPr lang="ru-RU" dirty="0" err="1"/>
              <a:t>атты</a:t>
            </a:r>
            <a:r>
              <a:rPr lang="ru-RU" dirty="0"/>
              <a:t> </a:t>
            </a:r>
            <a:r>
              <a:rPr lang="ru-RU" dirty="0" err="1"/>
              <a:t>қойды</a:t>
            </a:r>
            <a:r>
              <a:rPr lang="ru-RU" dirty="0"/>
              <a:t> </a:t>
            </a:r>
            <a:r>
              <a:rPr lang="ru-RU" dirty="0" err="1"/>
              <a:t>сәтті</a:t>
            </a:r>
            <a:r>
              <a:rPr lang="ru-RU" dirty="0"/>
              <a:t> </a:t>
            </a:r>
            <a:r>
              <a:rPr lang="ru-RU" dirty="0" err="1"/>
              <a:t>клондап</a:t>
            </a:r>
            <a:r>
              <a:rPr lang="ru-RU" dirty="0"/>
              <a:t> </a:t>
            </a:r>
            <a:r>
              <a:rPr lang="ru-RU" dirty="0" err="1"/>
              <a:t>шыққандарын</a:t>
            </a:r>
            <a:r>
              <a:rPr lang="ru-RU" dirty="0"/>
              <a:t> </a:t>
            </a:r>
            <a:r>
              <a:rPr lang="ru-RU" dirty="0" err="1"/>
              <a:t>жариялады</a:t>
            </a:r>
            <a:r>
              <a:rPr lang="ru-RU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www.twig-bilim.kz/kz/film/dolly-the-sheep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4" name="Picture 2" descr="http://www.intechopen.com/source/html/44748/media/image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74" y="1157287"/>
            <a:ext cx="3810000" cy="5019676"/>
          </a:xfrm>
          <a:prstGeom prst="rect">
            <a:avLst/>
          </a:prstGeom>
          <a:noFill/>
        </p:spPr>
      </p:pic>
      <p:pic>
        <p:nvPicPr>
          <p:cNvPr id="2050" name="Picture 2" descr="https://www.twig-bilim.kz/images/logotype-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26" y="144911"/>
            <a:ext cx="1470989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39BFAFB-6F57-2A46-B656-2E768457B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17451"/>
          <a:stretch/>
        </p:blipFill>
        <p:spPr>
          <a:xfrm rot="16200000">
            <a:off x="2636476" y="-1606278"/>
            <a:ext cx="4854724" cy="1004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/>
              <a:t>Сүтқоректілерді</a:t>
            </a:r>
            <a:r>
              <a:rPr lang="ru-RU" dirty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012FA6-FF4F-094F-B7DD-FDDE52B9433A}"/>
              </a:ext>
            </a:extLst>
          </p:cNvPr>
          <p:cNvSpPr/>
          <p:nvPr/>
        </p:nvSpPr>
        <p:spPr>
          <a:xfrm>
            <a:off x="1186961" y="178391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524603" y="5843359"/>
            <a:ext cx="666240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Ересек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қойдан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сома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жасушасын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алып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ядросын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алыңыз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Екінші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қойдан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жұмыртқа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жасушасын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алып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ядросын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алыңыз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энуклеация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аталады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57E1727-C476-7A45-BCE3-699906855F31}"/>
              </a:ext>
            </a:extLst>
          </p:cNvPr>
          <p:cNvSpPr/>
          <p:nvPr/>
        </p:nvSpPr>
        <p:spPr>
          <a:xfrm>
            <a:off x="1186961" y="391685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DA79C3D-3D35-BD43-A6A6-25A6B4C95B6F}"/>
              </a:ext>
            </a:extLst>
          </p:cNvPr>
          <p:cNvSpPr/>
          <p:nvPr/>
        </p:nvSpPr>
        <p:spPr>
          <a:xfrm>
            <a:off x="268546" y="4984405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2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B45D8C-130A-3B40-818B-21EAD884F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17451"/>
          <a:stretch/>
        </p:blipFill>
        <p:spPr>
          <a:xfrm rot="16200000">
            <a:off x="2636476" y="-1606278"/>
            <a:ext cx="4854724" cy="1004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/>
              <a:t>Сүтқоректілерді</a:t>
            </a:r>
            <a:r>
              <a:rPr lang="ru-RU" dirty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012FA6-FF4F-094F-B7DD-FDDE52B9433A}"/>
              </a:ext>
            </a:extLst>
          </p:cNvPr>
          <p:cNvSpPr/>
          <p:nvPr/>
        </p:nvSpPr>
        <p:spPr>
          <a:xfrm>
            <a:off x="1186961" y="178391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273793" y="5865130"/>
            <a:ext cx="9305753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жасушасынан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алынған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энуклеирленген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жұмыртқа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жасушасына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салынады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57E1727-C476-7A45-BCE3-699906855F31}"/>
              </a:ext>
            </a:extLst>
          </p:cNvPr>
          <p:cNvSpPr/>
          <p:nvPr/>
        </p:nvSpPr>
        <p:spPr>
          <a:xfrm>
            <a:off x="1186961" y="391685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1F187A-EDA5-714B-89FE-CCB9B8A88583}"/>
              </a:ext>
            </a:extLst>
          </p:cNvPr>
          <p:cNvSpPr/>
          <p:nvPr/>
        </p:nvSpPr>
        <p:spPr>
          <a:xfrm>
            <a:off x="3958255" y="3847432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4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BD18B1-0522-DB40-AAA2-E3A2C4668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17451"/>
          <a:stretch/>
        </p:blipFill>
        <p:spPr>
          <a:xfrm rot="16200000">
            <a:off x="2636476" y="-1606278"/>
            <a:ext cx="4854724" cy="1004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/>
              <a:t>Сүтқоректілерді</a:t>
            </a:r>
            <a:r>
              <a:rPr lang="ru-RU" dirty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012FA6-FF4F-094F-B7DD-FDDE52B9433A}"/>
              </a:ext>
            </a:extLst>
          </p:cNvPr>
          <p:cNvSpPr/>
          <p:nvPr/>
        </p:nvSpPr>
        <p:spPr>
          <a:xfrm>
            <a:off x="1186961" y="178391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631850" y="5711689"/>
            <a:ext cx="650853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Диплоидты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ядроны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электрлік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ынталандыру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митоз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арқылы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бөлінуін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тудырады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57E1727-C476-7A45-BCE3-699906855F31}"/>
              </a:ext>
            </a:extLst>
          </p:cNvPr>
          <p:cNvSpPr/>
          <p:nvPr/>
        </p:nvSpPr>
        <p:spPr>
          <a:xfrm>
            <a:off x="1186961" y="391685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1F187A-EDA5-714B-89FE-CCB9B8A88583}"/>
              </a:ext>
            </a:extLst>
          </p:cNvPr>
          <p:cNvSpPr/>
          <p:nvPr/>
        </p:nvSpPr>
        <p:spPr>
          <a:xfrm>
            <a:off x="5706373" y="3858745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0C920C-9AED-D94C-BEA0-5D0CCEAF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17451"/>
          <a:stretch/>
        </p:blipFill>
        <p:spPr>
          <a:xfrm rot="16200000">
            <a:off x="2636476" y="-1606278"/>
            <a:ext cx="4854724" cy="1004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1864" cy="1325563"/>
          </a:xfrm>
        </p:spPr>
        <p:txBody>
          <a:bodyPr/>
          <a:lstStyle/>
          <a:p>
            <a:r>
              <a:rPr lang="ru-RU" dirty="0" err="1"/>
              <a:t>Сүтқоректілерді</a:t>
            </a:r>
            <a:r>
              <a:rPr lang="ru-RU" dirty="0"/>
              <a:t> </a:t>
            </a:r>
            <a:r>
              <a:rPr lang="ru-RU" dirty="0" err="1"/>
              <a:t>клондау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012FA6-FF4F-094F-B7DD-FDDE52B9433A}"/>
              </a:ext>
            </a:extLst>
          </p:cNvPr>
          <p:cNvSpPr/>
          <p:nvPr/>
        </p:nvSpPr>
        <p:spPr>
          <a:xfrm>
            <a:off x="1186961" y="178391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631850" y="5711689"/>
            <a:ext cx="650853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Эмбрион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суррогаттың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орналастырылады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туылғанға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дейін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өсіп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дами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береді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57E1727-C476-7A45-BCE3-699906855F31}"/>
              </a:ext>
            </a:extLst>
          </p:cNvPr>
          <p:cNvSpPr/>
          <p:nvPr/>
        </p:nvSpPr>
        <p:spPr>
          <a:xfrm>
            <a:off x="1186961" y="391685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1F187A-EDA5-714B-89FE-CCB9B8A88583}"/>
              </a:ext>
            </a:extLst>
          </p:cNvPr>
          <p:cNvSpPr/>
          <p:nvPr/>
        </p:nvSpPr>
        <p:spPr>
          <a:xfrm>
            <a:off x="8932559" y="1823373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0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ұғымы анықтама береді;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 қалай жүзеге асырылатынын түсінеді;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Клондаудың артықшылықтары мен кемшіліктерін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бағалайды.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/>
              <a:t>Клондау дегеніміз не?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Клондау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тұрғыда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ағзаның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болу </a:t>
            </a:r>
            <a:r>
              <a:rPr lang="ru-RU" dirty="0" err="1"/>
              <a:t>үдерісі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10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0C920C-9AED-D94C-BEA0-5D0CCEAF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17451"/>
          <a:stretch/>
        </p:blipFill>
        <p:spPr>
          <a:xfrm rot="16200000">
            <a:off x="2694302" y="-810995"/>
            <a:ext cx="4854724" cy="1004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err="1"/>
              <a:t>Сүтқоректілерді</a:t>
            </a:r>
            <a:r>
              <a:rPr lang="ru-RU" dirty="0"/>
              <a:t> </a:t>
            </a:r>
            <a:r>
              <a:rPr lang="ru-RU" dirty="0" err="1" smtClean="0"/>
              <a:t>клондау</a:t>
            </a:r>
            <a:r>
              <a:rPr lang="ru-RU" dirty="0" smtClean="0"/>
              <a:t> </a:t>
            </a:r>
            <a:r>
              <a:rPr lang="ru-RU" dirty="0" err="1" smtClean="0"/>
              <a:t>неше</a:t>
            </a:r>
            <a:r>
              <a:rPr lang="ru-RU" dirty="0" smtClean="0"/>
              <a:t> </a:t>
            </a:r>
            <a:r>
              <a:rPr lang="ru-RU" dirty="0" err="1" smtClean="0"/>
              <a:t>кезеңнен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012FA6-FF4F-094F-B7DD-FDDE52B9433A}"/>
              </a:ext>
            </a:extLst>
          </p:cNvPr>
          <p:cNvSpPr/>
          <p:nvPr/>
        </p:nvSpPr>
        <p:spPr>
          <a:xfrm>
            <a:off x="1186961" y="178391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57E1727-C476-7A45-BCE3-699906855F31}"/>
              </a:ext>
            </a:extLst>
          </p:cNvPr>
          <p:cNvSpPr/>
          <p:nvPr/>
        </p:nvSpPr>
        <p:spPr>
          <a:xfrm>
            <a:off x="1186961" y="391685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4579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0C920C-9AED-D94C-BEA0-5D0CCEAF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5" r="17451"/>
          <a:stretch/>
        </p:blipFill>
        <p:spPr>
          <a:xfrm rot="16200000">
            <a:off x="2694302" y="-810995"/>
            <a:ext cx="4854724" cy="1004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AB80F2-EA8C-A948-8FAE-CE40DDC8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dirty="0" err="1"/>
              <a:t>Сүтқоректілерді</a:t>
            </a:r>
            <a:r>
              <a:rPr lang="ru-RU" dirty="0"/>
              <a:t> </a:t>
            </a:r>
            <a:r>
              <a:rPr lang="ru-RU" dirty="0" err="1" smtClean="0"/>
              <a:t>клондау</a:t>
            </a:r>
            <a:r>
              <a:rPr lang="ru-RU" dirty="0" smtClean="0"/>
              <a:t> </a:t>
            </a:r>
            <a:r>
              <a:rPr lang="ru-RU" dirty="0" err="1" smtClean="0"/>
              <a:t>неше</a:t>
            </a:r>
            <a:r>
              <a:rPr lang="ru-RU" dirty="0" smtClean="0"/>
              <a:t> </a:t>
            </a:r>
            <a:r>
              <a:rPr lang="ru-RU" dirty="0" err="1" smtClean="0"/>
              <a:t>кезеңнен</a:t>
            </a:r>
            <a:r>
              <a:rPr lang="ru-RU" dirty="0" smtClean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D012FA6-FF4F-094F-B7DD-FDDE52B9433A}"/>
              </a:ext>
            </a:extLst>
          </p:cNvPr>
          <p:cNvSpPr/>
          <p:nvPr/>
        </p:nvSpPr>
        <p:spPr>
          <a:xfrm>
            <a:off x="1186961" y="178391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57E1727-C476-7A45-BCE3-699906855F31}"/>
              </a:ext>
            </a:extLst>
          </p:cNvPr>
          <p:cNvSpPr/>
          <p:nvPr/>
        </p:nvSpPr>
        <p:spPr>
          <a:xfrm>
            <a:off x="1186961" y="3916856"/>
            <a:ext cx="369277" cy="5275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EDA79C3D-3D35-BD43-A6A6-25A6B4C95B6F}"/>
              </a:ext>
            </a:extLst>
          </p:cNvPr>
          <p:cNvSpPr/>
          <p:nvPr/>
        </p:nvSpPr>
        <p:spPr>
          <a:xfrm>
            <a:off x="268546" y="4984405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CE1F187A-EDA5-714B-89FE-CCB9B8A88583}"/>
              </a:ext>
            </a:extLst>
          </p:cNvPr>
          <p:cNvSpPr/>
          <p:nvPr/>
        </p:nvSpPr>
        <p:spPr>
          <a:xfrm>
            <a:off x="3958255" y="3847432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1F187A-EDA5-714B-89FE-CCB9B8A88583}"/>
              </a:ext>
            </a:extLst>
          </p:cNvPr>
          <p:cNvSpPr/>
          <p:nvPr/>
        </p:nvSpPr>
        <p:spPr>
          <a:xfrm>
            <a:off x="5706373" y="3858745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xmlns="" id="{CE1F187A-EDA5-714B-89FE-CCB9B8A88583}"/>
              </a:ext>
            </a:extLst>
          </p:cNvPr>
          <p:cNvSpPr/>
          <p:nvPr/>
        </p:nvSpPr>
        <p:spPr>
          <a:xfrm>
            <a:off x="8895001" y="2647621"/>
            <a:ext cx="1248937" cy="44862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kk-KZ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-кезең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9B72CB-0159-7F41-8A72-FFF96CFB12B5}"/>
              </a:ext>
            </a:extLst>
          </p:cNvPr>
          <p:cNvSpPr txBox="1"/>
          <p:nvPr/>
        </p:nvSpPr>
        <p:spPr>
          <a:xfrm>
            <a:off x="631850" y="5711689"/>
            <a:ext cx="650853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кезеңнен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тұрады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2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Клондаудың</a:t>
            </a:r>
            <a:r>
              <a:rPr lang="ru-RU" dirty="0"/>
              <a:t> </a:t>
            </a:r>
            <a:r>
              <a:rPr lang="ru-RU" dirty="0" err="1"/>
              <a:t>артықшылықтары</a:t>
            </a:r>
            <a:r>
              <a:rPr lang="ru-RU" dirty="0"/>
              <a:t> мен </a:t>
            </a:r>
            <a:r>
              <a:rPr lang="ru-RU" dirty="0" err="1"/>
              <a:t>кемшіліктері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1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арый Уилл Смит против молодого Уилла Смита - это будет бомба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4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97857" y="17294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Клон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kk-KZ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міз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не?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10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3717032"/>
            <a:chOff x="0" y="0"/>
            <a:chExt cx="9144000" cy="371703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37170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323528" y="332656"/>
              <a:ext cx="1728192" cy="165618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loud 4"/>
            <p:cNvSpPr/>
            <p:nvPr/>
          </p:nvSpPr>
          <p:spPr>
            <a:xfrm>
              <a:off x="755576" y="908720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/>
            <p:cNvSpPr/>
            <p:nvPr/>
          </p:nvSpPr>
          <p:spPr>
            <a:xfrm>
              <a:off x="5580112" y="476672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6544" y="3861048"/>
            <a:ext cx="1303934" cy="1823314"/>
          </a:xfrm>
          <a:prstGeom prst="rect">
            <a:avLst/>
          </a:prstGeom>
          <a:noFill/>
        </p:spPr>
      </p:pic>
      <p:pic>
        <p:nvPicPr>
          <p:cNvPr id="1027" name="Picture 3" descr="C:\Users\L Mullany\AppData\Local\Microsoft\Windows\Temporary Internet Files\Content.IE5\MR0PG7W3\MC9004136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140969"/>
            <a:ext cx="1792506" cy="1266649"/>
          </a:xfrm>
          <a:prstGeom prst="rect">
            <a:avLst/>
          </a:prstGeom>
          <a:noFill/>
        </p:spPr>
      </p:pic>
      <p:pic>
        <p:nvPicPr>
          <p:cNvPr id="1030" name="Picture 6" descr="C:\Users\L Mullany\AppData\Local\Microsoft\Windows\Temporary Internet Files\Content.IE5\3SC6PFJA\MC900048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4941169"/>
            <a:ext cx="890626" cy="1195121"/>
          </a:xfrm>
          <a:prstGeom prst="rect">
            <a:avLst/>
          </a:prstGeom>
          <a:noFill/>
        </p:spPr>
      </p:pic>
      <p:pic>
        <p:nvPicPr>
          <p:cNvPr id="1031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864" y="3212976"/>
            <a:ext cx="1308510" cy="1208836"/>
          </a:xfrm>
          <a:prstGeom prst="rect">
            <a:avLst/>
          </a:prstGeom>
          <a:noFill/>
        </p:spPr>
      </p:pic>
      <p:pic>
        <p:nvPicPr>
          <p:cNvPr id="1033" name="Picture 9" descr="C:\Users\L Mullany\AppData\Local\Microsoft\Windows\Temporary Internet Files\Content.IE5\C29C15BM\MC9001116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5680" y="4797152"/>
            <a:ext cx="1224136" cy="1161537"/>
          </a:xfrm>
          <a:prstGeom prst="rect">
            <a:avLst/>
          </a:prstGeom>
          <a:noFill/>
        </p:spPr>
      </p:pic>
      <p:pic>
        <p:nvPicPr>
          <p:cNvPr id="1034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9856" y="4725144"/>
            <a:ext cx="1540396" cy="1427790"/>
          </a:xfrm>
          <a:prstGeom prst="rect">
            <a:avLst/>
          </a:prstGeom>
          <a:noFill/>
        </p:spPr>
      </p:pic>
      <p:sp>
        <p:nvSpPr>
          <p:cNvPr id="20" name="Rounded Rectangular Callout 19"/>
          <p:cNvSpPr/>
          <p:nvPr/>
        </p:nvSpPr>
        <p:spPr>
          <a:xfrm flipH="1">
            <a:off x="6505870" y="1952836"/>
            <a:ext cx="2736304" cy="1656184"/>
          </a:xfrm>
          <a:prstGeom prst="wedgeRoundRectCallout">
            <a:avLst>
              <a:gd name="adj1" fmla="val -32004"/>
              <a:gd name="adj2" fmla="val 685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Егер</a:t>
            </a:r>
            <a:r>
              <a:rPr lang="ru-RU" sz="2400" b="1" dirty="0"/>
              <a:t> </a:t>
            </a:r>
            <a:r>
              <a:rPr lang="ru-RU" sz="2400" b="1" dirty="0" err="1"/>
              <a:t>менің</a:t>
            </a:r>
            <a:r>
              <a:rPr lang="ru-RU" sz="2400" b="1" dirty="0"/>
              <a:t> </a:t>
            </a:r>
            <a:r>
              <a:rPr lang="ru-RU" sz="2400" b="1" dirty="0" err="1"/>
              <a:t>барлық</a:t>
            </a:r>
            <a:r>
              <a:rPr lang="ru-RU" sz="2400" b="1" dirty="0"/>
              <a:t> </a:t>
            </a:r>
            <a:r>
              <a:rPr lang="ru-RU" sz="2400" b="1" dirty="0" err="1"/>
              <a:t>қойларым</a:t>
            </a:r>
            <a:r>
              <a:rPr lang="ru-RU" sz="2400" b="1" dirty="0"/>
              <a:t> </a:t>
            </a:r>
            <a:r>
              <a:rPr lang="ru-RU" sz="2400" b="1" dirty="0" err="1" smtClean="0"/>
              <a:t>Голди</a:t>
            </a:r>
            <a:r>
              <a:rPr lang="ru-RU" sz="2400" b="1" dirty="0" smtClean="0"/>
              <a:t> </a:t>
            </a:r>
            <a:r>
              <a:rPr lang="ru-RU" sz="2400" b="1" dirty="0" err="1"/>
              <a:t>сияқты</a:t>
            </a:r>
            <a:r>
              <a:rPr lang="ru-RU" sz="2400" b="1" dirty="0"/>
              <a:t> </a:t>
            </a:r>
            <a:r>
              <a:rPr lang="ru-RU" sz="2400" b="1" dirty="0" err="1"/>
              <a:t>болса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10001720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5451 3.33333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L 0.24653 -0.125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11111E-6 L 0.25225 -0.1145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2000" cy="3717032"/>
            <a:chOff x="0" y="0"/>
            <a:chExt cx="9144000" cy="3717032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37170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Sun 6"/>
            <p:cNvSpPr/>
            <p:nvPr/>
          </p:nvSpPr>
          <p:spPr>
            <a:xfrm>
              <a:off x="323528" y="332656"/>
              <a:ext cx="1728192" cy="165618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Cloud 4"/>
            <p:cNvSpPr/>
            <p:nvPr/>
          </p:nvSpPr>
          <p:spPr>
            <a:xfrm>
              <a:off x="755576" y="908720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/>
            <p:cNvSpPr/>
            <p:nvPr/>
          </p:nvSpPr>
          <p:spPr>
            <a:xfrm>
              <a:off x="5580112" y="476672"/>
              <a:ext cx="2520280" cy="136815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8248" y="3789040"/>
            <a:ext cx="1303934" cy="1823314"/>
          </a:xfrm>
          <a:prstGeom prst="rect">
            <a:avLst/>
          </a:prstGeom>
          <a:noFill/>
        </p:spPr>
      </p:pic>
      <p:pic>
        <p:nvPicPr>
          <p:cNvPr id="1027" name="Picture 3" descr="C:\Users\L Mullany\AppData\Local\Microsoft\Windows\Temporary Internet Files\Content.IE5\MR0PG7W3\MC9004136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528" y="3140969"/>
            <a:ext cx="1792506" cy="1266649"/>
          </a:xfrm>
          <a:prstGeom prst="rect">
            <a:avLst/>
          </a:prstGeom>
          <a:noFill/>
        </p:spPr>
      </p:pic>
      <p:pic>
        <p:nvPicPr>
          <p:cNvPr id="1030" name="Picture 6" descr="C:\Users\L Mullany\AppData\Local\Microsoft\Windows\Temporary Internet Files\Content.IE5\3SC6PFJA\MC900048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2" y="4941169"/>
            <a:ext cx="890626" cy="1195121"/>
          </a:xfrm>
          <a:prstGeom prst="rect">
            <a:avLst/>
          </a:prstGeom>
          <a:noFill/>
        </p:spPr>
      </p:pic>
      <p:pic>
        <p:nvPicPr>
          <p:cNvPr id="1031" name="Picture 7" descr="C:\Users\L Mullany\AppData\Local\Microsoft\Windows\Temporary Internet Files\Content.IE5\MR0PG7W3\MC90011087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1864" y="3212976"/>
            <a:ext cx="1308510" cy="1208836"/>
          </a:xfrm>
          <a:prstGeom prst="rect">
            <a:avLst/>
          </a:prstGeom>
          <a:noFill/>
        </p:spPr>
      </p:pic>
      <p:pic>
        <p:nvPicPr>
          <p:cNvPr id="1033" name="Picture 9" descr="C:\Users\L Mullany\AppData\Local\Microsoft\Windows\Temporary Internet Files\Content.IE5\C29C15BM\MC9001116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5680" y="4797152"/>
            <a:ext cx="1224136" cy="1161537"/>
          </a:xfrm>
          <a:prstGeom prst="rect">
            <a:avLst/>
          </a:prstGeom>
          <a:noFill/>
        </p:spPr>
      </p:pic>
      <p:pic>
        <p:nvPicPr>
          <p:cNvPr id="1034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2144" y="4509120"/>
            <a:ext cx="1540396" cy="142779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-2052736" y="3717032"/>
            <a:ext cx="1008112" cy="2067320"/>
            <a:chOff x="-1620688" y="2492896"/>
            <a:chExt cx="1008112" cy="2067320"/>
          </a:xfrm>
        </p:grpSpPr>
        <p:sp>
          <p:nvSpPr>
            <p:cNvPr id="14" name="Rectangle 13"/>
            <p:cNvSpPr/>
            <p:nvPr/>
          </p:nvSpPr>
          <p:spPr>
            <a:xfrm>
              <a:off x="-1404664" y="3212976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756592" y="3167257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Boy Scientists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620688" y="2492896"/>
              <a:ext cx="1008112" cy="2067320"/>
            </a:xfrm>
            <a:prstGeom prst="rect">
              <a:avLst/>
            </a:prstGeom>
          </p:spPr>
        </p:pic>
      </p:grpSp>
      <p:sp>
        <p:nvSpPr>
          <p:cNvPr id="20" name="Rounded Rectangular Callout 19"/>
          <p:cNvSpPr/>
          <p:nvPr/>
        </p:nvSpPr>
        <p:spPr>
          <a:xfrm>
            <a:off x="5807968" y="1592796"/>
            <a:ext cx="3600400" cy="1872208"/>
          </a:xfrm>
          <a:prstGeom prst="wedgeRoundRectCallout">
            <a:avLst>
              <a:gd name="adj1" fmla="val -38867"/>
              <a:gd name="adj2" fmla="val 586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Неліктен</a:t>
            </a:r>
            <a:r>
              <a:rPr lang="ru-RU" sz="2400" b="1" dirty="0"/>
              <a:t> </a:t>
            </a:r>
            <a:r>
              <a:rPr lang="ru-RU" sz="2400" b="1" dirty="0" err="1"/>
              <a:t>сіз</a:t>
            </a:r>
            <a:r>
              <a:rPr lang="ru-RU" sz="2400" b="1" dirty="0"/>
              <a:t> </a:t>
            </a:r>
            <a:r>
              <a:rPr lang="ru-RU" sz="2400" b="1" dirty="0" err="1" smtClean="0"/>
              <a:t>Голдиді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клондамайсыз</a:t>
            </a:r>
            <a:r>
              <a:rPr lang="ru-RU" sz="2400" b="1" dirty="0" smtClean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30600117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5 C -0.00781 -0.01574 -0.03507 -0.02129 -0.04444 -0.02129 C -0.10468 -0.02129 -0.16632 0.06921 -0.16632 0.15972 C -0.16632 0.11389 -0.19722 0.06921 -0.22639 0.06921 C -0.25729 0.06921 -0.28663 0.11482 -0.28663 0.15972 C -0.28663 0.13704 -0.30208 0.11389 -0.31753 0.11389 C -0.33298 0.11389 -0.34843 0.13658 -0.34843 0.15972 C -0.34843 0.14815 -0.35607 0.13704 -0.36389 0.13704 C -0.37152 0.13704 -0.37934 0.14861 -0.37934 0.15972 C -0.37934 0.15394 -0.38333 0.14815 -0.38698 0.14815 C -0.38906 0.14815 -0.39479 0.15394 -0.39479 0.15972 C -0.39479 0.15671 -0.39687 0.15394 -0.39878 0.15394 C -0.39878 0.15301 -0.40277 0.15671 -0.40277 0.15972 C -0.40277 0.1581 -0.40277 0.15671 -0.40486 0.15671 C -0.40486 0.15741 -0.40694 0.15833 -0.40694 0.15972 C -0.40694 0.1588 -0.40694 0.1581 -0.40694 0.15741 C -0.40885 0.15741 -0.40885 0.15833 -0.40885 0.15903 C -0.41093 0.15903 -0.41093 0.15833 -0.41093 0.15741 C -0.41302 0.15741 -0.41302 0.15833 -0.41302 0.15903 " pathEditMode="relative" rAng="0" ptsTypes="fffffffffffffffffff">
                                      <p:cBhvr>
                                        <p:cTn id="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7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1128 -0.00324 -0.05086 -0.00649 -0.06441 -0.00649 C -0.15173 -0.00649 -0.24132 0.04583 -0.24132 0.09838 C -0.24132 0.07176 -0.28628 0.04583 -0.32864 0.04583 C -0.37343 0.04583 -0.41597 0.07222 -0.41597 0.09838 C -0.41597 0.08518 -0.43819 0.07176 -0.46059 0.07176 C -0.48298 0.07176 -0.50538 0.08495 -0.50538 0.09838 C -0.50538 0.09166 -0.51666 0.08518 -0.52795 0.08518 C -0.53906 0.08518 -0.55034 0.09189 -0.55034 0.09838 C -0.55034 0.0949 -0.55607 0.09166 -0.56145 0.09166 C -0.56441 0.09166 -0.57274 0.0949 -0.57274 0.09838 C -0.57274 0.09652 -0.57569 0.0949 -0.57864 0.0949 C -0.57864 0.09444 -0.58437 0.09652 -0.58437 0.09838 C -0.58437 0.09745 -0.58437 0.09652 -0.58732 0.09652 C -0.58732 0.09699 -0.59027 0.09745 -0.59027 0.09838 C -0.59027 0.09791 -0.59027 0.09745 -0.59027 0.09699 C -0.59323 0.09699 -0.59323 0.09745 -0.59323 0.09791 C -0.59618 0.09791 -0.59618 0.09745 -0.59618 0.09699 C -0.59913 0.09699 -0.59913 0.09745 -0.59913 0.09791 " pathEditMode="relative" rAng="0" ptsTypes="fffffffffffffffffff">
                                      <p:cBhvr>
                                        <p:cTn id="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4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134 C -0.00938 -0.01732 -0.04184 -0.02125 -0.05295 -0.02125 C -0.12483 -0.02125 -0.19844 0.04134 -0.19844 0.10392 C -0.19844 0.07228 -0.23507 0.04134 -0.26979 0.04134 C -0.3066 0.04134 -0.34149 0.07275 -0.34149 0.10392 C -0.34149 0.08822 -0.3599 0.07228 -0.37813 0.07228 C -0.3967 0.07228 -0.4151 0.08776 -0.4151 0.10392 C -0.4151 0.09584 -0.42431 0.08822 -0.43368 0.08822 C -0.44271 0.08822 -0.45191 0.0963 -0.45191 0.10392 C -0.45191 0.09977 -0.45677 0.09584 -0.46111 0.09584 C -0.46354 0.09584 -0.47049 0.09977 -0.47049 0.10392 C -0.47049 0.10185 -0.47292 0.09977 -0.47517 0.09977 C -0.47517 0.09931 -0.47986 0.10185 -0.47986 0.10392 C -0.47986 0.10277 -0.47986 0.10185 -0.48247 0.10185 C -0.48247 0.10231 -0.4849 0.10277 -0.4849 0.10392 C -0.4849 0.10323 -0.4849 0.10277 -0.4849 0.10231 C -0.48715 0.10231 -0.48715 0.10277 -0.48715 0.10346 C -0.48958 0.10346 -0.48958 0.10277 -0.48958 0.10231 C -0.49219 0.10231 -0.49219 0.10277 -0.49219 0.10346 " pathEditMode="relative" rAng="0" ptsTypes="fffffffffffffffffff">
                                      <p:cBhvr>
                                        <p:cTn id="10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1362 C -0.00695 -0.01755 -0.0309 -0.02124 -0.03924 -0.02124 C -0.09219 -0.02124 -0.14636 0.04019 -0.14636 0.10162 C -0.14636 0.07044 -0.17361 0.04019 -0.19931 0.04019 C -0.22656 0.04019 -0.25243 0.07114 -0.25243 0.10162 C -0.25243 0.08615 -0.26597 0.07044 -0.27952 0.07044 C -0.29323 0.07044 -0.30677 0.08592 -0.30677 0.10162 C -0.30677 0.09377 -0.31354 0.08615 -0.32049 0.08615 C -0.32726 0.08615 -0.33403 0.094 -0.33403 0.10162 C -0.33403 0.09769 -0.3375 0.09377 -0.3408 0.09377 C -0.34254 0.09377 -0.34757 0.09769 -0.34757 0.10162 C -0.34757 0.09954 -0.34948 0.09769 -0.35122 0.09769 C -0.35122 0.097 -0.35469 0.09954 -0.35469 0.10162 C -0.35469 0.10047 -0.35469 0.09954 -0.3566 0.09954 C -0.3566 0.1 -0.35833 0.10047 -0.35833 0.10162 C -0.35833 0.10093 -0.35833 0.10047 -0.35833 0.1 C -0.36007 0.1 -0.36007 0.10047 -0.36007 0.10116 C -0.36181 0.10116 -0.36181 0.10047 -0.36181 0.1 C -0.36372 0.1 -0.36372 0.10047 -0.36372 0.10116 " pathEditMode="relative" rAng="0" ptsTypes="fffffffffffffffffff">
                                      <p:cBhvr>
                                        <p:cTn id="1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3816 L 0.62986 -0.0418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nual Operation 12"/>
          <p:cNvSpPr/>
          <p:nvPr/>
        </p:nvSpPr>
        <p:spPr>
          <a:xfrm flipH="1" flipV="1">
            <a:off x="9264352" y="6165304"/>
            <a:ext cx="504056" cy="692696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0" y="-104931"/>
            <a:ext cx="9945347" cy="7317432"/>
            <a:chOff x="0" y="0"/>
            <a:chExt cx="8316416" cy="7317432"/>
          </a:xfrm>
        </p:grpSpPr>
        <p:sp>
          <p:nvSpPr>
            <p:cNvPr id="11" name="Flowchart: Manual Operation 10"/>
            <p:cNvSpPr/>
            <p:nvPr/>
          </p:nvSpPr>
          <p:spPr>
            <a:xfrm flipH="1" flipV="1">
              <a:off x="6948264" y="5445224"/>
              <a:ext cx="1296144" cy="1872208"/>
            </a:xfrm>
            <a:prstGeom prst="flowChartManualOpe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229200"/>
              <a:ext cx="7956376" cy="1944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157192"/>
              <a:ext cx="795637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 descr="Science lab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tretch>
              <a:fillRect/>
            </a:stretch>
          </p:blipFill>
          <p:spPr>
            <a:xfrm>
              <a:off x="0" y="1700808"/>
              <a:ext cx="6127824" cy="386663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7956376" y="0"/>
              <a:ext cx="0" cy="515719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56376" y="5157192"/>
              <a:ext cx="360040" cy="17008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79576" y="2492896"/>
            <a:ext cx="1800200" cy="3939528"/>
            <a:chOff x="-1620688" y="2492896"/>
            <a:chExt cx="1008112" cy="2067320"/>
          </a:xfrm>
        </p:grpSpPr>
        <p:sp>
          <p:nvSpPr>
            <p:cNvPr id="16" name="Rectangle 15"/>
            <p:cNvSpPr/>
            <p:nvPr/>
          </p:nvSpPr>
          <p:spPr>
            <a:xfrm>
              <a:off x="-1404664" y="3212976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56592" y="3167257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Boy Scientist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620688" y="2492896"/>
              <a:ext cx="1008112" cy="2067320"/>
            </a:xfrm>
            <a:prstGeom prst="rect">
              <a:avLst/>
            </a:prstGeom>
          </p:spPr>
        </p:pic>
      </p:grpSp>
      <p:pic>
        <p:nvPicPr>
          <p:cNvPr id="19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492897"/>
            <a:ext cx="2710411" cy="3790015"/>
          </a:xfrm>
          <a:prstGeom prst="rect">
            <a:avLst/>
          </a:prstGeom>
          <a:noFill/>
        </p:spPr>
      </p:pic>
      <p:pic>
        <p:nvPicPr>
          <p:cNvPr id="20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4365104"/>
            <a:ext cx="2419213" cy="2242364"/>
          </a:xfrm>
          <a:prstGeom prst="rect">
            <a:avLst/>
          </a:prstGeom>
          <a:noFill/>
        </p:spPr>
      </p:pic>
      <p:sp>
        <p:nvSpPr>
          <p:cNvPr id="21" name="Rounded Rectangular Callout 20"/>
          <p:cNvSpPr/>
          <p:nvPr/>
        </p:nvSpPr>
        <p:spPr>
          <a:xfrm>
            <a:off x="3359696" y="836712"/>
            <a:ext cx="3600400" cy="1872208"/>
          </a:xfrm>
          <a:prstGeom prst="wedgeRoundRectCallout">
            <a:avLst>
              <a:gd name="adj1" fmla="val -38867"/>
              <a:gd name="adj2" fmla="val 586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Келгеніңіз үшін үлкен рақмет! Біз бастамас бұрын сұрақтарыңыз бар ма?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891028734"/>
      </p:ext>
    </p:extLst>
  </p:cSld>
  <p:clrMapOvr>
    <a:masterClrMapping/>
  </p:clrMapOvr>
  <p:transition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nual Operation 12"/>
          <p:cNvSpPr/>
          <p:nvPr/>
        </p:nvSpPr>
        <p:spPr>
          <a:xfrm flipH="1" flipV="1">
            <a:off x="9264352" y="6165304"/>
            <a:ext cx="504056" cy="692696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9840416" cy="7317432"/>
            <a:chOff x="0" y="0"/>
            <a:chExt cx="8316416" cy="7317432"/>
          </a:xfrm>
        </p:grpSpPr>
        <p:sp>
          <p:nvSpPr>
            <p:cNvPr id="11" name="Flowchart: Manual Operation 10"/>
            <p:cNvSpPr/>
            <p:nvPr/>
          </p:nvSpPr>
          <p:spPr>
            <a:xfrm flipH="1" flipV="1">
              <a:off x="6948264" y="5445224"/>
              <a:ext cx="1296144" cy="1872208"/>
            </a:xfrm>
            <a:prstGeom prst="flowChartManualOpe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229200"/>
              <a:ext cx="7956376" cy="1944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157192"/>
              <a:ext cx="795637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 descr="Science lab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tretch>
              <a:fillRect/>
            </a:stretch>
          </p:blipFill>
          <p:spPr>
            <a:xfrm>
              <a:off x="0" y="1700808"/>
              <a:ext cx="6127824" cy="386663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7956376" y="0"/>
              <a:ext cx="0" cy="515719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56376" y="5157192"/>
              <a:ext cx="360040" cy="17008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14"/>
          <p:cNvGrpSpPr/>
          <p:nvPr/>
        </p:nvGrpSpPr>
        <p:grpSpPr>
          <a:xfrm>
            <a:off x="2279576" y="2492896"/>
            <a:ext cx="1800200" cy="3939528"/>
            <a:chOff x="-1620688" y="2492896"/>
            <a:chExt cx="1008112" cy="2067320"/>
          </a:xfrm>
        </p:grpSpPr>
        <p:sp>
          <p:nvSpPr>
            <p:cNvPr id="16" name="Rectangle 15"/>
            <p:cNvSpPr/>
            <p:nvPr/>
          </p:nvSpPr>
          <p:spPr>
            <a:xfrm>
              <a:off x="-1404664" y="3212976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56592" y="3167257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Boy Scientist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620688" y="2492896"/>
              <a:ext cx="1008112" cy="2067320"/>
            </a:xfrm>
            <a:prstGeom prst="rect">
              <a:avLst/>
            </a:prstGeom>
          </p:spPr>
        </p:pic>
      </p:grpSp>
      <p:pic>
        <p:nvPicPr>
          <p:cNvPr id="19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492897"/>
            <a:ext cx="2710411" cy="3790015"/>
          </a:xfrm>
          <a:prstGeom prst="rect">
            <a:avLst/>
          </a:prstGeom>
          <a:noFill/>
        </p:spPr>
      </p:pic>
      <p:pic>
        <p:nvPicPr>
          <p:cNvPr id="20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4365104"/>
            <a:ext cx="2419213" cy="2242364"/>
          </a:xfrm>
          <a:prstGeom prst="rect">
            <a:avLst/>
          </a:prstGeom>
          <a:noFill/>
        </p:spPr>
      </p:pic>
      <p:sp>
        <p:nvSpPr>
          <p:cNvPr id="21" name="Rounded Rectangular Callout 20"/>
          <p:cNvSpPr/>
          <p:nvPr/>
        </p:nvSpPr>
        <p:spPr>
          <a:xfrm>
            <a:off x="4151784" y="836712"/>
            <a:ext cx="3600400" cy="1872208"/>
          </a:xfrm>
          <a:prstGeom prst="wedgeRoundRectCallout">
            <a:avLst>
              <a:gd name="adj1" fmla="val 35430"/>
              <a:gd name="adj2" fmla="val 7101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Клондау</a:t>
            </a:r>
            <a:r>
              <a:rPr lang="ru-RU" sz="2800" b="1" dirty="0"/>
              <a:t> </a:t>
            </a:r>
            <a:r>
              <a:rPr lang="ru-RU" sz="2800" b="1" dirty="0" err="1"/>
              <a:t>қалай</a:t>
            </a:r>
            <a:r>
              <a:rPr lang="ru-RU" sz="2800" b="1" dirty="0"/>
              <a:t> </a:t>
            </a:r>
            <a:r>
              <a:rPr lang="ru-RU" sz="2800" b="1" dirty="0" err="1" smtClean="0"/>
              <a:t>жүреді</a:t>
            </a:r>
            <a:r>
              <a:rPr lang="ru-RU" sz="2800" b="1" dirty="0"/>
              <a:t>? </a:t>
            </a:r>
            <a:r>
              <a:rPr lang="ru-RU" sz="2800" b="1" dirty="0" err="1"/>
              <a:t>Бұл</a:t>
            </a:r>
            <a:r>
              <a:rPr lang="ru-RU" sz="2800" b="1" dirty="0"/>
              <a:t> </a:t>
            </a:r>
            <a:r>
              <a:rPr lang="ru-RU" sz="2800" b="1" dirty="0" err="1"/>
              <a:t>менің</a:t>
            </a: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Голдиіме</a:t>
            </a:r>
            <a:r>
              <a:rPr lang="ru-RU" sz="2800" b="1" dirty="0" smtClean="0"/>
              <a:t> </a:t>
            </a:r>
            <a:r>
              <a:rPr lang="ru-RU" sz="2800" b="1" dirty="0" err="1"/>
              <a:t>зиян</a:t>
            </a:r>
            <a:r>
              <a:rPr lang="ru-RU" sz="2800" b="1" dirty="0"/>
              <a:t> </a:t>
            </a:r>
            <a:r>
              <a:rPr lang="ru-RU" sz="2800" b="1" dirty="0" err="1"/>
              <a:t>тигізбейді</a:t>
            </a:r>
            <a:r>
              <a:rPr lang="ru-RU" sz="2800" b="1" dirty="0"/>
              <a:t> </a:t>
            </a:r>
            <a:r>
              <a:rPr lang="ru-RU" sz="2800" b="1" dirty="0" err="1"/>
              <a:t>ме</a:t>
            </a:r>
            <a:r>
              <a:rPr lang="ru-RU" sz="2800" b="1" dirty="0"/>
              <a:t>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28954702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Manual Operation 12"/>
          <p:cNvSpPr/>
          <p:nvPr/>
        </p:nvSpPr>
        <p:spPr>
          <a:xfrm flipH="1" flipV="1">
            <a:off x="9264352" y="6165304"/>
            <a:ext cx="504056" cy="692696"/>
          </a:xfrm>
          <a:prstGeom prst="flowChartManualOperation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3"/>
          <p:cNvGrpSpPr/>
          <p:nvPr/>
        </p:nvGrpSpPr>
        <p:grpSpPr>
          <a:xfrm>
            <a:off x="0" y="0"/>
            <a:ext cx="9840416" cy="7317432"/>
            <a:chOff x="0" y="0"/>
            <a:chExt cx="8316416" cy="7317432"/>
          </a:xfrm>
        </p:grpSpPr>
        <p:sp>
          <p:nvSpPr>
            <p:cNvPr id="11" name="Flowchart: Manual Operation 10"/>
            <p:cNvSpPr/>
            <p:nvPr/>
          </p:nvSpPr>
          <p:spPr>
            <a:xfrm flipH="1" flipV="1">
              <a:off x="6948264" y="5445224"/>
              <a:ext cx="1296144" cy="1872208"/>
            </a:xfrm>
            <a:prstGeom prst="flowChartManualOperati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229200"/>
              <a:ext cx="7956376" cy="1944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157192"/>
              <a:ext cx="795637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 descr="Science lab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tretch>
              <a:fillRect/>
            </a:stretch>
          </p:blipFill>
          <p:spPr>
            <a:xfrm>
              <a:off x="0" y="1700808"/>
              <a:ext cx="6127824" cy="3866634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7956376" y="0"/>
              <a:ext cx="0" cy="515719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956376" y="5157192"/>
              <a:ext cx="360040" cy="1700808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14"/>
          <p:cNvGrpSpPr/>
          <p:nvPr/>
        </p:nvGrpSpPr>
        <p:grpSpPr>
          <a:xfrm>
            <a:off x="2279576" y="2492896"/>
            <a:ext cx="1800200" cy="3939528"/>
            <a:chOff x="-1620688" y="2492896"/>
            <a:chExt cx="1008112" cy="2067320"/>
          </a:xfrm>
        </p:grpSpPr>
        <p:sp>
          <p:nvSpPr>
            <p:cNvPr id="16" name="Rectangle 15"/>
            <p:cNvSpPr/>
            <p:nvPr/>
          </p:nvSpPr>
          <p:spPr>
            <a:xfrm>
              <a:off x="-1404664" y="3212976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756592" y="3167257"/>
              <a:ext cx="45719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Boy Scientist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-1620688" y="2492896"/>
              <a:ext cx="1008112" cy="2067320"/>
            </a:xfrm>
            <a:prstGeom prst="rect">
              <a:avLst/>
            </a:prstGeom>
          </p:spPr>
        </p:pic>
      </p:grpSp>
      <p:pic>
        <p:nvPicPr>
          <p:cNvPr id="19" name="Picture 2" descr="C:\Users\L Mullany\AppData\Local\Microsoft\Windows\Temporary Internet Files\Content.IE5\90A3GT20\MC9003341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2492897"/>
            <a:ext cx="2710411" cy="3790015"/>
          </a:xfrm>
          <a:prstGeom prst="rect">
            <a:avLst/>
          </a:prstGeom>
          <a:noFill/>
        </p:spPr>
      </p:pic>
      <p:pic>
        <p:nvPicPr>
          <p:cNvPr id="20" name="Picture 10" descr="C:\Users\L Mullany\AppData\Local\Microsoft\Windows\Temporary Internet Files\Content.IE5\90A3GT20\MC90014062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912" y="4365104"/>
            <a:ext cx="2419213" cy="2242364"/>
          </a:xfrm>
          <a:prstGeom prst="rect">
            <a:avLst/>
          </a:prstGeom>
          <a:noFill/>
        </p:spPr>
      </p:pic>
      <p:sp>
        <p:nvSpPr>
          <p:cNvPr id="21" name="Rounded Rectangular Callout 20"/>
          <p:cNvSpPr/>
          <p:nvPr/>
        </p:nvSpPr>
        <p:spPr>
          <a:xfrm>
            <a:off x="3359696" y="836712"/>
            <a:ext cx="3600400" cy="1872208"/>
          </a:xfrm>
          <a:prstGeom prst="wedgeRoundRectCallout">
            <a:avLst>
              <a:gd name="adj1" fmla="val -38867"/>
              <a:gd name="adj2" fmla="val 586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Клондау-бұл</a:t>
            </a:r>
            <a:r>
              <a:rPr lang="ru-RU" sz="2800" b="1" dirty="0"/>
              <a:t> </a:t>
            </a:r>
            <a:r>
              <a:rPr lang="ru-RU" sz="2800" b="1" dirty="0" err="1"/>
              <a:t>қарапайым</a:t>
            </a:r>
            <a:r>
              <a:rPr lang="ru-RU" sz="2800" b="1" dirty="0"/>
              <a:t> процесс, </a:t>
            </a:r>
            <a:r>
              <a:rPr lang="ru-RU" sz="2800" b="1" dirty="0" err="1"/>
              <a:t>сізге</a:t>
            </a:r>
            <a:r>
              <a:rPr lang="ru-RU" sz="2800" b="1" dirty="0"/>
              <a:t> </a:t>
            </a:r>
            <a:r>
              <a:rPr lang="ru-RU" sz="2800" b="1" dirty="0" err="1"/>
              <a:t>бұл</a:t>
            </a:r>
            <a:r>
              <a:rPr lang="ru-RU" sz="2800" b="1" dirty="0"/>
              <a:t> </a:t>
            </a:r>
            <a:r>
              <a:rPr lang="ru-RU" sz="2800" b="1" dirty="0" err="1"/>
              <a:t>туралы</a:t>
            </a:r>
            <a:r>
              <a:rPr lang="ru-RU" sz="2800" b="1" dirty="0"/>
              <a:t> </a:t>
            </a:r>
            <a:r>
              <a:rPr lang="ru-RU" sz="2800" b="1" dirty="0" err="1"/>
              <a:t>бәрін</a:t>
            </a:r>
            <a:r>
              <a:rPr lang="ru-RU" sz="2800" b="1" dirty="0"/>
              <a:t> </a:t>
            </a:r>
            <a:r>
              <a:rPr lang="ru-RU" sz="2800" b="1" dirty="0" err="1"/>
              <a:t>айтып</a:t>
            </a:r>
            <a:r>
              <a:rPr lang="ru-RU" sz="2800" b="1" dirty="0"/>
              <a:t> </a:t>
            </a:r>
            <a:r>
              <a:rPr lang="ru-RU" sz="2800" b="1" dirty="0" err="1"/>
              <a:t>берейін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59751956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831</TotalTime>
  <Words>531</Words>
  <Application>Microsoft Office PowerPoint</Application>
  <PresentationFormat>Произвольный</PresentationFormat>
  <Paragraphs>90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Ағзаларды клондау тәсілдері</vt:lpstr>
      <vt:lpstr>Сабақ мақсаттары:</vt:lpstr>
      <vt:lpstr>Бағалау критерийлері:</vt:lpstr>
      <vt:lpstr>Клон дегеніміз 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Клон дегеніміз не?</vt:lpstr>
      <vt:lpstr>Клондау</vt:lpstr>
      <vt:lpstr>Өсімдіктер қалай клондалады?</vt:lpstr>
      <vt:lpstr>Өсімдіктерді клондау</vt:lpstr>
      <vt:lpstr>Өсімдіктерді клондау</vt:lpstr>
      <vt:lpstr>Өсімдіктерді клондау</vt:lpstr>
      <vt:lpstr>Өсімдіктерді клондау</vt:lpstr>
      <vt:lpstr>Долли қойы</vt:lpstr>
      <vt:lpstr>Сүтқоректілерді клондау</vt:lpstr>
      <vt:lpstr>Сүтқоректілерді клондау</vt:lpstr>
      <vt:lpstr>Сүтқоректілерді клондау</vt:lpstr>
      <vt:lpstr>Сүтқоректілерді клондау</vt:lpstr>
      <vt:lpstr>Клондау дегеніміз не?</vt:lpstr>
      <vt:lpstr>Сүтқоректілерді клондау неше кезеңнен тұрады?</vt:lpstr>
      <vt:lpstr>Сүтқоректілерді клондау неше кезеңнен тұрады?</vt:lpstr>
      <vt:lpstr>Клондаудың артықшылықтары мен кемшіліктері қандай?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Гүлжайна Әміралиева</dc:creator>
  <cp:lastModifiedBy>User</cp:lastModifiedBy>
  <cp:revision>30</cp:revision>
  <dcterms:created xsi:type="dcterms:W3CDTF">2021-01-23T08:39:21Z</dcterms:created>
  <dcterms:modified xsi:type="dcterms:W3CDTF">2021-01-25T18:36:57Z</dcterms:modified>
</cp:coreProperties>
</file>