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_rels/presentation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media/image1.png" ContentType="image/png"/>
  <Override PartName="/ppt/media/image38.jpeg" ContentType="image/jpeg"/>
  <Override PartName="/ppt/media/image3.png" ContentType="image/png"/>
  <Override PartName="/ppt/media/image35.png" ContentType="image/png"/>
  <Override PartName="/ppt/media/image18.jpeg" ContentType="image/jpeg"/>
  <Override PartName="/ppt/media/image4.png" ContentType="image/png"/>
  <Override PartName="/ppt/media/image33.jpeg" ContentType="image/jpeg"/>
  <Override PartName="/ppt/media/image5.png" ContentType="image/png"/>
  <Override PartName="/ppt/media/image37.png" ContentType="image/png"/>
  <Override PartName="/ppt/media/image6.png" ContentType="image/png"/>
  <Override PartName="/ppt/media/image7.png" ContentType="image/png"/>
  <Override PartName="/ppt/media/image15.jpeg" ContentType="image/jpeg"/>
  <Override PartName="/ppt/media/image13.jpeg" ContentType="image/jpeg"/>
  <Override PartName="/ppt/media/image44.png" ContentType="image/png"/>
  <Override PartName="/ppt/media/image21.jpeg" ContentType="image/jpeg"/>
  <Override PartName="/ppt/media/image10.png" ContentType="image/png"/>
  <Override PartName="/ppt/media/image11.jpeg" ContentType="image/jpeg"/>
  <Override PartName="/ppt/media/image24.png" ContentType="image/png"/>
  <Override PartName="/ppt/media/image12.jpeg" ContentType="image/jpeg"/>
  <Override PartName="/ppt/media/image2.png" ContentType="image/png"/>
  <Override PartName="/ppt/media/image34.png" ContentType="image/png"/>
  <Override PartName="/ppt/media/image14.jpeg" ContentType="image/jpeg"/>
  <Override PartName="/ppt/media/image31.png" ContentType="image/png"/>
  <Override PartName="/ppt/media/image17.jpeg" ContentType="image/jpeg"/>
  <Override PartName="/ppt/media/image19.jpeg" ContentType="image/jpeg"/>
  <Override PartName="/ppt/media/image22.jpeg" ContentType="image/jpeg"/>
  <Override PartName="/ppt/media/image8.png" ContentType="image/png"/>
  <Override PartName="/ppt/media/image23.png" ContentType="image/png"/>
  <Override PartName="/ppt/media/image30.png" ContentType="image/png"/>
  <Override PartName="/ppt/media/image16.jpeg" ContentType="image/jpeg"/>
  <Override PartName="/ppt/media/image9.png" ContentType="image/png"/>
  <Override PartName="/ppt/media/image32.png" ContentType="image/png"/>
  <Override PartName="/ppt/media/image42.jpeg" ContentType="image/jpeg"/>
  <Override PartName="/ppt/media/image39.jpeg" ContentType="image/jpeg"/>
  <Override PartName="/ppt/media/image43.png" ContentType="image/png"/>
  <Override PartName="/ppt/media/image28.png" ContentType="image/png"/>
  <Override PartName="/ppt/media/image20.jpeg" ContentType="image/jpeg"/>
  <Override PartName="/ppt/media/image25.png" ContentType="image/png"/>
  <Override PartName="/ppt/media/image40.png" ContentType="image/png"/>
  <Override PartName="/ppt/media/image29.jpeg" ContentType="image/jpeg"/>
  <Override PartName="/ppt/media/image27.png" ContentType="image/png"/>
  <Override PartName="/ppt/media/image26.jpeg" ContentType="image/jpeg"/>
  <Override PartName="/ppt/media/image41.jpeg" ContentType="image/jpeg"/>
  <Override PartName="/ppt/media/image36.jpeg" ContentType="image/jpeg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notesSlides/_rels/notesSlide17.xml.rels" ContentType="application/vnd.openxmlformats-package.relationships+xml"/>
  <Override PartName="/ppt/notesSlides/_rels/notesSlide9.xml.rels" ContentType="application/vnd.openxmlformats-package.relationships+xml"/>
  <Override PartName="/ppt/notesSlides/_rels/notesSlide4.xml.rels" ContentType="application/vnd.openxmlformats-package.relationships+xml"/>
  <Override PartName="/ppt/notesSlides/_rels/notesSlide8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93588" cy="6858000"/>
  <p:notesSz cx="6858000" cy="9947275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"/>
          <p:cNvSpPr/>
          <p:nvPr/>
        </p:nvSpPr>
        <p:spPr>
          <a:xfrm>
            <a:off x="0" y="0"/>
            <a:ext cx="6858000" cy="99468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96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dt" idx="5"/>
          </p:nvPr>
        </p:nvSpPr>
        <p:spPr>
          <a:xfrm>
            <a:off x="3884400" y="0"/>
            <a:ext cx="2971800" cy="496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sldImg"/>
          </p:nvPr>
        </p:nvSpPr>
        <p:spPr>
          <a:xfrm>
            <a:off x="114120" y="746280"/>
            <a:ext cx="6629400" cy="373032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move the slide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85800" y="4724280"/>
            <a:ext cx="5486400" cy="4476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Click to edit the notes format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PlaceHolder 5"/>
          <p:cNvSpPr>
            <a:spLocks noGrp="1"/>
          </p:cNvSpPr>
          <p:nvPr>
            <p:ph type="ftr" idx="6"/>
          </p:nvPr>
        </p:nvSpPr>
        <p:spPr>
          <a:xfrm>
            <a:off x="-360" y="9448920"/>
            <a:ext cx="2971800" cy="496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PlaceHolder 6"/>
          <p:cNvSpPr>
            <a:spLocks noGrp="1"/>
          </p:cNvSpPr>
          <p:nvPr>
            <p:ph type="sldNum" idx="7"/>
          </p:nvPr>
        </p:nvSpPr>
        <p:spPr>
          <a:xfrm>
            <a:off x="3884400" y="9448920"/>
            <a:ext cx="2971800" cy="496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D9604ED7-F1A9-40E9-BD10-C3B3AC94C873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ldImg"/>
          </p:nvPr>
        </p:nvSpPr>
        <p:spPr>
          <a:xfrm>
            <a:off x="114480" y="746280"/>
            <a:ext cx="6629400" cy="3730320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85800" y="4724280"/>
            <a:ext cx="5486400" cy="4476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5" name="Номер слайда 3"/>
          <p:cNvSpPr/>
          <p:nvPr/>
        </p:nvSpPr>
        <p:spPr>
          <a:xfrm>
            <a:off x="3884760" y="9448920"/>
            <a:ext cx="2971800" cy="4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9BE846AD-E438-427F-8088-662EA02899A7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ldImg"/>
          </p:nvPr>
        </p:nvSpPr>
        <p:spPr>
          <a:xfrm>
            <a:off x="114480" y="746280"/>
            <a:ext cx="6629400" cy="3730320"/>
          </a:xfrm>
          <a:prstGeom prst="rect">
            <a:avLst/>
          </a:prstGeom>
          <a:ln w="0">
            <a:noFill/>
          </a:ln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85800" y="4724280"/>
            <a:ext cx="5486400" cy="4476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0" name="Номер слайда 3"/>
          <p:cNvSpPr/>
          <p:nvPr/>
        </p:nvSpPr>
        <p:spPr>
          <a:xfrm>
            <a:off x="3884760" y="9448920"/>
            <a:ext cx="2971800" cy="4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DEE5EF47-5BF8-4392-8147-7B3E5063A010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ldImg"/>
          </p:nvPr>
        </p:nvSpPr>
        <p:spPr>
          <a:xfrm>
            <a:off x="114480" y="746280"/>
            <a:ext cx="6629400" cy="3730320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85800" y="4724280"/>
            <a:ext cx="5486400" cy="4476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3" name="Номер слайда 3"/>
          <p:cNvSpPr/>
          <p:nvPr/>
        </p:nvSpPr>
        <p:spPr>
          <a:xfrm>
            <a:off x="3884760" y="9448920"/>
            <a:ext cx="2971800" cy="4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82C22688-2477-4CE7-8C37-658F716D570E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ldImg"/>
          </p:nvPr>
        </p:nvSpPr>
        <p:spPr>
          <a:xfrm>
            <a:off x="114480" y="746280"/>
            <a:ext cx="6629400" cy="3730320"/>
          </a:xfrm>
          <a:prstGeom prst="rect">
            <a:avLst/>
          </a:prstGeom>
          <a:ln w="0">
            <a:noFill/>
          </a:ln>
        </p:spPr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85800" y="4724280"/>
            <a:ext cx="5486400" cy="4476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6" name="Номер слайда 3"/>
          <p:cNvSpPr/>
          <p:nvPr/>
        </p:nvSpPr>
        <p:spPr>
          <a:xfrm>
            <a:off x="3884760" y="9448920"/>
            <a:ext cx="2971800" cy="4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4410D778-240C-4CFD-B4C0-EB77B3F70BDF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sldImg"/>
          </p:nvPr>
        </p:nvSpPr>
        <p:spPr>
          <a:xfrm>
            <a:off x="114480" y="746280"/>
            <a:ext cx="6629400" cy="3730320"/>
          </a:xfrm>
          <a:prstGeom prst="rect">
            <a:avLst/>
          </a:prstGeom>
          <a:ln w="0">
            <a:noFill/>
          </a:ln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85800" y="4724280"/>
            <a:ext cx="5486400" cy="4476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9" name="Номер слайда 3"/>
          <p:cNvSpPr/>
          <p:nvPr/>
        </p:nvSpPr>
        <p:spPr>
          <a:xfrm>
            <a:off x="3884760" y="9448920"/>
            <a:ext cx="2971800" cy="4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A1835381-26DE-4313-87CD-FD1CB792C8C2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sldImg"/>
          </p:nvPr>
        </p:nvSpPr>
        <p:spPr>
          <a:xfrm>
            <a:off x="114480" y="746280"/>
            <a:ext cx="6629400" cy="3730320"/>
          </a:xfrm>
          <a:prstGeom prst="rect">
            <a:avLst/>
          </a:prstGeom>
          <a:ln w="0">
            <a:noFill/>
          </a:ln>
        </p:spPr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85800" y="4724280"/>
            <a:ext cx="5486400" cy="4476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42" name="Номер слайда 3"/>
          <p:cNvSpPr/>
          <p:nvPr/>
        </p:nvSpPr>
        <p:spPr>
          <a:xfrm>
            <a:off x="3884760" y="9448920"/>
            <a:ext cx="2971800" cy="4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029F93E1-7EE4-4460-B9CC-9A12AC8B1378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3A32BF4-85FB-40A1-8A02-170A0C5F6B3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638B170B-7F75-486A-9B84-98E1E94DA0FD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15A6D6E2-4F75-44B9-9B20-AB1C77421BB2}" type="slidenum"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/>
          <p:cNvSpPr/>
          <p:nvPr/>
        </p:nvSpPr>
        <p:spPr>
          <a:xfrm>
            <a:off x="11242800" y="301680"/>
            <a:ext cx="595080" cy="326880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sldNum" idx="4"/>
          </p:nvPr>
        </p:nvSpPr>
        <p:spPr>
          <a:xfrm>
            <a:off x="11312640" y="282600"/>
            <a:ext cx="457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1" lang="en-US" sz="1200" strike="noStrike" u="none">
                <a:solidFill>
                  <a:srgbClr val="e7e6e6"/>
                </a:solidFill>
                <a:uFillTx/>
                <a:latin typeface="Calibri Light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2309CCAC-CBF1-4574-AFB8-EC4466389B80}" type="slidenum">
              <a:rPr b="1" lang="en-US" sz="1200" strike="noStrike" u="none">
                <a:solidFill>
                  <a:srgbClr val="e7e6e6"/>
                </a:solidFill>
                <a:uFillTx/>
                <a:latin typeface="Calibri Light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30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31.png"/><Relationship Id="rId5" Type="http://schemas.openxmlformats.org/officeDocument/2006/relationships/image" Target="../media/image1.png"/><Relationship Id="rId6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22.jpeg"/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26.jpeg"/><Relationship Id="rId7" Type="http://schemas.openxmlformats.org/officeDocument/2006/relationships/image" Target="../media/image36.jpeg"/><Relationship Id="rId8" Type="http://schemas.openxmlformats.org/officeDocument/2006/relationships/image" Target="../media/image37.png"/><Relationship Id="rId9" Type="http://schemas.openxmlformats.org/officeDocument/2006/relationships/image" Target="../media/image38.jpeg"/><Relationship Id="rId10" Type="http://schemas.openxmlformats.org/officeDocument/2006/relationships/image" Target="../media/image39.jpeg"/><Relationship Id="rId11" Type="http://schemas.openxmlformats.org/officeDocument/2006/relationships/image" Target="../media/image27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openxmlformats.org/officeDocument/2006/relationships/image" Target="../media/image1.png"/><Relationship Id="rId15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22.jpeg"/><Relationship Id="rId3" Type="http://schemas.openxmlformats.org/officeDocument/2006/relationships/image" Target="../media/image33.jpeg"/><Relationship Id="rId4" Type="http://schemas.openxmlformats.org/officeDocument/2006/relationships/image" Target="../media/image26.jpeg"/><Relationship Id="rId5" Type="http://schemas.openxmlformats.org/officeDocument/2006/relationships/image" Target="../media/image41.jpeg"/><Relationship Id="rId6" Type="http://schemas.openxmlformats.org/officeDocument/2006/relationships/image" Target="../media/image37.png"/><Relationship Id="rId7" Type="http://schemas.openxmlformats.org/officeDocument/2006/relationships/image" Target="../media/image42.jpeg"/><Relationship Id="rId8" Type="http://schemas.openxmlformats.org/officeDocument/2006/relationships/image" Target="../media/image29.jpeg"/><Relationship Id="rId9" Type="http://schemas.openxmlformats.org/officeDocument/2006/relationships/image" Target="../media/image27.png"/><Relationship Id="rId10" Type="http://schemas.openxmlformats.org/officeDocument/2006/relationships/image" Target="../media/image1.png"/><Relationship Id="rId1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43.png"/><Relationship Id="rId7" Type="http://schemas.openxmlformats.org/officeDocument/2006/relationships/image" Target="../media/image5.png"/><Relationship Id="rId8" Type="http://schemas.openxmlformats.org/officeDocument/2006/relationships/image" Target="../media/image4.png"/><Relationship Id="rId9" Type="http://schemas.openxmlformats.org/officeDocument/2006/relationships/image" Target="../media/image1.png"/><Relationship Id="rId10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5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Relationship Id="rId11" Type="http://schemas.openxmlformats.org/officeDocument/2006/relationships/image" Target="../media/image19.jpeg"/><Relationship Id="rId12" Type="http://schemas.openxmlformats.org/officeDocument/2006/relationships/image" Target="../media/image20.jpeg"/><Relationship Id="rId13" Type="http://schemas.openxmlformats.org/officeDocument/2006/relationships/image" Target="../media/image4.png"/><Relationship Id="rId14" Type="http://schemas.openxmlformats.org/officeDocument/2006/relationships/image" Target="../media/image5.png"/><Relationship Id="rId15" Type="http://schemas.openxmlformats.org/officeDocument/2006/relationships/image" Target="../media/image1.png"/><Relationship Id="rId16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1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"/>
          <p:cNvSpPr/>
          <p:nvPr/>
        </p:nvSpPr>
        <p:spPr>
          <a:xfrm>
            <a:off x="1568520" y="3040200"/>
            <a:ext cx="873612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1f4e79"/>
                </a:solidFill>
                <a:uFillTx/>
                <a:latin typeface="Times New Roman"/>
                <a:ea typeface="Times New Roman"/>
              </a:rPr>
              <a:t>Тақырып:</a:t>
            </a:r>
            <a:r>
              <a:rPr b="0" lang="kk-KZ" sz="2400" strike="noStrike" u="none">
                <a:solidFill>
                  <a:srgbClr val="1f4e79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0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анықтау. Зертханалық жұмыс «Жасушалардың негізгі компоненттерін микрофотографиялар қолданып сипаттау»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1" name="Звук 5" descr=""/>
          <p:cNvPicPr/>
          <p:nvPr/>
        </p:nvPicPr>
        <p:blipFill>
          <a:blip r:embed="rId1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0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0" name="Picture 6" descr=""/>
          <p:cNvPicPr/>
          <p:nvPr/>
        </p:nvPicPr>
        <p:blipFill>
          <a:blip r:embed="rId1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7" descr=""/>
          <p:cNvPicPr/>
          <p:nvPr/>
        </p:nvPicPr>
        <p:blipFill>
          <a:blip r:embed="rId2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3" descr="C:\Users\user\Desktop\ө+ж.jpg"/>
          <p:cNvPicPr/>
          <p:nvPr/>
        </p:nvPicPr>
        <p:blipFill>
          <a:blip r:embed="rId3"/>
          <a:stretch/>
        </p:blipFill>
        <p:spPr>
          <a:xfrm>
            <a:off x="828720" y="762120"/>
            <a:ext cx="10455120" cy="5400720"/>
          </a:xfrm>
          <a:prstGeom prst="rect">
            <a:avLst/>
          </a:prstGeom>
          <a:ln w="0">
            <a:noFill/>
          </a:ln>
        </p:spPr>
      </p:pic>
      <p:pic>
        <p:nvPicPr>
          <p:cNvPr id="143" name="Звук 1" descr=""/>
          <p:cNvPicPr/>
          <p:nvPr/>
        </p:nvPicPr>
        <p:blipFill>
          <a:blip r:embed="rId4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nodeType="clickEffect" fill="hold">
                      <p:stCondLst>
                        <p:cond delay="0"/>
                      </p:stCondLst>
                      <p:childTnLst>
                        <p:par>
                          <p:cTn id="5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145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46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7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148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sp>
        <p:nvSpPr>
          <p:cNvPr id="149" name="Прямоугольник 6"/>
          <p:cNvSpPr/>
          <p:nvPr/>
        </p:nvSpPr>
        <p:spPr>
          <a:xfrm>
            <a:off x="409680" y="768240"/>
            <a:ext cx="11437920" cy="521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d0d0d"/>
                </a:solidFill>
                <a:uFillTx/>
                <a:latin typeface="Times New Roman"/>
                <a:ea typeface="Times New Roman"/>
              </a:rPr>
              <a:t>Зертханалық жұмыс:  </a:t>
            </a:r>
            <a:r>
              <a:rPr b="1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«Жасушалардың негізгі компоненттерін микрофотографиялар қолданып сипаттау».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d0d0d"/>
                </a:solidFill>
                <a:uFillTx/>
                <a:latin typeface="Times New Roman"/>
                <a:ea typeface="Times New Roman"/>
              </a:rPr>
              <a:t>Мақсаты: </a:t>
            </a:r>
            <a:r>
              <a:rPr b="1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Микрофотографияларды оқып түсіну, қызметіне байланысты органоидтерге тән белгілерді көрсету, суретін салу, “жасуша құрылымы” сұлбасын құру.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d0d0d"/>
                </a:solidFill>
                <a:uFillTx/>
                <a:latin typeface="Times New Roman"/>
                <a:ea typeface="Times New Roman"/>
              </a:rPr>
              <a:t>Құрал</a:t>
            </a:r>
            <a:r>
              <a:rPr b="1" lang="en-US" sz="2400" strike="noStrike" u="none">
                <a:solidFill>
                  <a:srgbClr val="0d0d0d"/>
                </a:solidFill>
                <a:uFillTx/>
                <a:latin typeface="Times New Roman"/>
                <a:ea typeface="Times New Roman"/>
              </a:rPr>
              <a:t>-</a:t>
            </a:r>
            <a:r>
              <a:rPr b="1" lang="kk-KZ" sz="2400" strike="noStrike" u="none">
                <a:solidFill>
                  <a:srgbClr val="0d0d0d"/>
                </a:solidFill>
                <a:uFillTx/>
                <a:latin typeface="Times New Roman"/>
                <a:ea typeface="Times New Roman"/>
              </a:rPr>
              <a:t>жабдықтар: </a:t>
            </a:r>
            <a:r>
              <a:rPr b="1" lang="en-US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1-4 c</a:t>
            </a:r>
            <a:r>
              <a:rPr b="1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уреттер.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d0d0d"/>
                </a:solidFill>
                <a:uFillTx/>
                <a:latin typeface="Times New Roman"/>
                <a:ea typeface="Times New Roman"/>
              </a:rPr>
              <a:t>Жұмыс барысы: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1. Оқулықтағы микрофотографияларды түсіну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2. Жасуша құрылысының ерекшеліктерін анықтау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70c0"/>
                </a:solidFill>
                <a:uFillTx/>
                <a:latin typeface="Times New Roman"/>
                <a:ea typeface="Times New Roman"/>
              </a:rPr>
              <a:t>3. Микрофотографияларда табылған барлық жасуша органоидтерінің суретін салу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0" name="Звук 2" descr=""/>
          <p:cNvPicPr/>
          <p:nvPr/>
        </p:nvPicPr>
        <p:blipFill>
          <a:blip r:embed="rId4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nodeType="clickEffect" fill="hold">
                      <p:stCondLst>
                        <p:cond delay="0"/>
                      </p:stCondLst>
                      <p:childTnLst>
                        <p:par>
                          <p:cTn id="6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sp>
        <p:nvSpPr>
          <p:cNvPr id="152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3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54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7" descr=""/>
          <p:cNvPicPr/>
          <p:nvPr/>
        </p:nvPicPr>
        <p:blipFill>
          <a:blip r:embed="rId3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8" descr="https://4.bp.blogspot.com/-zNzL4vDrOvg/WhGBaVc-CsI/AAAAAAAAAKU/TVFxywAcTacDlx_h_JSbIle0isP7ZPQGgCLcBGAs/s1600/Kletca.jpg"/>
          <p:cNvPicPr/>
          <p:nvPr/>
        </p:nvPicPr>
        <p:blipFill>
          <a:blip r:embed="rId4"/>
          <a:stretch/>
        </p:blipFill>
        <p:spPr>
          <a:xfrm>
            <a:off x="676440" y="817560"/>
            <a:ext cx="11118600" cy="5407200"/>
          </a:xfrm>
          <a:prstGeom prst="rect">
            <a:avLst/>
          </a:prstGeom>
          <a:ln w="0">
            <a:noFill/>
          </a:ln>
        </p:spPr>
      </p:pic>
      <p:pic>
        <p:nvPicPr>
          <p:cNvPr id="157" name="Звук 2" descr=""/>
          <p:cNvPicPr/>
          <p:nvPr/>
        </p:nvPicPr>
        <p:blipFill>
          <a:blip r:embed="rId5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nodeType="clickEffect" fill="hold">
                      <p:stCondLst>
                        <p:cond delay="0"/>
                      </p:stCondLst>
                      <p:childTnLst>
                        <p:par>
                          <p:cTn id="7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Прямоугольник 1" descr=""/>
          <p:cNvPicPr/>
          <p:nvPr/>
        </p:nvPicPr>
        <p:blipFill>
          <a:blip r:embed="rId1"/>
          <a:stretch/>
        </p:blipFill>
        <p:spPr>
          <a:xfrm>
            <a:off x="487440" y="743040"/>
            <a:ext cx="10850400" cy="1012680"/>
          </a:xfrm>
          <a:prstGeom prst="rect">
            <a:avLst/>
          </a:prstGeom>
          <a:ln w="0">
            <a:noFill/>
          </a:ln>
        </p:spPr>
      </p:pic>
      <p:pic>
        <p:nvPicPr>
          <p:cNvPr id="159" name="Рисунок 3" descr="ÐÐ°ÑÑÐ¸Ð½ÐºÐ¸ Ð¿Ð¾ Ð·Ð°Ð¿ÑÐ¾ÑÑ endoplasmic reticulum png"/>
          <p:cNvPicPr/>
          <p:nvPr/>
        </p:nvPicPr>
        <p:blipFill>
          <a:blip r:embed="rId2"/>
          <a:srcRect l="11617" t="8103" r="9504" b="11617"/>
          <a:stretch/>
        </p:blipFill>
        <p:spPr>
          <a:xfrm>
            <a:off x="3767040" y="1722600"/>
            <a:ext cx="1692360" cy="1349280"/>
          </a:xfrm>
          <a:prstGeom prst="rect">
            <a:avLst/>
          </a:prstGeom>
          <a:ln w="0">
            <a:noFill/>
          </a:ln>
        </p:spPr>
      </p:pic>
      <p:pic>
        <p:nvPicPr>
          <p:cNvPr id="160" name="Рисунок 4" descr="ÐÐ¾ÑÐ¾Ð¶ÐµÐµ Ð¸Ð·Ð¾Ð±ÑÐ°Ð¶ÐµÐ½Ð¸Ðµ"/>
          <p:cNvPicPr/>
          <p:nvPr/>
        </p:nvPicPr>
        <p:blipFill>
          <a:blip r:embed="rId3"/>
          <a:stretch/>
        </p:blipFill>
        <p:spPr>
          <a:xfrm>
            <a:off x="4251240" y="4786200"/>
            <a:ext cx="1693800" cy="944640"/>
          </a:xfrm>
          <a:prstGeom prst="rect">
            <a:avLst/>
          </a:prstGeom>
          <a:ln w="0">
            <a:noFill/>
          </a:ln>
        </p:spPr>
      </p:pic>
      <p:pic>
        <p:nvPicPr>
          <p:cNvPr id="161" name="Рисунок 5" descr="ÐÐ°ÑÑÐ¸Ð½ÐºÐ¸ Ð¿Ð¾ Ð·Ð°Ð¿ÑÐ¾ÑÑ cell nucleus png"/>
          <p:cNvPicPr/>
          <p:nvPr/>
        </p:nvPicPr>
        <p:blipFill>
          <a:blip r:embed="rId4"/>
          <a:stretch/>
        </p:blipFill>
        <p:spPr>
          <a:xfrm>
            <a:off x="6886440" y="3363840"/>
            <a:ext cx="1303560" cy="1243080"/>
          </a:xfrm>
          <a:prstGeom prst="rect">
            <a:avLst/>
          </a:prstGeom>
          <a:ln w="0">
            <a:noFill/>
          </a:ln>
        </p:spPr>
      </p:pic>
      <p:pic>
        <p:nvPicPr>
          <p:cNvPr id="162" name="Рисунок 6" descr="ÐÐ¾ÑÐ¾Ð¶ÐµÐµ Ð¸Ð·Ð¾Ð±ÑÐ°Ð¶ÐµÐ½Ð¸Ðµ"/>
          <p:cNvPicPr/>
          <p:nvPr/>
        </p:nvPicPr>
        <p:blipFill>
          <a:blip r:embed="rId5"/>
          <a:stretch/>
        </p:blipFill>
        <p:spPr>
          <a:xfrm>
            <a:off x="1335240" y="3260880"/>
            <a:ext cx="2287440" cy="984240"/>
          </a:xfrm>
          <a:prstGeom prst="rect">
            <a:avLst/>
          </a:prstGeom>
          <a:ln w="0">
            <a:noFill/>
          </a:ln>
        </p:spPr>
      </p:pic>
      <p:pic>
        <p:nvPicPr>
          <p:cNvPr id="163" name="Рисунок 7" descr="ÐÐ¾ÑÐ¾Ð¶ÐµÐµ Ð¸Ð·Ð¾Ð±ÑÐ°Ð¶ÐµÐ½Ð¸Ðµ"/>
          <p:cNvPicPr/>
          <p:nvPr/>
        </p:nvPicPr>
        <p:blipFill>
          <a:blip r:embed="rId6"/>
          <a:srcRect l="0" t="0" r="0" b="7164"/>
          <a:stretch/>
        </p:blipFill>
        <p:spPr>
          <a:xfrm>
            <a:off x="6621480" y="4687920"/>
            <a:ext cx="1706400" cy="1212840"/>
          </a:xfrm>
          <a:prstGeom prst="rect">
            <a:avLst/>
          </a:prstGeom>
          <a:ln w="0">
            <a:noFill/>
          </a:ln>
        </p:spPr>
      </p:pic>
      <p:pic>
        <p:nvPicPr>
          <p:cNvPr id="164" name="Рисунок 8" descr="ÐÐ°ÑÑÐ¸Ð½ÐºÐ¸ Ð¿Ð¾ Ð·Ð°Ð¿ÑÐ¾ÑÑ endoplasmic reticulum png"/>
          <p:cNvPicPr/>
          <p:nvPr/>
        </p:nvPicPr>
        <p:blipFill>
          <a:blip r:embed="rId7"/>
          <a:stretch/>
        </p:blipFill>
        <p:spPr>
          <a:xfrm>
            <a:off x="7756560" y="1601640"/>
            <a:ext cx="1627200" cy="1365480"/>
          </a:xfrm>
          <a:prstGeom prst="rect">
            <a:avLst/>
          </a:prstGeom>
          <a:ln w="0">
            <a:noFill/>
          </a:ln>
        </p:spPr>
      </p:pic>
      <p:pic>
        <p:nvPicPr>
          <p:cNvPr id="165" name="Рисунок 9" descr="ÐÐ¾ÑÐ¾Ð¶ÐµÐµ Ð¸Ð·Ð¾Ð±ÑÐ°Ð¶ÐµÐ½Ð¸Ðµ"/>
          <p:cNvPicPr/>
          <p:nvPr/>
        </p:nvPicPr>
        <p:blipFill>
          <a:blip r:embed="rId8"/>
          <a:stretch/>
        </p:blipFill>
        <p:spPr>
          <a:xfrm>
            <a:off x="1335240" y="1601640"/>
            <a:ext cx="1993680" cy="133848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10" descr="ÐÐ¾ÑÐ¾Ð¶ÐµÐµ Ð¸Ð·Ð¾Ð±ÑÐ°Ð¶ÐµÐ½Ð¸Ðµ"/>
          <p:cNvPicPr/>
          <p:nvPr/>
        </p:nvPicPr>
        <p:blipFill>
          <a:blip r:embed="rId9"/>
          <a:stretch/>
        </p:blipFill>
        <p:spPr>
          <a:xfrm>
            <a:off x="4538520" y="3402000"/>
            <a:ext cx="1570320" cy="1062000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12" descr="ÐÐ¾ÑÐ¾Ð¶ÐµÐµ Ð¸Ð·Ð¾Ð±ÑÐ°Ð¶ÐµÐ½Ð¸Ðµ"/>
          <p:cNvPicPr/>
          <p:nvPr/>
        </p:nvPicPr>
        <p:blipFill>
          <a:blip r:embed="rId10"/>
          <a:stretch/>
        </p:blipFill>
        <p:spPr>
          <a:xfrm>
            <a:off x="5713560" y="1660680"/>
            <a:ext cx="1481040" cy="1493640"/>
          </a:xfrm>
          <a:prstGeom prst="rect">
            <a:avLst/>
          </a:prstGeom>
          <a:ln w="0">
            <a:noFill/>
          </a:ln>
        </p:spPr>
      </p:pic>
      <p:pic>
        <p:nvPicPr>
          <p:cNvPr id="168" name="Рисунок 13" descr="ÐÐ°ÑÑÐ¸Ð½ÐºÐ¸ Ð¿Ð¾ Ð·Ð°Ð¿ÑÐ¾ÑÑ ÑÐ¸ÐÐÐ¡ÐÐÐ png"/>
          <p:cNvPicPr/>
          <p:nvPr/>
        </p:nvPicPr>
        <p:blipFill>
          <a:blip r:embed="rId11"/>
          <a:stretch/>
        </p:blipFill>
        <p:spPr>
          <a:xfrm>
            <a:off x="1398600" y="4575240"/>
            <a:ext cx="1952640" cy="1206360"/>
          </a:xfrm>
          <a:prstGeom prst="rect">
            <a:avLst/>
          </a:prstGeom>
          <a:ln w="0">
            <a:noFill/>
          </a:ln>
        </p:spPr>
      </p:pic>
      <p:sp>
        <p:nvSpPr>
          <p:cNvPr id="169" name="Прямоугольник 14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70" name="Picture 6" descr=""/>
          <p:cNvPicPr/>
          <p:nvPr/>
        </p:nvPicPr>
        <p:blipFill>
          <a:blip r:embed="rId12"/>
          <a:stretch/>
        </p:blipFill>
        <p:spPr>
          <a:xfrm>
            <a:off x="1496880" y="609444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171" name="Picture 7" descr=""/>
          <p:cNvPicPr/>
          <p:nvPr/>
        </p:nvPicPr>
        <p:blipFill>
          <a:blip r:embed="rId13"/>
          <a:stretch/>
        </p:blipFill>
        <p:spPr>
          <a:xfrm>
            <a:off x="1496880" y="620244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172" name="Звук 2" descr=""/>
          <p:cNvPicPr/>
          <p:nvPr/>
        </p:nvPicPr>
        <p:blipFill>
          <a:blip r:embed="rId14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nodeType="clickEffect" fill="hold">
                      <p:stCondLst>
                        <p:cond delay="0"/>
                      </p:stCondLst>
                      <p:childTnLst>
                        <p:par>
                          <p:cTn id="7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Прямая со стрелкой 38"/>
          <p:cNvCxnSpPr/>
          <p:nvPr/>
        </p:nvCxnSpPr>
        <p:spPr>
          <a:xfrm>
            <a:off x="6043320" y="2179800"/>
            <a:ext cx="1080" cy="70704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triangle" w="med"/>
          </a:ln>
        </p:spPr>
      </p:cxnSp>
      <p:pic>
        <p:nvPicPr>
          <p:cNvPr id="174" name="Прямоугольник 1" descr=""/>
          <p:cNvPicPr/>
          <p:nvPr/>
        </p:nvPicPr>
        <p:blipFill>
          <a:blip r:embed="rId1"/>
          <a:stretch/>
        </p:blipFill>
        <p:spPr>
          <a:xfrm>
            <a:off x="566640" y="762120"/>
            <a:ext cx="1683000" cy="46332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3" descr="ÐÐ°ÑÑÐ¸Ð½ÐºÐ¸ Ð¿Ð¾ Ð·Ð°Ð¿ÑÐ¾ÑÑ endoplasmic reticulum png"/>
          <p:cNvPicPr/>
          <p:nvPr/>
        </p:nvPicPr>
        <p:blipFill>
          <a:blip r:embed="rId2"/>
          <a:srcRect l="11617" t="8103" r="9504" b="11617"/>
          <a:stretch/>
        </p:blipFill>
        <p:spPr>
          <a:xfrm>
            <a:off x="8658360" y="2765520"/>
            <a:ext cx="1444320" cy="1008000"/>
          </a:xfrm>
          <a:prstGeom prst="rect">
            <a:avLst/>
          </a:prstGeom>
          <a:ln w="0">
            <a:noFill/>
          </a:ln>
        </p:spPr>
      </p:pic>
      <p:pic>
        <p:nvPicPr>
          <p:cNvPr id="176" name="Рисунок 4" descr="ÐÐ¾ÑÐ¾Ð¶ÐµÐµ Ð¸Ð·Ð¾Ð±ÑÐ°Ð¶ÐµÐ½Ð¸Ðµ"/>
          <p:cNvPicPr/>
          <p:nvPr/>
        </p:nvPicPr>
        <p:blipFill>
          <a:blip r:embed="rId3"/>
          <a:stretch/>
        </p:blipFill>
        <p:spPr>
          <a:xfrm>
            <a:off x="8836200" y="4084560"/>
            <a:ext cx="1693800" cy="944640"/>
          </a:xfrm>
          <a:prstGeom prst="rect">
            <a:avLst/>
          </a:prstGeom>
          <a:ln w="0">
            <a:noFill/>
          </a:ln>
        </p:spPr>
      </p:pic>
      <p:pic>
        <p:nvPicPr>
          <p:cNvPr id="177" name="Рисунок 7" descr="ÐÐ¾ÑÐ¾Ð¶ÐµÐµ Ð¸Ð·Ð¾Ð±ÑÐ°Ð¶ÐµÐ½Ð¸Ðµ"/>
          <p:cNvPicPr/>
          <p:nvPr/>
        </p:nvPicPr>
        <p:blipFill>
          <a:blip r:embed="rId4"/>
          <a:srcRect l="0" t="0" r="0" b="7164"/>
          <a:stretch/>
        </p:blipFill>
        <p:spPr>
          <a:xfrm>
            <a:off x="6176880" y="5275440"/>
            <a:ext cx="1549440" cy="1110960"/>
          </a:xfrm>
          <a:prstGeom prst="rect">
            <a:avLst/>
          </a:prstGeom>
          <a:ln w="0">
            <a:noFill/>
          </a:ln>
        </p:spPr>
      </p:pic>
      <p:pic>
        <p:nvPicPr>
          <p:cNvPr id="178" name="Рисунок 8" descr="ÐÐ°ÑÑÐ¸Ð½ÐºÐ¸ Ð¿Ð¾ Ð·Ð°Ð¿ÑÐ¾ÑÑ endoplasmic reticulum png"/>
          <p:cNvPicPr/>
          <p:nvPr/>
        </p:nvPicPr>
        <p:blipFill>
          <a:blip r:embed="rId5"/>
          <a:stretch/>
        </p:blipFill>
        <p:spPr>
          <a:xfrm>
            <a:off x="4500720" y="2449440"/>
            <a:ext cx="1331640" cy="1228680"/>
          </a:xfrm>
          <a:prstGeom prst="rect">
            <a:avLst/>
          </a:prstGeom>
          <a:ln w="0">
            <a:noFill/>
          </a:ln>
        </p:spPr>
      </p:pic>
      <p:pic>
        <p:nvPicPr>
          <p:cNvPr id="179" name="Рисунок 9" descr="ÐÐ¾ÑÐ¾Ð¶ÐµÐµ Ð¸Ð·Ð¾Ð±ÑÐ°Ð¶ÐµÐ½Ð¸Ðµ"/>
          <p:cNvPicPr/>
          <p:nvPr/>
        </p:nvPicPr>
        <p:blipFill>
          <a:blip r:embed="rId6"/>
          <a:stretch/>
        </p:blipFill>
        <p:spPr>
          <a:xfrm>
            <a:off x="6164280" y="3465360"/>
            <a:ext cx="1674720" cy="106848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10" descr="ÐÐ¾ÑÐ¾Ð¶ÐµÐµ Ð¸Ð·Ð¾Ð±ÑÐ°Ð¶ÐµÐ½Ð¸Ðµ"/>
          <p:cNvPicPr/>
          <p:nvPr/>
        </p:nvPicPr>
        <p:blipFill>
          <a:blip r:embed="rId7"/>
          <a:stretch/>
        </p:blipFill>
        <p:spPr>
          <a:xfrm>
            <a:off x="4759200" y="4557600"/>
            <a:ext cx="1312920" cy="916200"/>
          </a:xfrm>
          <a:prstGeom prst="rect">
            <a:avLst/>
          </a:prstGeom>
          <a:ln w="0">
            <a:noFill/>
          </a:ln>
        </p:spPr>
      </p:pic>
      <p:pic>
        <p:nvPicPr>
          <p:cNvPr id="181" name="Рисунок 12" descr="ÐÐ¾ÑÐ¾Ð¶ÐµÐµ Ð¸Ð·Ð¾Ð±ÑÐ°Ð¶ÐµÐ½Ð¸Ðµ"/>
          <p:cNvPicPr/>
          <p:nvPr/>
        </p:nvPicPr>
        <p:blipFill>
          <a:blip r:embed="rId8"/>
          <a:stretch/>
        </p:blipFill>
        <p:spPr>
          <a:xfrm>
            <a:off x="1969920" y="2886120"/>
            <a:ext cx="1230480" cy="1093680"/>
          </a:xfrm>
          <a:prstGeom prst="rect">
            <a:avLst/>
          </a:prstGeom>
          <a:ln w="0">
            <a:noFill/>
          </a:ln>
        </p:spPr>
      </p:pic>
      <p:pic>
        <p:nvPicPr>
          <p:cNvPr id="182" name="Рисунок 13" descr="ÐÐ°ÑÑÐ¸Ð½ÐºÐ¸ Ð¿Ð¾ Ð·Ð°Ð¿ÑÐ¾ÑÑ ÑÐ¸ÐÐÐ¡ÐÐÐ png"/>
          <p:cNvPicPr/>
          <p:nvPr/>
        </p:nvPicPr>
        <p:blipFill>
          <a:blip r:embed="rId9"/>
          <a:stretch/>
        </p:blipFill>
        <p:spPr>
          <a:xfrm>
            <a:off x="1793880" y="4532400"/>
            <a:ext cx="1368360" cy="1004760"/>
          </a:xfrm>
          <a:prstGeom prst="rect">
            <a:avLst/>
          </a:prstGeom>
          <a:ln w="0">
            <a:noFill/>
          </a:ln>
        </p:spPr>
      </p:pic>
      <p:sp>
        <p:nvSpPr>
          <p:cNvPr id="183" name="Скругленный прямоугольник 15"/>
          <p:cNvSpPr/>
          <p:nvPr/>
        </p:nvSpPr>
        <p:spPr>
          <a:xfrm>
            <a:off x="4656240" y="981000"/>
            <a:ext cx="2676600" cy="5032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1cbe9"/>
              </a:gs>
              <a:gs pos="100000">
                <a:srgbClr val="92b9e4"/>
              </a:gs>
            </a:gsLst>
            <a:lin ang="5400000"/>
          </a:gradFill>
          <a:ln w="648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ahoma"/>
                <a:ea typeface="Tahoma"/>
              </a:rPr>
              <a:t>Органоидтар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84" name="Прямая со стрелкой 17"/>
          <p:cNvCxnSpPr>
            <a:stCxn id="183" idx="1"/>
            <a:endCxn id="185" idx="0"/>
          </p:cNvCxnSpPr>
          <p:nvPr/>
        </p:nvCxnSpPr>
        <p:spPr>
          <a:xfrm flipH="1">
            <a:off x="2642760" y="1233000"/>
            <a:ext cx="2013840" cy="59940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triangle" w="med"/>
          </a:ln>
        </p:spPr>
      </p:cxnSp>
      <p:cxnSp>
        <p:nvCxnSpPr>
          <p:cNvPr id="186" name="Прямая со стрелкой 18"/>
          <p:cNvCxnSpPr/>
          <p:nvPr/>
        </p:nvCxnSpPr>
        <p:spPr>
          <a:xfrm flipH="1">
            <a:off x="6022080" y="1496520"/>
            <a:ext cx="3960" cy="44388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triangle" w="med"/>
          </a:ln>
        </p:spPr>
      </p:cxnSp>
      <p:cxnSp>
        <p:nvCxnSpPr>
          <p:cNvPr id="187" name="Прямая со стрелкой 20"/>
          <p:cNvCxnSpPr>
            <a:stCxn id="183" idx="3"/>
            <a:endCxn id="188" idx="0"/>
          </p:cNvCxnSpPr>
          <p:nvPr/>
        </p:nvCxnSpPr>
        <p:spPr>
          <a:xfrm>
            <a:off x="7332840" y="1233000"/>
            <a:ext cx="2351520" cy="68364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triangle" w="med"/>
          </a:ln>
        </p:spPr>
      </p:cxnSp>
      <p:sp>
        <p:nvSpPr>
          <p:cNvPr id="185" name="Скругленный прямоугольник 23"/>
          <p:cNvSpPr/>
          <p:nvPr/>
        </p:nvSpPr>
        <p:spPr>
          <a:xfrm>
            <a:off x="1566720" y="1832040"/>
            <a:ext cx="2152800" cy="3664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92500" lnSpcReduction="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Мембранасыз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9" name="Скругленный прямоугольник 24"/>
          <p:cNvSpPr/>
          <p:nvPr/>
        </p:nvSpPr>
        <p:spPr>
          <a:xfrm>
            <a:off x="4545000" y="1981080"/>
            <a:ext cx="3033720" cy="3668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92500" lnSpcReduction="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Бірмембраналы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8" name="Скругленный прямоугольник 25"/>
          <p:cNvSpPr/>
          <p:nvPr/>
        </p:nvSpPr>
        <p:spPr>
          <a:xfrm>
            <a:off x="8607600" y="1916280"/>
            <a:ext cx="2151000" cy="3650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92500" lnSpcReduction="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Екімембраналы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0" name="Скругленный прямоугольник 26"/>
          <p:cNvSpPr/>
          <p:nvPr/>
        </p:nvSpPr>
        <p:spPr>
          <a:xfrm>
            <a:off x="1803240" y="3973680"/>
            <a:ext cx="1679760" cy="3585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92500" lnSpcReduction="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центриоль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1" name="Скругленный прямоугольник 27"/>
          <p:cNvSpPr/>
          <p:nvPr/>
        </p:nvSpPr>
        <p:spPr>
          <a:xfrm>
            <a:off x="1784520" y="5699160"/>
            <a:ext cx="1717560" cy="431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рибосомалар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2" name="Скругленный прямоугольник 28"/>
          <p:cNvSpPr/>
          <p:nvPr/>
        </p:nvSpPr>
        <p:spPr>
          <a:xfrm>
            <a:off x="5784840" y="2909880"/>
            <a:ext cx="1582920" cy="3589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92500" lnSpcReduction="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ЭПТ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93" name="Прямая со стрелкой 30"/>
          <p:cNvCxnSpPr/>
          <p:nvPr/>
        </p:nvCxnSpPr>
        <p:spPr>
          <a:xfrm>
            <a:off x="2642760" y="2238480"/>
            <a:ext cx="1080" cy="70704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triangle" w="med"/>
          </a:ln>
        </p:spPr>
      </p:cxnSp>
      <p:cxnSp>
        <p:nvCxnSpPr>
          <p:cNvPr id="194" name="Прямая со стрелкой 37"/>
          <p:cNvCxnSpPr/>
          <p:nvPr/>
        </p:nvCxnSpPr>
        <p:spPr>
          <a:xfrm>
            <a:off x="9697680" y="2282400"/>
            <a:ext cx="1080" cy="70740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triangle" w="med"/>
          </a:ln>
        </p:spPr>
      </p:cxnSp>
      <p:sp>
        <p:nvSpPr>
          <p:cNvPr id="195" name="Скругленный прямоугольник 39"/>
          <p:cNvSpPr/>
          <p:nvPr/>
        </p:nvSpPr>
        <p:spPr>
          <a:xfrm>
            <a:off x="6102360" y="4780080"/>
            <a:ext cx="1584360" cy="3715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лизосома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6" name="Скругленный прямоугольник 40"/>
          <p:cNvSpPr/>
          <p:nvPr/>
        </p:nvSpPr>
        <p:spPr>
          <a:xfrm>
            <a:off x="4511520" y="3979800"/>
            <a:ext cx="1584360" cy="3589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92500" lnSpcReduction="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вакуоль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7" name="Скругленный прямоугольник 41"/>
          <p:cNvSpPr/>
          <p:nvPr/>
        </p:nvSpPr>
        <p:spPr>
          <a:xfrm>
            <a:off x="4545000" y="5681520"/>
            <a:ext cx="1584360" cy="6778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Гольджи жиынтығы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8" name="Скругленный прямоугольник 42"/>
          <p:cNvSpPr/>
          <p:nvPr/>
        </p:nvSpPr>
        <p:spPr>
          <a:xfrm>
            <a:off x="8188200" y="4971960"/>
            <a:ext cx="1673280" cy="3589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92500" lnSpcReduction="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пластидтер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9" name="Скругленный прямоугольник 43"/>
          <p:cNvSpPr/>
          <p:nvPr/>
        </p:nvSpPr>
        <p:spPr>
          <a:xfrm>
            <a:off x="9466200" y="3595680"/>
            <a:ext cx="1673280" cy="3589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60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92500" lnSpcReduction="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митохондрия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0" name="Прямоугольник 29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01" name="Звук 2" descr=""/>
          <p:cNvPicPr/>
          <p:nvPr/>
        </p:nvPicPr>
        <p:blipFill>
          <a:blip r:embed="rId10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nodeType="clickEffect" fill="hold">
                      <p:stCondLst>
                        <p:cond delay="0"/>
                      </p:stCondLst>
                      <p:childTnLst>
                        <p:par>
                          <p:cTn id="8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"/>
          <p:cNvGraphicFramePr/>
          <p:nvPr/>
        </p:nvGraphicFramePr>
        <p:xfrm>
          <a:off x="954000" y="1330200"/>
          <a:ext cx="10645920" cy="4832640"/>
        </p:xfrm>
        <a:graphic>
          <a:graphicData uri="http://schemas.openxmlformats.org/drawingml/2006/table">
            <a:tbl>
              <a:tblPr/>
              <a:tblGrid>
                <a:gridCol w="2179800"/>
                <a:gridCol w="7526160"/>
                <a:gridCol w="939960"/>
              </a:tblGrid>
              <a:tr h="75420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Пластидтер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тек қана өсімдік жасушаларына тән </a:t>
                      </a:r>
                      <a:r>
                        <a:rPr b="0" lang="kk-KZ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органоидтар</a:t>
                      </a: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;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7016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Лейкопластар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жасыл түсті</a:t>
                      </a:r>
                      <a:r>
                        <a:rPr b="0" lang="en-US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, </a:t>
                      </a:r>
                      <a:r>
                        <a:rPr b="0" lang="kk-KZ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ц</a:t>
                      </a: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итоплазмадан екі үшқабатты мембранамен бөлектенеді.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3828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Рибосомалар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ақуыз синтезін жүзеге асыратын жасушаішілік органоид.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86508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1" lang="kk-KZ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ЭПТ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Түйіршікті ЭПТ-да майлар және көмірсулар, тегіс ЭПТ-да нәруыздар синтезделеді.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006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1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Митохондрия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құстардағы ұшатын бұлшықет жасушаларында, бауыр жасушаларында бұл органоидтар саны бірнеше мыңға дейін жетеді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86688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Лизосомалар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ас қорыту қызметі тән, қоректік заттарды қорытып, жасушаның өлген заттарын </a:t>
                      </a:r>
                      <a:r>
                        <a:rPr b="0" lang="kk-KZ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жояды</a:t>
                      </a: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.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3" name="TextBox 19"/>
          <p:cNvSpPr/>
          <p:nvPr/>
        </p:nvSpPr>
        <p:spPr>
          <a:xfrm>
            <a:off x="1038600" y="855720"/>
            <a:ext cx="10595520" cy="42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2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Берілген сөйлемнің дұрыс не бұрыс екенін анықтап, өзіңізді тексеріңіз</a:t>
            </a:r>
            <a:endParaRPr b="0" lang="ru-RU" sz="2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04" name="Прямоугольник 9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05" name="Picture 7" descr=""/>
          <p:cNvPicPr/>
          <p:nvPr/>
        </p:nvPicPr>
        <p:blipFill>
          <a:blip r:embed="rId1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6" descr=""/>
          <p:cNvPicPr/>
          <p:nvPr/>
        </p:nvPicPr>
        <p:blipFill>
          <a:blip r:embed="rId2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207" name="Звук 1" descr=""/>
          <p:cNvPicPr/>
          <p:nvPr/>
        </p:nvPicPr>
        <p:blipFill>
          <a:blip r:embed="rId3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nodeType="clickEffect" fill="hold">
                      <p:stCondLst>
                        <p:cond delay="0"/>
                      </p:stCondLst>
                      <p:childTnLst>
                        <p:par>
                          <p:cTn id="8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" name=""/>
          <p:cNvGraphicFramePr/>
          <p:nvPr/>
        </p:nvGraphicFramePr>
        <p:xfrm>
          <a:off x="954000" y="1330200"/>
          <a:ext cx="10645920" cy="4832640"/>
        </p:xfrm>
        <a:graphic>
          <a:graphicData uri="http://schemas.openxmlformats.org/drawingml/2006/table">
            <a:tbl>
              <a:tblPr/>
              <a:tblGrid>
                <a:gridCol w="2179800"/>
                <a:gridCol w="7526160"/>
                <a:gridCol w="939960"/>
              </a:tblGrid>
              <a:tr h="75420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Пластидтер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тек қана өсімдік жасушаларына тән </a:t>
                      </a:r>
                      <a:r>
                        <a:rPr b="0" lang="kk-KZ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органоидтар</a:t>
                      </a: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;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7016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Лейкопластар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жасыл түсті</a:t>
                      </a:r>
                      <a:r>
                        <a:rPr b="0" lang="en-US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, </a:t>
                      </a:r>
                      <a:r>
                        <a:rPr b="0" lang="kk-KZ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ц</a:t>
                      </a: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итоплазмадан екі үшқабатты мембранамен бөлектенеді.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3828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Рибосомалар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ақуыз синтезін жүзеге асыратын жасушаішілік органоид.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86508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1" lang="kk-KZ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ЭПТ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Түйіршікті ЭПТ-да майлар және көмірсулар, тегіс ЭПТ-да нәруыздар синтезделеді.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006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1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Митохондрия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құстардағы ұшатын бұлшықет жасушаларында, бауыр жасушаларында бұл органоидтар саны бірнеше мыңға дейін жетеді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86688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Лизосомалар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685800"/>
                          <a:tab algn="l" pos="1371600"/>
                          <a:tab algn="l" pos="2057400"/>
                          <a:tab algn="l" pos="2743200"/>
                          <a:tab algn="l" pos="3429000"/>
                          <a:tab algn="l" pos="4114800"/>
                          <a:tab algn="l" pos="4800600"/>
                          <a:tab algn="l" pos="5486400"/>
                          <a:tab algn="l" pos="6172200"/>
                          <a:tab algn="l" pos="6858000"/>
                          <a:tab algn="l" pos="7543800"/>
                          <a:tab algn="l" pos="8229600"/>
                          <a:tab algn="l" pos="8915400"/>
                          <a:tab algn="l" pos="9601200"/>
                          <a:tab algn="l" pos="10287000"/>
                        </a:tabLst>
                      </a:pP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ас қорыту қызметі тән, қоректік заттарды қорытып, жасушаның өлген заттарын </a:t>
                      </a:r>
                      <a:r>
                        <a:rPr b="0" lang="kk-KZ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жояды</a:t>
                      </a:r>
                      <a:r>
                        <a:rPr b="0" lang="ru-RU" sz="2000" strike="noStrike" u="none">
                          <a:solidFill>
                            <a:srgbClr val="000000"/>
                          </a:solidFill>
                          <a:uFillTx/>
                          <a:latin typeface="Tahoma"/>
                          <a:ea typeface="Tahoma"/>
                        </a:rPr>
                        <a:t>.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09" name="Picture 2" descr="https://www.apptato.com/img/portfolio/tfmath.png"/>
          <p:cNvPicPr/>
          <p:nvPr/>
        </p:nvPicPr>
        <p:blipFill>
          <a:blip r:embed="rId1"/>
          <a:srcRect l="0" t="0" r="51455" b="4147"/>
          <a:stretch/>
        </p:blipFill>
        <p:spPr>
          <a:xfrm>
            <a:off x="10767960" y="1382760"/>
            <a:ext cx="620640" cy="58428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2" descr="https://www.apptato.com/img/portfolio/tfmath.png"/>
          <p:cNvPicPr/>
          <p:nvPr/>
        </p:nvPicPr>
        <p:blipFill>
          <a:blip r:embed="rId2"/>
          <a:srcRect l="49102" t="0" r="1827" b="0"/>
          <a:stretch/>
        </p:blipFill>
        <p:spPr>
          <a:xfrm>
            <a:off x="10782360" y="2157480"/>
            <a:ext cx="658800" cy="49680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2" descr="https://www.apptato.com/img/portfolio/tfmath.png"/>
          <p:cNvPicPr/>
          <p:nvPr/>
        </p:nvPicPr>
        <p:blipFill>
          <a:blip r:embed="rId3"/>
          <a:srcRect l="0" t="0" r="51455" b="4147"/>
          <a:stretch/>
        </p:blipFill>
        <p:spPr>
          <a:xfrm>
            <a:off x="10769760" y="2828880"/>
            <a:ext cx="617400" cy="58428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2" descr="https://www.apptato.com/img/portfolio/tfmath.png"/>
          <p:cNvPicPr/>
          <p:nvPr/>
        </p:nvPicPr>
        <p:blipFill>
          <a:blip r:embed="rId4"/>
          <a:srcRect l="49102" t="0" r="1827" b="0"/>
          <a:stretch/>
        </p:blipFill>
        <p:spPr>
          <a:xfrm>
            <a:off x="10752120" y="3591000"/>
            <a:ext cx="660240" cy="49536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2" descr="https://www.apptato.com/img/portfolio/tfmath.png"/>
          <p:cNvPicPr/>
          <p:nvPr/>
        </p:nvPicPr>
        <p:blipFill>
          <a:blip r:embed="rId5"/>
          <a:srcRect l="0" t="0" r="51455" b="4147"/>
          <a:stretch/>
        </p:blipFill>
        <p:spPr>
          <a:xfrm>
            <a:off x="10831680" y="4513320"/>
            <a:ext cx="617400" cy="58428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2" descr="https://www.apptato.com/img/portfolio/tfmath.png"/>
          <p:cNvPicPr/>
          <p:nvPr/>
        </p:nvPicPr>
        <p:blipFill>
          <a:blip r:embed="rId6"/>
          <a:srcRect l="0" t="0" r="51455" b="4147"/>
          <a:stretch/>
        </p:blipFill>
        <p:spPr>
          <a:xfrm>
            <a:off x="10823400" y="5425920"/>
            <a:ext cx="617760" cy="586080"/>
          </a:xfrm>
          <a:prstGeom prst="rect">
            <a:avLst/>
          </a:prstGeom>
          <a:ln w="0">
            <a:noFill/>
          </a:ln>
        </p:spPr>
      </p:pic>
      <p:sp>
        <p:nvSpPr>
          <p:cNvPr id="215" name="TextBox 19"/>
          <p:cNvSpPr/>
          <p:nvPr/>
        </p:nvSpPr>
        <p:spPr>
          <a:xfrm>
            <a:off x="979200" y="855720"/>
            <a:ext cx="1478520" cy="42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2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Жауабы:</a:t>
            </a:r>
            <a:endParaRPr b="0" lang="ru-RU" sz="2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16" name="Прямоугольник 9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17" name="Picture 7" descr=""/>
          <p:cNvPicPr/>
          <p:nvPr/>
        </p:nvPicPr>
        <p:blipFill>
          <a:blip r:embed="rId7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6" descr=""/>
          <p:cNvPicPr/>
          <p:nvPr/>
        </p:nvPicPr>
        <p:blipFill>
          <a:blip r:embed="rId8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219" name="Звук 1" descr=""/>
          <p:cNvPicPr/>
          <p:nvPr/>
        </p:nvPicPr>
        <p:blipFill>
          <a:blip r:embed="rId9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nodeType="clickEffect" fill="hold">
                      <p:stCondLst>
                        <p:cond delay="0"/>
                      </p:stCondLst>
                      <p:childTnLst>
                        <p:par>
                          <p:cTn id="9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nodeType="clickEffect" fill="hold">
                      <p:stCondLst>
                        <p:cond delay="indefinite"/>
                      </p:stCondLst>
                      <p:childTnLst>
                        <p:par>
                          <p:cTn id="9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nodeType="clickEffect" fill="hold">
                      <p:stCondLst>
                        <p:cond delay="indefinite"/>
                      </p:stCondLst>
                      <p:childTnLst>
                        <p:par>
                          <p:cTn id="10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nodeType="clickEffect" fill="hold">
                      <p:stCondLst>
                        <p:cond delay="indefinite"/>
                      </p:stCondLst>
                      <p:childTnLst>
                        <p:par>
                          <p:cTn id="1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nodeType="clickEffect" fill="hold">
                      <p:stCondLst>
                        <p:cond delay="indefinite"/>
                      </p:stCondLst>
                      <p:childTnLst>
                        <p:par>
                          <p:cTn id="1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nodeType="clickEffect" fill="hold">
                      <p:stCondLst>
                        <p:cond delay="indefinite"/>
                      </p:stCondLst>
                      <p:childTnLst>
                        <p:par>
                          <p:cTn id="11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nodeType="clickEffect" fill="hold">
                      <p:stCondLst>
                        <p:cond delay="indefinite"/>
                      </p:stCondLst>
                      <p:childTnLst>
                        <p:par>
                          <p:cTn id="11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Прямоугольник 4"/>
          <p:cNvSpPr/>
          <p:nvPr/>
        </p:nvSpPr>
        <p:spPr>
          <a:xfrm>
            <a:off x="169920" y="209520"/>
            <a:ext cx="11822040" cy="7048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1" name="Прямоугольник 7"/>
          <p:cNvSpPr/>
          <p:nvPr/>
        </p:nvSpPr>
        <p:spPr>
          <a:xfrm>
            <a:off x="7286760" y="5276880"/>
            <a:ext cx="441936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2" name="TextBox 5"/>
          <p:cNvSpPr/>
          <p:nvPr/>
        </p:nvSpPr>
        <p:spPr>
          <a:xfrm>
            <a:off x="4448160" y="295200"/>
            <a:ext cx="306720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3600" strike="noStrike" u="none">
                <a:solidFill>
                  <a:srgbClr val="ffffff"/>
                </a:solidFill>
                <a:uFillTx/>
                <a:latin typeface="Tahoma"/>
                <a:ea typeface="Tahoma"/>
              </a:rPr>
              <a:t>Қорытынды</a:t>
            </a:r>
            <a:endParaRPr b="0" lang="ru-RU" sz="3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36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Үй жұмысы </a:t>
            </a:r>
            <a:endParaRPr b="0" lang="ru-RU" sz="36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3" name="TextBox 1"/>
          <p:cNvSpPr/>
          <p:nvPr/>
        </p:nvSpPr>
        <p:spPr>
          <a:xfrm>
            <a:off x="5567400" y="4468680"/>
            <a:ext cx="6132600" cy="1557360"/>
          </a:xfrm>
          <a:prstGeom prst="rect">
            <a:avLst/>
          </a:prstGeom>
          <a:gradFill rotWithShape="0">
            <a:gsLst>
              <a:gs pos="0">
                <a:srgbClr val="b1cbe9"/>
              </a:gs>
              <a:gs pos="100000">
                <a:srgbClr val="92b9e4"/>
              </a:gs>
            </a:gsLst>
            <a:lin ang="5400000"/>
          </a:gradFill>
          <a:ln w="648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3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Үй тапсырмасы:</a:t>
            </a:r>
            <a:endParaRPr b="0" lang="ru-RU" sz="3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§35</a:t>
            </a:r>
            <a:r>
              <a:rPr b="0" lang="kk-KZ" sz="3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. Мазмұндау</a:t>
            </a:r>
            <a:endParaRPr b="0" lang="ru-RU" sz="3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3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Кестені дәптерге толтыру,  </a:t>
            </a:r>
            <a:r>
              <a:rPr b="0" lang="ru-RU" sz="3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7 </a:t>
            </a:r>
            <a:r>
              <a:rPr b="0" lang="kk-KZ" sz="3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бет</a:t>
            </a:r>
            <a:endParaRPr b="0" lang="ru-RU" sz="3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4" name="Прямоугольник 5"/>
          <p:cNvSpPr/>
          <p:nvPr/>
        </p:nvSpPr>
        <p:spPr>
          <a:xfrm>
            <a:off x="422280" y="1177920"/>
            <a:ext cx="11295000" cy="94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8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Бүгінгі сабақта сіздер </a:t>
            </a:r>
            <a:r>
              <a:rPr b="1" lang="kk-KZ" sz="28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жасушалардың негізгі компоненттерін анықтауды түсіндіңіздер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25" name="Picture 3" descr=""/>
          <p:cNvPicPr/>
          <p:nvPr/>
        </p:nvPicPr>
        <p:blipFill>
          <a:blip r:embed="rId1"/>
          <a:srcRect l="0" t="0" r="50001" b="13569"/>
          <a:stretch/>
        </p:blipFill>
        <p:spPr>
          <a:xfrm>
            <a:off x="1084320" y="2403360"/>
            <a:ext cx="3270240" cy="276876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3" descr=""/>
          <p:cNvPicPr/>
          <p:nvPr/>
        </p:nvPicPr>
        <p:blipFill>
          <a:blip r:embed="rId2"/>
          <a:srcRect l="51519" t="0" r="0" b="13569"/>
          <a:stretch/>
        </p:blipFill>
        <p:spPr>
          <a:xfrm>
            <a:off x="6858000" y="1816200"/>
            <a:ext cx="3670200" cy="2538360"/>
          </a:xfrm>
          <a:prstGeom prst="rect">
            <a:avLst/>
          </a:prstGeom>
          <a:ln w="0">
            <a:noFill/>
          </a:ln>
        </p:spPr>
      </p:pic>
      <p:pic>
        <p:nvPicPr>
          <p:cNvPr id="227" name="Звук 1" descr=""/>
          <p:cNvPicPr/>
          <p:nvPr/>
        </p:nvPicPr>
        <p:blipFill>
          <a:blip r:embed="rId3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dur="indefinite" nodeType="mainSeq">
                <p:childTnLst>
                  <p:par>
                    <p:cTn id="123" nodeType="clickEffect" fill="hold">
                      <p:stCondLst>
                        <p:cond delay="0"/>
                      </p:stCondLst>
                      <p:childTnLst>
                        <p:par>
                          <p:cTn id="12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"/>
          <p:cNvSpPr txBox="1"/>
          <p:nvPr/>
        </p:nvSpPr>
        <p:spPr>
          <a:xfrm>
            <a:off x="339480" y="4127400"/>
            <a:ext cx="11521800" cy="1535040"/>
          </a:xfrm>
          <a:prstGeom prst="rect">
            <a:avLst/>
          </a:prstGeom>
          <a:solidFill>
            <a:srgbClr val="ededed"/>
          </a:solidFill>
          <a:ln w="9360">
            <a:solidFill>
              <a:srgbClr val="002060"/>
            </a:solidFill>
            <a:miter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   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Бағалау критерийлері: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2f5597"/>
                </a:solidFill>
                <a:uFillTx/>
                <a:latin typeface="Times New Roman"/>
                <a:ea typeface="Calibri"/>
              </a:rPr>
              <a:t>Микрофотография қолданып, жасушалардың негізгі компоненттерін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2f5597"/>
                </a:solidFill>
                <a:uFillTx/>
                <a:latin typeface="Times New Roman"/>
                <a:ea typeface="Calibri"/>
              </a:rPr>
              <a:t>   </a:t>
            </a:r>
            <a:r>
              <a:rPr b="0" lang="kk-KZ" sz="2400" strike="noStrike" u="none">
                <a:solidFill>
                  <a:srgbClr val="2f5597"/>
                </a:solidFill>
                <a:uFillTx/>
                <a:latin typeface="Times New Roman"/>
                <a:ea typeface="Calibri"/>
              </a:rPr>
              <a:t>анықтайды және сипаттайды.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3" name="Прямоугольник 3"/>
          <p:cNvSpPr/>
          <p:nvPr/>
        </p:nvSpPr>
        <p:spPr>
          <a:xfrm>
            <a:off x="0" y="152280"/>
            <a:ext cx="12192120" cy="787680"/>
          </a:xfrm>
          <a:prstGeom prst="rect">
            <a:avLst/>
          </a:prstGeom>
          <a:solidFill>
            <a:srgbClr val="2e75b6"/>
          </a:solidFill>
          <a:ln w="12600">
            <a:solidFill>
              <a:srgbClr val="7030a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25000" lnSpcReduction="19999"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Оқу мақсаты: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2f5597"/>
                </a:solidFill>
                <a:uFillTx/>
                <a:latin typeface="Times New Roman"/>
                <a:ea typeface="Times New Roman"/>
              </a:rPr>
              <a:t>      </a:t>
            </a:r>
            <a:r>
              <a:rPr b="0" lang="kk-KZ" sz="2400" strike="noStrike" u="none">
                <a:solidFill>
                  <a:srgbClr val="1f4e79"/>
                </a:solidFill>
                <a:uFillTx/>
                <a:latin typeface="Times New Roman"/>
                <a:ea typeface="Times New Roman"/>
              </a:rPr>
              <a:t>11.4.2.1 - микрофотография қолданып жасушалардың негізгі компоненттерін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1f4e79"/>
                </a:solidFill>
                <a:uFillTx/>
                <a:latin typeface="Times New Roman"/>
                <a:ea typeface="Times New Roman"/>
              </a:rPr>
              <a:t>      </a:t>
            </a:r>
            <a:r>
              <a:rPr b="0" lang="kk-KZ" sz="2400" strike="noStrike" u="none">
                <a:solidFill>
                  <a:srgbClr val="1f4e79"/>
                </a:solidFill>
                <a:uFillTx/>
                <a:latin typeface="Times New Roman"/>
                <a:ea typeface="Times New Roman"/>
              </a:rPr>
              <a:t>анықтау және сипаттау.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4" name="Picture 5" descr=""/>
          <p:cNvPicPr/>
          <p:nvPr/>
        </p:nvPicPr>
        <p:blipFill>
          <a:blip r:embed="rId1"/>
          <a:stretch/>
        </p:blipFill>
        <p:spPr>
          <a:xfrm>
            <a:off x="1770120" y="6234120"/>
            <a:ext cx="9345600" cy="201600"/>
          </a:xfrm>
          <a:prstGeom prst="rect">
            <a:avLst/>
          </a:prstGeom>
          <a:ln w="0">
            <a:noFill/>
          </a:ln>
        </p:spPr>
      </p:pic>
      <p:pic>
        <p:nvPicPr>
          <p:cNvPr id="25" name="Звук 4" descr=""/>
          <p:cNvPicPr/>
          <p:nvPr/>
        </p:nvPicPr>
        <p:blipFill>
          <a:blip r:embed="rId2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nodeType="clickEffect" fill="hold">
                      <p:stCondLst>
                        <p:cond delay="0"/>
                      </p:stCondLst>
                      <p:childTnLst>
                        <p:par>
                          <p:cTn id="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1"/>
          <p:cNvSpPr/>
          <p:nvPr/>
        </p:nvSpPr>
        <p:spPr>
          <a:xfrm>
            <a:off x="0" y="212760"/>
            <a:ext cx="12211200" cy="6062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</a:t>
            </a:r>
            <a:r>
              <a:rPr b="0" lang="kk-KZ" sz="32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7" name="Прямоугольник 5"/>
          <p:cNvSpPr/>
          <p:nvPr/>
        </p:nvSpPr>
        <p:spPr>
          <a:xfrm>
            <a:off x="2076480" y="1214280"/>
            <a:ext cx="213192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3600" strike="noStrike" u="none">
                <a:solidFill>
                  <a:srgbClr val="2e75b6"/>
                </a:solidFill>
                <a:uFillTx/>
                <a:latin typeface="Tahoma"/>
                <a:ea typeface="Tahoma"/>
              </a:rPr>
              <a:t>Жасуша</a:t>
            </a:r>
            <a:endParaRPr b="0" lang="ru-RU" sz="36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8" name="Picture 10" descr="https://avatars.mds.yandex.net/get-pdb/931389/ef9dc0fa-098a-48e3-af18-134be2032622/s1200?webp=false"/>
          <p:cNvPicPr/>
          <p:nvPr/>
        </p:nvPicPr>
        <p:blipFill>
          <a:blip r:embed="rId1"/>
          <a:srcRect l="30066" t="12950" r="24973" b="4518"/>
          <a:stretch/>
        </p:blipFill>
        <p:spPr>
          <a:xfrm>
            <a:off x="1389240" y="1924200"/>
            <a:ext cx="3611520" cy="3730320"/>
          </a:xfrm>
          <a:prstGeom prst="rect">
            <a:avLst/>
          </a:prstGeom>
          <a:ln w="0">
            <a:noFill/>
          </a:ln>
        </p:spPr>
      </p:pic>
      <p:grpSp>
        <p:nvGrpSpPr>
          <p:cNvPr id="29" name="Группа 7"/>
          <p:cNvGrpSpPr/>
          <p:nvPr/>
        </p:nvGrpSpPr>
        <p:grpSpPr>
          <a:xfrm>
            <a:off x="4962240" y="1274760"/>
            <a:ext cx="3746880" cy="4303800"/>
            <a:chOff x="4962240" y="1274760"/>
            <a:chExt cx="3746880" cy="4303800"/>
          </a:xfrm>
        </p:grpSpPr>
        <p:sp>
          <p:nvSpPr>
            <p:cNvPr id="30" name="Прямоугольник 8"/>
            <p:cNvSpPr/>
            <p:nvPr/>
          </p:nvSpPr>
          <p:spPr>
            <a:xfrm>
              <a:off x="6008760" y="1274760"/>
              <a:ext cx="2700360" cy="479160"/>
            </a:xfrm>
            <a:prstGeom prst="rect">
              <a:avLst/>
            </a:prstGeom>
            <a:solidFill>
              <a:srgbClr val="ffffff"/>
            </a:solidFill>
            <a:ln w="12600">
              <a:solidFill>
                <a:srgbClr val="5b9bd5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rm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kk-KZ" sz="2000" strike="noStrike" u="none">
                  <a:solidFill>
                    <a:srgbClr val="1f4e79"/>
                  </a:solidFill>
                  <a:uFillTx/>
                  <a:latin typeface="Tahoma"/>
                  <a:ea typeface="Tahoma"/>
                </a:rPr>
                <a:t>Көбею</a:t>
              </a:r>
              <a:endParaRPr b="0" lang="ru-RU" sz="20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1" name="Прямоугольник 9"/>
            <p:cNvSpPr/>
            <p:nvPr/>
          </p:nvSpPr>
          <p:spPr>
            <a:xfrm>
              <a:off x="6008760" y="1996920"/>
              <a:ext cx="2700360" cy="479160"/>
            </a:xfrm>
            <a:prstGeom prst="rect">
              <a:avLst/>
            </a:prstGeom>
            <a:solidFill>
              <a:srgbClr val="ffffff"/>
            </a:solidFill>
            <a:ln w="12600">
              <a:solidFill>
                <a:srgbClr val="5b9bd5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rm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kk-KZ" sz="2000" strike="noStrike" u="none">
                  <a:solidFill>
                    <a:srgbClr val="1f4e79"/>
                  </a:solidFill>
                  <a:uFillTx/>
                  <a:latin typeface="Tahoma"/>
                  <a:ea typeface="Tahoma"/>
                </a:rPr>
                <a:t>Зат алмасу</a:t>
              </a:r>
              <a:endParaRPr b="0" lang="ru-RU" sz="20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2" name="Прямоугольник 10"/>
            <p:cNvSpPr/>
            <p:nvPr/>
          </p:nvSpPr>
          <p:spPr>
            <a:xfrm>
              <a:off x="5994360" y="2762280"/>
              <a:ext cx="2700360" cy="479160"/>
            </a:xfrm>
            <a:prstGeom prst="rect">
              <a:avLst/>
            </a:prstGeom>
            <a:solidFill>
              <a:srgbClr val="ffffff"/>
            </a:solidFill>
            <a:ln w="12600">
              <a:solidFill>
                <a:srgbClr val="5b9bd5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rm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kk-KZ" sz="2000" strike="noStrike" u="none">
                  <a:solidFill>
                    <a:srgbClr val="1f4e79"/>
                  </a:solidFill>
                  <a:uFillTx/>
                  <a:latin typeface="Tahoma"/>
                  <a:ea typeface="Tahoma"/>
                </a:rPr>
                <a:t>Өсу</a:t>
              </a:r>
              <a:endParaRPr b="0" lang="ru-RU" sz="20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3" name="Прямоугольник 11"/>
            <p:cNvSpPr/>
            <p:nvPr/>
          </p:nvSpPr>
          <p:spPr>
            <a:xfrm>
              <a:off x="5994360" y="3530520"/>
              <a:ext cx="2700360" cy="479160"/>
            </a:xfrm>
            <a:prstGeom prst="rect">
              <a:avLst/>
            </a:prstGeom>
            <a:solidFill>
              <a:srgbClr val="ffffff"/>
            </a:solidFill>
            <a:ln w="12600">
              <a:solidFill>
                <a:srgbClr val="5b9bd5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rm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kk-KZ" sz="2000" strike="noStrike" u="none">
                  <a:solidFill>
                    <a:srgbClr val="1f4e79"/>
                  </a:solidFill>
                  <a:uFillTx/>
                  <a:latin typeface="Tahoma"/>
                  <a:ea typeface="Tahoma"/>
                </a:rPr>
                <a:t>Даму</a:t>
              </a:r>
              <a:endParaRPr b="0" lang="ru-RU" sz="20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4" name="Прямоугольник 12"/>
            <p:cNvSpPr/>
            <p:nvPr/>
          </p:nvSpPr>
          <p:spPr>
            <a:xfrm>
              <a:off x="6006960" y="5099400"/>
              <a:ext cx="2700360" cy="479160"/>
            </a:xfrm>
            <a:prstGeom prst="rect">
              <a:avLst/>
            </a:prstGeom>
            <a:solidFill>
              <a:srgbClr val="ffffff"/>
            </a:solidFill>
            <a:ln w="12600">
              <a:solidFill>
                <a:srgbClr val="5b9bd5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rm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kk-KZ" sz="2000" strike="noStrike" u="none">
                  <a:solidFill>
                    <a:srgbClr val="1f4e79"/>
                  </a:solidFill>
                  <a:uFillTx/>
                  <a:latin typeface="Tahoma"/>
                  <a:ea typeface="Tahoma"/>
                </a:rPr>
                <a:t>Тіршілігін жояды</a:t>
              </a:r>
              <a:endParaRPr b="0" lang="ru-RU" sz="20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5" name="Прямоугольник 13"/>
            <p:cNvSpPr/>
            <p:nvPr/>
          </p:nvSpPr>
          <p:spPr>
            <a:xfrm>
              <a:off x="5991120" y="4308480"/>
              <a:ext cx="2700360" cy="479160"/>
            </a:xfrm>
            <a:prstGeom prst="rect">
              <a:avLst/>
            </a:prstGeom>
            <a:solidFill>
              <a:srgbClr val="ffffff"/>
            </a:solidFill>
            <a:ln w="12600">
              <a:solidFill>
                <a:srgbClr val="5b9bd5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rm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kk-KZ" sz="2000" strike="noStrike" u="none">
                  <a:solidFill>
                    <a:srgbClr val="1f4e79"/>
                  </a:solidFill>
                  <a:uFillTx/>
                  <a:latin typeface="Tahoma"/>
                  <a:ea typeface="Tahoma"/>
                </a:rPr>
                <a:t>Тітіркену</a:t>
              </a:r>
              <a:endParaRPr b="0" lang="ru-RU" sz="20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cxnSp>
          <p:nvCxnSpPr>
            <p:cNvPr id="36" name="Прямая со стрелкой 14"/>
            <p:cNvCxnSpPr>
              <a:endCxn id="30" idx="1"/>
            </p:cNvCxnSpPr>
            <p:nvPr/>
          </p:nvCxnSpPr>
          <p:spPr>
            <a:xfrm flipV="1">
              <a:off x="4962600" y="1513800"/>
              <a:ext cx="1046880" cy="1936080"/>
            </a:xfrm>
            <a:prstGeom prst="straightConnector1">
              <a:avLst/>
            </a:prstGeom>
            <a:ln w="6480">
              <a:solidFill>
                <a:srgbClr val="5b9bd5"/>
              </a:solidFill>
              <a:miter/>
              <a:tailEnd len="med" type="arrow" w="med"/>
            </a:ln>
          </p:spPr>
        </p:cxnSp>
        <p:cxnSp>
          <p:nvCxnSpPr>
            <p:cNvPr id="37" name="Прямая со стрелкой 15"/>
            <p:cNvCxnSpPr/>
            <p:nvPr/>
          </p:nvCxnSpPr>
          <p:spPr>
            <a:xfrm flipV="1">
              <a:off x="4962240" y="2235960"/>
              <a:ext cx="1028880" cy="1213560"/>
            </a:xfrm>
            <a:prstGeom prst="straightConnector1">
              <a:avLst/>
            </a:prstGeom>
            <a:ln w="6480">
              <a:solidFill>
                <a:srgbClr val="5b9bd5"/>
              </a:solidFill>
              <a:miter/>
              <a:tailEnd len="med" type="arrow" w="med"/>
            </a:ln>
          </p:spPr>
        </p:cxnSp>
        <p:cxnSp>
          <p:nvCxnSpPr>
            <p:cNvPr id="38" name="Прямая со стрелкой 16"/>
            <p:cNvCxnSpPr>
              <a:endCxn id="32" idx="1"/>
            </p:cNvCxnSpPr>
            <p:nvPr/>
          </p:nvCxnSpPr>
          <p:spPr>
            <a:xfrm flipV="1">
              <a:off x="4962600" y="3001320"/>
              <a:ext cx="1032480" cy="448200"/>
            </a:xfrm>
            <a:prstGeom prst="straightConnector1">
              <a:avLst/>
            </a:prstGeom>
            <a:ln w="6480">
              <a:solidFill>
                <a:srgbClr val="5b9bd5"/>
              </a:solidFill>
              <a:miter/>
              <a:tailEnd len="med" type="arrow" w="med"/>
            </a:ln>
          </p:spPr>
        </p:cxnSp>
        <p:cxnSp>
          <p:nvCxnSpPr>
            <p:cNvPr id="39" name="Прямая со стрелкой 17"/>
            <p:cNvCxnSpPr>
              <a:endCxn id="33" idx="1"/>
            </p:cNvCxnSpPr>
            <p:nvPr/>
          </p:nvCxnSpPr>
          <p:spPr>
            <a:xfrm>
              <a:off x="4962600" y="3449520"/>
              <a:ext cx="1032480" cy="321120"/>
            </a:xfrm>
            <a:prstGeom prst="straightConnector1">
              <a:avLst/>
            </a:prstGeom>
            <a:ln w="6480">
              <a:solidFill>
                <a:srgbClr val="5b9bd5"/>
              </a:solidFill>
              <a:miter/>
              <a:tailEnd len="med" type="arrow" w="med"/>
            </a:ln>
          </p:spPr>
        </p:cxnSp>
        <p:cxnSp>
          <p:nvCxnSpPr>
            <p:cNvPr id="40" name="Прямая со стрелкой 18"/>
            <p:cNvCxnSpPr>
              <a:endCxn id="35" idx="1"/>
            </p:cNvCxnSpPr>
            <p:nvPr/>
          </p:nvCxnSpPr>
          <p:spPr>
            <a:xfrm>
              <a:off x="4962240" y="3449160"/>
              <a:ext cx="1028880" cy="1099080"/>
            </a:xfrm>
            <a:prstGeom prst="straightConnector1">
              <a:avLst/>
            </a:prstGeom>
            <a:ln w="6480">
              <a:solidFill>
                <a:srgbClr val="5b9bd5"/>
              </a:solidFill>
              <a:miter/>
              <a:tailEnd len="med" type="arrow" w="med"/>
            </a:ln>
          </p:spPr>
        </p:cxnSp>
        <p:cxnSp>
          <p:nvCxnSpPr>
            <p:cNvPr id="41" name="Прямая со стрелкой 19"/>
            <p:cNvCxnSpPr>
              <a:endCxn id="34" idx="1"/>
            </p:cNvCxnSpPr>
            <p:nvPr/>
          </p:nvCxnSpPr>
          <p:spPr>
            <a:xfrm>
              <a:off x="4962240" y="3449520"/>
              <a:ext cx="1045080" cy="1890000"/>
            </a:xfrm>
            <a:prstGeom prst="straightConnector1">
              <a:avLst/>
            </a:prstGeom>
            <a:ln w="6480">
              <a:solidFill>
                <a:srgbClr val="5b9bd5"/>
              </a:solidFill>
              <a:miter/>
              <a:tailEnd len="med" type="arrow" w="med"/>
            </a:ln>
          </p:spPr>
        </p:cxnSp>
      </p:grpSp>
      <p:pic>
        <p:nvPicPr>
          <p:cNvPr id="42" name="Звук 4" descr=""/>
          <p:cNvPicPr/>
          <p:nvPr/>
        </p:nvPicPr>
        <p:blipFill>
          <a:blip r:embed="rId2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nodeType="clickEffect" fill="hold">
                      <p:stCondLst>
                        <p:cond delay="0"/>
                      </p:stCondLst>
                      <p:childTnLst>
                        <p:par>
                          <p:cTn id="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3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4" name="Picture 6" descr=""/>
          <p:cNvPicPr/>
          <p:nvPr/>
        </p:nvPicPr>
        <p:blipFill>
          <a:blip r:embed="rId1"/>
          <a:stretch/>
        </p:blipFill>
        <p:spPr>
          <a:xfrm>
            <a:off x="1679400" y="615960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7" descr=""/>
          <p:cNvPicPr/>
          <p:nvPr/>
        </p:nvPicPr>
        <p:blipFill>
          <a:blip r:embed="rId2"/>
          <a:stretch/>
        </p:blipFill>
        <p:spPr>
          <a:xfrm>
            <a:off x="1679400" y="629280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46" name="Схема 7" descr=""/>
          <p:cNvPicPr/>
          <p:nvPr/>
        </p:nvPicPr>
        <p:blipFill>
          <a:blip r:embed="rId3"/>
          <a:stretch/>
        </p:blipFill>
        <p:spPr>
          <a:xfrm>
            <a:off x="1000080" y="1066680"/>
            <a:ext cx="9167760" cy="4737240"/>
          </a:xfrm>
          <a:prstGeom prst="rect">
            <a:avLst/>
          </a:prstGeom>
          <a:ln w="0">
            <a:noFill/>
          </a:ln>
        </p:spPr>
      </p:pic>
      <p:pic>
        <p:nvPicPr>
          <p:cNvPr id="47" name="Звук 2" descr=""/>
          <p:cNvPicPr/>
          <p:nvPr/>
        </p:nvPicPr>
        <p:blipFill>
          <a:blip r:embed="rId4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nodeType="clickEffect" fill="hold">
                      <p:stCondLst>
                        <p:cond delay="0"/>
                      </p:stCondLst>
                      <p:childTnLst>
                        <p:par>
                          <p:cTn id="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7" descr=""/>
          <p:cNvPicPr/>
          <p:nvPr/>
        </p:nvPicPr>
        <p:blipFill>
          <a:blip r:embed="rId1"/>
          <a:srcRect l="0" t="6993" r="0" b="7648"/>
          <a:stretch/>
        </p:blipFill>
        <p:spPr>
          <a:xfrm>
            <a:off x="0" y="479520"/>
            <a:ext cx="12198240" cy="5854680"/>
          </a:xfrm>
          <a:prstGeom prst="rect">
            <a:avLst/>
          </a:prstGeom>
          <a:ln w="0">
            <a:noFill/>
          </a:ln>
        </p:spPr>
      </p:pic>
      <p:pic>
        <p:nvPicPr>
          <p:cNvPr id="49" name="Объект 1" descr=""/>
          <p:cNvPicPr/>
          <p:nvPr/>
        </p:nvPicPr>
        <p:blipFill>
          <a:blip r:embed="rId2"/>
          <a:stretch/>
        </p:blipFill>
        <p:spPr>
          <a:xfrm>
            <a:off x="609480" y="987480"/>
            <a:ext cx="10131480" cy="3352680"/>
          </a:xfrm>
          <a:prstGeom prst="rect">
            <a:avLst/>
          </a:prstGeom>
          <a:ln w="0">
            <a:noFill/>
          </a:ln>
        </p:spPr>
      </p:pic>
      <p:grpSp>
        <p:nvGrpSpPr>
          <p:cNvPr id="50" name="Группа 2"/>
          <p:cNvGrpSpPr/>
          <p:nvPr/>
        </p:nvGrpSpPr>
        <p:grpSpPr>
          <a:xfrm>
            <a:off x="1359000" y="3027240"/>
            <a:ext cx="9385200" cy="3186360"/>
            <a:chOff x="1359000" y="3027240"/>
            <a:chExt cx="9385200" cy="3186360"/>
          </a:xfrm>
        </p:grpSpPr>
        <p:sp>
          <p:nvSpPr>
            <p:cNvPr id="51" name="Скругленный прямоугольник 4"/>
            <p:cNvSpPr/>
            <p:nvPr/>
          </p:nvSpPr>
          <p:spPr>
            <a:xfrm>
              <a:off x="1359000" y="4386240"/>
              <a:ext cx="2822400" cy="160992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600">
              <a:solidFill>
                <a:srgbClr val="5b9bd5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rmAutofit/>
            </a:bodyPr>
            <a:p>
              <a:pPr marL="343080" indent="-343080">
                <a:lnSpc>
                  <a:spcPct val="100000"/>
                </a:lnSpc>
                <a:buClr>
                  <a:srgbClr val="002060"/>
                </a:buClr>
                <a:buFont typeface="Wingdings" charset="2"/>
                <a:buChar char=""/>
                <a:tabLst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ru-RU" sz="2400" strike="noStrike" u="none">
                  <a:solidFill>
                    <a:srgbClr val="002060"/>
                  </a:solidFill>
                  <a:uFillTx/>
                  <a:latin typeface="Times New Roman"/>
                  <a:ea typeface="Times New Roman"/>
                </a:rPr>
                <a:t>Ядро</a:t>
              </a:r>
              <a:endParaRPr b="0" lang="ru-RU" sz="2400" strike="noStrike" u="none">
                <a:solidFill>
                  <a:srgbClr val="000000"/>
                </a:solidFill>
                <a:uFillTx/>
                <a:latin typeface="Calibri"/>
              </a:endParaRPr>
            </a:p>
            <a:p>
              <a:pPr marL="343080" indent="-343080">
                <a:lnSpc>
                  <a:spcPct val="100000"/>
                </a:lnSpc>
                <a:buClr>
                  <a:srgbClr val="002060"/>
                </a:buClr>
                <a:buFont typeface="Wingdings" charset="2"/>
                <a:buChar char=""/>
                <a:tabLst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ru-RU" sz="2400" strike="noStrike" u="none">
                  <a:solidFill>
                    <a:srgbClr val="002060"/>
                  </a:solidFill>
                  <a:uFillTx/>
                  <a:latin typeface="Times New Roman"/>
                  <a:ea typeface="Times New Roman"/>
                </a:rPr>
                <a:t>Митохондрия</a:t>
              </a:r>
              <a:endParaRPr b="0" lang="ru-RU" sz="2400" strike="noStrike" u="none">
                <a:solidFill>
                  <a:srgbClr val="000000"/>
                </a:solidFill>
                <a:uFillTx/>
                <a:latin typeface="Calibri"/>
              </a:endParaRPr>
            </a:p>
            <a:p>
              <a:pPr marL="343080" indent="-343080">
                <a:lnSpc>
                  <a:spcPct val="100000"/>
                </a:lnSpc>
                <a:buClr>
                  <a:srgbClr val="002060"/>
                </a:buClr>
                <a:buFont typeface="Wingdings" charset="2"/>
                <a:buChar char=""/>
                <a:tabLst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kk-KZ" sz="2400" strike="noStrike" u="none">
                  <a:solidFill>
                    <a:srgbClr val="002060"/>
                  </a:solidFill>
                  <a:uFillTx/>
                  <a:latin typeface="Times New Roman"/>
                  <a:ea typeface="Times New Roman"/>
                </a:rPr>
                <a:t>Хлоропласттар </a:t>
              </a:r>
              <a:endParaRPr b="0" lang="ru-RU" sz="24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2" name="Скругленный прямоугольник 5"/>
            <p:cNvSpPr/>
            <p:nvPr/>
          </p:nvSpPr>
          <p:spPr>
            <a:xfrm>
              <a:off x="4519800" y="4416480"/>
              <a:ext cx="2809800" cy="179712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600">
              <a:solidFill>
                <a:srgbClr val="5b9bd5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rmAutofit fontScale="92500" lnSpcReduction="9999"/>
            </a:bodyPr>
            <a:p>
              <a:pPr marL="343080" indent="-343080">
                <a:lnSpc>
                  <a:spcPct val="100000"/>
                </a:lnSpc>
                <a:buClr>
                  <a:srgbClr val="002060"/>
                </a:buClr>
                <a:buFont typeface="Arial"/>
                <a:buChar char="•"/>
                <a:tabLst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ru-RU" sz="2400" strike="noStrike" u="none">
                  <a:solidFill>
                    <a:srgbClr val="002060"/>
                  </a:solidFill>
                  <a:uFillTx/>
                  <a:latin typeface="Times New Roman"/>
                  <a:ea typeface="Times New Roman"/>
                </a:rPr>
                <a:t>ЭПТ</a:t>
              </a:r>
              <a:endParaRPr b="0" lang="ru-RU" sz="2400" strike="noStrike" u="none">
                <a:solidFill>
                  <a:srgbClr val="000000"/>
                </a:solidFill>
                <a:uFillTx/>
                <a:latin typeface="Calibri"/>
              </a:endParaRPr>
            </a:p>
            <a:p>
              <a:pPr marL="343080" indent="-343080">
                <a:lnSpc>
                  <a:spcPct val="100000"/>
                </a:lnSpc>
                <a:buClr>
                  <a:srgbClr val="002060"/>
                </a:buClr>
                <a:buFont typeface="Arial"/>
                <a:buChar char="•"/>
                <a:tabLst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kk-KZ" sz="2400" strike="noStrike" u="none">
                  <a:solidFill>
                    <a:srgbClr val="002060"/>
                  </a:solidFill>
                  <a:uFillTx/>
                  <a:latin typeface="Times New Roman"/>
                  <a:ea typeface="Times New Roman"/>
                </a:rPr>
                <a:t>Гольджи аппараты</a:t>
              </a:r>
              <a:endParaRPr b="0" lang="ru-RU" sz="2400" strike="noStrike" u="none">
                <a:solidFill>
                  <a:srgbClr val="000000"/>
                </a:solidFill>
                <a:uFillTx/>
                <a:latin typeface="Calibri"/>
              </a:endParaRPr>
            </a:p>
            <a:p>
              <a:pPr marL="343080" indent="-343080">
                <a:lnSpc>
                  <a:spcPct val="100000"/>
                </a:lnSpc>
                <a:buClr>
                  <a:srgbClr val="002060"/>
                </a:buClr>
                <a:buFont typeface="Arial"/>
                <a:buChar char="•"/>
                <a:tabLst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kk-KZ" sz="2400" strike="noStrike" u="none">
                  <a:solidFill>
                    <a:srgbClr val="002060"/>
                  </a:solidFill>
                  <a:uFillTx/>
                  <a:latin typeface="Times New Roman"/>
                  <a:ea typeface="Times New Roman"/>
                </a:rPr>
                <a:t>Лизосомалар</a:t>
              </a:r>
              <a:endParaRPr b="0" lang="ru-RU" sz="2400" strike="noStrike" u="none">
                <a:solidFill>
                  <a:srgbClr val="000000"/>
                </a:solidFill>
                <a:uFillTx/>
                <a:latin typeface="Calibri"/>
              </a:endParaRPr>
            </a:p>
            <a:p>
              <a:pPr marL="343080" indent="-343080">
                <a:lnSpc>
                  <a:spcPct val="100000"/>
                </a:lnSpc>
                <a:buClr>
                  <a:srgbClr val="002060"/>
                </a:buClr>
                <a:buFont typeface="Arial"/>
                <a:buChar char="•"/>
                <a:tabLst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ru-RU" sz="2400" strike="noStrike" u="none">
                  <a:solidFill>
                    <a:srgbClr val="002060"/>
                  </a:solidFill>
                  <a:uFillTx/>
                  <a:latin typeface="Times New Roman"/>
                  <a:ea typeface="Times New Roman"/>
                </a:rPr>
                <a:t>Вакуоль</a:t>
              </a:r>
              <a:endParaRPr b="0" lang="ru-RU" sz="24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3" name="Скругленный прямоугольник 6"/>
            <p:cNvSpPr/>
            <p:nvPr/>
          </p:nvSpPr>
          <p:spPr>
            <a:xfrm>
              <a:off x="7751880" y="3027240"/>
              <a:ext cx="2992320" cy="187812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600">
              <a:solidFill>
                <a:srgbClr val="5b9bd5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rmAutofit/>
            </a:bodyPr>
            <a:p>
              <a:pPr marL="457200" indent="-457200">
                <a:lnSpc>
                  <a:spcPct val="100000"/>
                </a:lnSpc>
                <a:buClr>
                  <a:srgbClr val="002060"/>
                </a:buClr>
                <a:buFont typeface="Arial"/>
                <a:buChar char="•"/>
                <a:tabLst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ru-RU" sz="2400" strike="noStrike" u="none">
                  <a:solidFill>
                    <a:srgbClr val="002060"/>
                  </a:solidFill>
                  <a:uFillTx/>
                  <a:latin typeface="Times New Roman"/>
                  <a:ea typeface="Times New Roman"/>
                </a:rPr>
                <a:t>Рибосома</a:t>
              </a:r>
              <a:endParaRPr b="0" lang="ru-RU" sz="2400" strike="noStrike" u="none">
                <a:solidFill>
                  <a:srgbClr val="000000"/>
                </a:solidFill>
                <a:uFillTx/>
                <a:latin typeface="Calibri"/>
              </a:endParaRPr>
            </a:p>
            <a:p>
              <a:pPr marL="457200" indent="-457200">
                <a:lnSpc>
                  <a:spcPct val="100000"/>
                </a:lnSpc>
                <a:buClr>
                  <a:srgbClr val="002060"/>
                </a:buClr>
                <a:buFont typeface="Arial"/>
                <a:buChar char="•"/>
                <a:tabLst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kk-KZ" sz="2400" strike="noStrike" u="none">
                  <a:solidFill>
                    <a:srgbClr val="002060"/>
                  </a:solidFill>
                  <a:uFillTx/>
                  <a:latin typeface="Times New Roman"/>
                  <a:ea typeface="Times New Roman"/>
                </a:rPr>
                <a:t>Жасуша орталығы</a:t>
              </a:r>
              <a:endParaRPr b="0" lang="ru-RU" sz="24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54" name="Прямоугольник 1"/>
          <p:cNvSpPr/>
          <p:nvPr/>
        </p:nvSpPr>
        <p:spPr>
          <a:xfrm>
            <a:off x="10744200" y="5383080"/>
            <a:ext cx="1322280" cy="116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5" name="Прямоугольник 8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6" name="Picture 6" descr=""/>
          <p:cNvPicPr/>
          <p:nvPr/>
        </p:nvPicPr>
        <p:blipFill>
          <a:blip r:embed="rId3"/>
          <a:stretch/>
        </p:blipFill>
        <p:spPr>
          <a:xfrm>
            <a:off x="1679400" y="628956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7" descr=""/>
          <p:cNvPicPr/>
          <p:nvPr/>
        </p:nvPicPr>
        <p:blipFill>
          <a:blip r:embed="rId4"/>
          <a:stretch/>
        </p:blipFill>
        <p:spPr>
          <a:xfrm>
            <a:off x="1679400" y="639756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58" name="Звук 7" descr=""/>
          <p:cNvPicPr/>
          <p:nvPr/>
        </p:nvPicPr>
        <p:blipFill>
          <a:blip r:embed="rId5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nodeType="clickEffect" fill="hold">
                      <p:stCondLst>
                        <p:cond delay="0"/>
                      </p:stCondLst>
                      <p:childTnLst>
                        <p:par>
                          <p:cTn id="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traight Connector 44"/>
          <p:cNvSpPr/>
          <p:nvPr/>
        </p:nvSpPr>
        <p:spPr>
          <a:xfrm>
            <a:off x="1025640" y="4186080"/>
            <a:ext cx="2862000" cy="0"/>
          </a:xfrm>
          <a:prstGeom prst="line">
            <a:avLst/>
          </a:prstGeom>
          <a:ln w="38160">
            <a:solidFill>
              <a:srgbClr val="e7e6e6"/>
            </a:solidFill>
            <a:miter/>
            <a:tailEnd len="med" type="oval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6800" bIns="-468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0" name="Straight Connector 46"/>
          <p:cNvSpPr/>
          <p:nvPr/>
        </p:nvSpPr>
        <p:spPr>
          <a:xfrm>
            <a:off x="1046160" y="2101680"/>
            <a:ext cx="566640" cy="0"/>
          </a:xfrm>
          <a:prstGeom prst="line">
            <a:avLst/>
          </a:prstGeom>
          <a:ln w="38160">
            <a:solidFill>
              <a:srgbClr val="e7e6e6"/>
            </a:solidFill>
            <a:miter/>
            <a:tailEnd len="med" type="oval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6800" bIns="-468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1" name="TextBox 49"/>
          <p:cNvSpPr/>
          <p:nvPr/>
        </p:nvSpPr>
        <p:spPr>
          <a:xfrm flipH="1">
            <a:off x="1296360" y="2449440"/>
            <a:ext cx="833400" cy="37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2" name="Group 878" descr=""/>
          <p:cNvPicPr/>
          <p:nvPr/>
        </p:nvPicPr>
        <p:blipFill>
          <a:blip r:embed="rId1"/>
          <a:stretch/>
        </p:blipFill>
        <p:spPr>
          <a:xfrm>
            <a:off x="9845640" y="4973760"/>
            <a:ext cx="2932200" cy="2573280"/>
          </a:xfrm>
          <a:prstGeom prst="rect">
            <a:avLst/>
          </a:prstGeom>
          <a:ln w="0">
            <a:noFill/>
          </a:ln>
        </p:spPr>
      </p:pic>
      <p:pic>
        <p:nvPicPr>
          <p:cNvPr id="63" name="Graphic 3" descr=""/>
          <p:cNvPicPr/>
          <p:nvPr/>
        </p:nvPicPr>
        <p:blipFill>
          <a:blip r:embed="rId2"/>
          <a:stretch/>
        </p:blipFill>
        <p:spPr>
          <a:xfrm>
            <a:off x="10991880" y="5364000"/>
            <a:ext cx="493560" cy="712800"/>
          </a:xfrm>
          <a:prstGeom prst="rect">
            <a:avLst/>
          </a:prstGeom>
          <a:ln w="0">
            <a:noFill/>
          </a:ln>
        </p:spPr>
      </p:pic>
      <p:sp>
        <p:nvSpPr>
          <p:cNvPr id="64" name="TextBox 48"/>
          <p:cNvSpPr/>
          <p:nvPr/>
        </p:nvSpPr>
        <p:spPr>
          <a:xfrm>
            <a:off x="2604960" y="692280"/>
            <a:ext cx="6927840" cy="146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Сыртқы плазмалық мембрана жасуша мен сыртқы орта арасындағы зат алмасуды реттейді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Эукариотты жасушаларда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65" name=""/>
          <p:cNvGraphicFramePr/>
          <p:nvPr/>
        </p:nvGraphicFramePr>
        <p:xfrm>
          <a:off x="1216080" y="1974960"/>
          <a:ext cx="9291600" cy="3894120"/>
        </p:xfrm>
        <a:graphic>
          <a:graphicData uri="http://schemas.openxmlformats.org/drawingml/2006/table">
            <a:tbl>
              <a:tblPr/>
              <a:tblGrid>
                <a:gridCol w="3097080"/>
                <a:gridCol w="3097440"/>
                <a:gridCol w="3097080"/>
              </a:tblGrid>
              <a:tr h="100620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000" strike="noStrike" u="none">
                          <a:solidFill>
                            <a:srgbClr val="1f4e79"/>
                          </a:solidFill>
                          <a:uFillTx/>
                          <a:latin typeface="Tahoma"/>
                          <a:ea typeface="Tahoma"/>
                        </a:rPr>
                        <a:t>Қос мембраналы органоидтар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5b9bd5"/>
                      </a:solidFill>
                      <a:prstDash val="solid"/>
                    </a:lnL>
                    <a:lnR w="5760">
                      <a:solidFill>
                        <a:srgbClr val="5b9bd5"/>
                      </a:solidFill>
                      <a:prstDash val="solid"/>
                    </a:lnR>
                    <a:lnT w="576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000" strike="noStrike" u="none">
                          <a:solidFill>
                            <a:srgbClr val="1f4e79"/>
                          </a:solidFill>
                          <a:uFillTx/>
                          <a:latin typeface="Tahoma"/>
                          <a:ea typeface="Tahoma"/>
                        </a:rPr>
                        <a:t>Бір мембраналы органоидтар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5b9bd5"/>
                      </a:solidFill>
                      <a:prstDash val="solid"/>
                    </a:lnL>
                    <a:lnR w="5760">
                      <a:solidFill>
                        <a:srgbClr val="5b9bd5"/>
                      </a:solidFill>
                      <a:prstDash val="solid"/>
                    </a:lnR>
                    <a:lnT w="576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1" lang="kk-KZ" sz="2000" strike="noStrike" u="none">
                          <a:solidFill>
                            <a:srgbClr val="1f4e79"/>
                          </a:solidFill>
                          <a:uFillTx/>
                          <a:latin typeface="Tahoma"/>
                          <a:ea typeface="Tahoma"/>
                        </a:rPr>
                        <a:t>Мембранасыз органоидтар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5b9bd5"/>
                      </a:solidFill>
                      <a:prstDash val="solid"/>
                    </a:lnL>
                    <a:lnR w="5760">
                      <a:solidFill>
                        <a:srgbClr val="5b9bd5"/>
                      </a:solidFill>
                      <a:prstDash val="solid"/>
                    </a:lnR>
                    <a:lnT w="576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</a:tr>
              <a:tr h="288792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5b9bd5"/>
                      </a:solidFill>
                      <a:prstDash val="solid"/>
                    </a:lnL>
                    <a:lnR w="576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5760">
                      <a:solidFill>
                        <a:srgbClr val="5b9bd5"/>
                      </a:solidFill>
                      <a:prstDash val="soli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5b9bd5"/>
                      </a:solidFill>
                      <a:prstDash val="solid"/>
                    </a:lnL>
                    <a:lnR w="576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5760">
                      <a:solidFill>
                        <a:srgbClr val="5b9bd5"/>
                      </a:solidFill>
                      <a:prstDash val="soli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90000" marR="90000">
                    <a:lnL w="5760">
                      <a:solidFill>
                        <a:srgbClr val="5b9bd5"/>
                      </a:solidFill>
                      <a:prstDash val="solid"/>
                    </a:lnL>
                    <a:lnR w="576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5760">
                      <a:solidFill>
                        <a:srgbClr val="5b9bd5"/>
                      </a:solidFill>
                      <a:prstDash val="solid"/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6" name="Стрелка вниз 51"/>
          <p:cNvSpPr/>
          <p:nvPr/>
        </p:nvSpPr>
        <p:spPr>
          <a:xfrm>
            <a:off x="5707080" y="1803240"/>
            <a:ext cx="484200" cy="225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rmAutofit fontScale="40000" lnSpcReduction="19999"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7" name="Picture 1" descr="C:\Users\user\Desktop\мит.jpg"/>
          <p:cNvPicPr/>
          <p:nvPr/>
        </p:nvPicPr>
        <p:blipFill>
          <a:blip r:embed="rId3"/>
          <a:stretch/>
        </p:blipFill>
        <p:spPr>
          <a:xfrm>
            <a:off x="1474920" y="3114720"/>
            <a:ext cx="885600" cy="663480"/>
          </a:xfrm>
          <a:prstGeom prst="rect">
            <a:avLst/>
          </a:prstGeom>
          <a:ln w="0">
            <a:noFill/>
          </a:ln>
          <a:effectLst>
            <a:outerShdw dist="139498" dir="2700000" blurRad="0" rotWithShape="0">
              <a:srgbClr val="333333">
                <a:alpha val="65000"/>
              </a:srgbClr>
            </a:outerShdw>
          </a:effectLst>
        </p:spPr>
      </p:pic>
      <p:pic>
        <p:nvPicPr>
          <p:cNvPr id="68" name="Picture 2" descr="C:\Users\user\Desktop\плас.jpg"/>
          <p:cNvPicPr/>
          <p:nvPr/>
        </p:nvPicPr>
        <p:blipFill>
          <a:blip r:embed="rId4"/>
          <a:stretch/>
        </p:blipFill>
        <p:spPr>
          <a:xfrm>
            <a:off x="2441520" y="3070080"/>
            <a:ext cx="1076400" cy="700200"/>
          </a:xfrm>
          <a:prstGeom prst="rect">
            <a:avLst/>
          </a:prstGeom>
          <a:ln w="0">
            <a:noFill/>
          </a:ln>
          <a:effectLst>
            <a:outerShdw dist="139498" dir="2700000" blurRad="0" rotWithShape="0">
              <a:srgbClr val="333333">
                <a:alpha val="65000"/>
              </a:srgbClr>
            </a:outerShdw>
          </a:effectLst>
        </p:spPr>
      </p:pic>
      <p:pic>
        <p:nvPicPr>
          <p:cNvPr id="69" name="Picture 3" descr="C:\Users\user\Desktop\golgi.jpg"/>
          <p:cNvPicPr/>
          <p:nvPr/>
        </p:nvPicPr>
        <p:blipFill>
          <a:blip r:embed="rId5"/>
          <a:stretch/>
        </p:blipFill>
        <p:spPr>
          <a:xfrm>
            <a:off x="5918040" y="3147840"/>
            <a:ext cx="879480" cy="959040"/>
          </a:xfrm>
          <a:prstGeom prst="rect">
            <a:avLst/>
          </a:prstGeom>
          <a:ln w="0">
            <a:noFill/>
          </a:ln>
          <a:effectLst>
            <a:outerShdw dist="139498" dir="2700000" blurRad="0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4" descr="C:\Users\user\Desktop\эпт.jpg"/>
          <p:cNvPicPr/>
          <p:nvPr/>
        </p:nvPicPr>
        <p:blipFill>
          <a:blip r:embed="rId6"/>
          <a:stretch/>
        </p:blipFill>
        <p:spPr>
          <a:xfrm>
            <a:off x="4575240" y="3132000"/>
            <a:ext cx="1031760" cy="1017720"/>
          </a:xfrm>
          <a:prstGeom prst="rect">
            <a:avLst/>
          </a:prstGeom>
          <a:ln w="0">
            <a:noFill/>
          </a:ln>
          <a:effectLst>
            <a:outerShdw dist="139498" dir="2700000" blurRad="0" rotWithShape="0">
              <a:srgbClr val="333333">
                <a:alpha val="65000"/>
              </a:srgbClr>
            </a:outerShdw>
          </a:effectLst>
        </p:spPr>
      </p:pic>
      <p:pic>
        <p:nvPicPr>
          <p:cNvPr id="71" name="Picture 5" descr="C:\Users\user\Desktop\лиз.jpg"/>
          <p:cNvPicPr/>
          <p:nvPr/>
        </p:nvPicPr>
        <p:blipFill>
          <a:blip r:embed="rId7"/>
          <a:stretch/>
        </p:blipFill>
        <p:spPr>
          <a:xfrm>
            <a:off x="4537080" y="4441680"/>
            <a:ext cx="1293840" cy="885960"/>
          </a:xfrm>
          <a:prstGeom prst="rect">
            <a:avLst/>
          </a:prstGeom>
          <a:ln w="0">
            <a:noFill/>
          </a:ln>
          <a:effectLst>
            <a:outerShdw dist="139498" dir="2700000" blurRad="0" rotWithShape="0">
              <a:srgbClr val="333333">
                <a:alpha val="65000"/>
              </a:srgbClr>
            </a:outerShdw>
          </a:effectLst>
        </p:spPr>
      </p:pic>
      <p:pic>
        <p:nvPicPr>
          <p:cNvPr id="72" name="Picture 6" descr="C:\Users\user\Desktop\вакуоль.jpg"/>
          <p:cNvPicPr/>
          <p:nvPr/>
        </p:nvPicPr>
        <p:blipFill>
          <a:blip r:embed="rId8"/>
          <a:stretch/>
        </p:blipFill>
        <p:spPr>
          <a:xfrm>
            <a:off x="6262560" y="4446720"/>
            <a:ext cx="871560" cy="798480"/>
          </a:xfrm>
          <a:prstGeom prst="rect">
            <a:avLst/>
          </a:prstGeom>
          <a:ln w="0">
            <a:noFill/>
          </a:ln>
          <a:effectLst>
            <a:outerShdw dist="139498" dir="2700000" blurRad="0" rotWithShape="0">
              <a:srgbClr val="333333">
                <a:alpha val="65000"/>
              </a:srgbClr>
            </a:outerShdw>
          </a:effectLst>
        </p:spPr>
      </p:pic>
      <p:pic>
        <p:nvPicPr>
          <p:cNvPr id="73" name="Picture 7" descr="C:\Users\user\Desktop\кірп.png"/>
          <p:cNvPicPr/>
          <p:nvPr/>
        </p:nvPicPr>
        <p:blipFill>
          <a:blip r:embed="rId9"/>
          <a:stretch/>
        </p:blipFill>
        <p:spPr>
          <a:xfrm>
            <a:off x="7772400" y="4390920"/>
            <a:ext cx="998640" cy="1047960"/>
          </a:xfrm>
          <a:prstGeom prst="rect">
            <a:avLst/>
          </a:prstGeom>
          <a:ln w="0">
            <a:noFill/>
          </a:ln>
          <a:effectLst>
            <a:outerShdw dist="139498" dir="2700000" blurRad="0" rotWithShape="0">
              <a:srgbClr val="333333">
                <a:alpha val="65000"/>
              </a:srgbClr>
            </a:outerShdw>
          </a:effectLst>
        </p:spPr>
      </p:pic>
      <p:pic>
        <p:nvPicPr>
          <p:cNvPr id="74" name="Picture 8" descr="C:\Users\user\Desktop\тал.jpg"/>
          <p:cNvPicPr/>
          <p:nvPr/>
        </p:nvPicPr>
        <p:blipFill>
          <a:blip r:embed="rId10"/>
          <a:stretch/>
        </p:blipFill>
        <p:spPr>
          <a:xfrm>
            <a:off x="9169560" y="3147840"/>
            <a:ext cx="1206360" cy="1138320"/>
          </a:xfrm>
          <a:prstGeom prst="rect">
            <a:avLst/>
          </a:prstGeom>
          <a:ln w="0">
            <a:noFill/>
          </a:ln>
          <a:effectLst>
            <a:outerShdw dist="139498" dir="2700000" blurRad="0" rotWithShape="0">
              <a:srgbClr val="333333">
                <a:alpha val="65000"/>
              </a:srgbClr>
            </a:outerShdw>
          </a:effectLst>
        </p:spPr>
      </p:pic>
      <p:pic>
        <p:nvPicPr>
          <p:cNvPr id="75" name="Picture 9" descr="C:\Users\user\Desktop\орталық.jpg"/>
          <p:cNvPicPr/>
          <p:nvPr/>
        </p:nvPicPr>
        <p:blipFill>
          <a:blip r:embed="rId11"/>
          <a:stretch/>
        </p:blipFill>
        <p:spPr>
          <a:xfrm>
            <a:off x="7599240" y="3164040"/>
            <a:ext cx="1387440" cy="1050840"/>
          </a:xfrm>
          <a:prstGeom prst="rect">
            <a:avLst/>
          </a:prstGeom>
          <a:ln w="0">
            <a:noFill/>
          </a:ln>
          <a:effectLst>
            <a:outerShdw dist="139498" dir="2700000" blurRad="0" rotWithShape="0">
              <a:srgbClr val="333333">
                <a:alpha val="65000"/>
              </a:srgbClr>
            </a:outerShdw>
          </a:effectLst>
        </p:spPr>
      </p:pic>
      <p:pic>
        <p:nvPicPr>
          <p:cNvPr id="76" name="Picture 10" descr="C:\Users\user\Desktop\микро.jpg"/>
          <p:cNvPicPr/>
          <p:nvPr/>
        </p:nvPicPr>
        <p:blipFill>
          <a:blip r:embed="rId12"/>
          <a:stretch/>
        </p:blipFill>
        <p:spPr>
          <a:xfrm>
            <a:off x="9298080" y="4421160"/>
            <a:ext cx="768240" cy="914400"/>
          </a:xfrm>
          <a:prstGeom prst="rect">
            <a:avLst/>
          </a:prstGeom>
          <a:ln w="0">
            <a:noFill/>
          </a:ln>
          <a:effectLst>
            <a:outerShdw dist="139498" dir="2700000" blurRad="0" rotWithShape="0">
              <a:srgbClr val="333333">
                <a:alpha val="65000"/>
              </a:srgbClr>
            </a:outerShdw>
          </a:effectLst>
        </p:spPr>
      </p:pic>
      <p:sp>
        <p:nvSpPr>
          <p:cNvPr id="77" name="Прямоугольник 52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8" name="Picture 6" descr=""/>
          <p:cNvPicPr/>
          <p:nvPr/>
        </p:nvPicPr>
        <p:blipFill>
          <a:blip r:embed="rId13"/>
          <a:stretch/>
        </p:blipFill>
        <p:spPr>
          <a:xfrm>
            <a:off x="1352520" y="638172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79" name="Picture 7" descr=""/>
          <p:cNvPicPr/>
          <p:nvPr/>
        </p:nvPicPr>
        <p:blipFill>
          <a:blip r:embed="rId14"/>
          <a:stretch/>
        </p:blipFill>
        <p:spPr>
          <a:xfrm>
            <a:off x="1287360" y="6475320"/>
            <a:ext cx="9309240" cy="109800"/>
          </a:xfrm>
          <a:prstGeom prst="rect">
            <a:avLst/>
          </a:prstGeom>
          <a:ln w="0">
            <a:noFill/>
          </a:ln>
        </p:spPr>
      </p:pic>
      <p:pic>
        <p:nvPicPr>
          <p:cNvPr id="80" name="Звук 6" descr=""/>
          <p:cNvPicPr/>
          <p:nvPr/>
        </p:nvPicPr>
        <p:blipFill>
          <a:blip r:embed="rId15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ransition spd="med" advTm="15000">
    <p:fade/>
  </p:transition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nodeType="clickEffect" fill="hold">
                      <p:stCondLst>
                        <p:cond delay="0"/>
                      </p:stCondLst>
                      <p:childTnLst>
                        <p:par>
                          <p:cTn id="3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6" descr="https://na5.club/wp-content/auploads/953131/fullsize.jpg"/>
          <p:cNvPicPr/>
          <p:nvPr/>
        </p:nvPicPr>
        <p:blipFill>
          <a:blip r:embed="rId1"/>
          <a:srcRect l="24357" t="12011" r="26952" b="4611"/>
          <a:stretch/>
        </p:blipFill>
        <p:spPr>
          <a:xfrm>
            <a:off x="363600" y="954000"/>
            <a:ext cx="2508120" cy="2333880"/>
          </a:xfrm>
          <a:prstGeom prst="rect">
            <a:avLst/>
          </a:prstGeom>
          <a:ln w="0">
            <a:noFill/>
          </a:ln>
        </p:spPr>
      </p:pic>
      <p:sp>
        <p:nvSpPr>
          <p:cNvPr id="82" name="Прямоугольник 14"/>
          <p:cNvSpPr/>
          <p:nvPr/>
        </p:nvSpPr>
        <p:spPr>
          <a:xfrm>
            <a:off x="307800" y="4413240"/>
            <a:ext cx="5065920" cy="82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2e75b6"/>
                </a:solidFill>
                <a:uFillTx/>
                <a:latin typeface="Tahoma"/>
                <a:ea typeface="Tahoma"/>
              </a:rPr>
              <a:t>  </a:t>
            </a:r>
            <a:r>
              <a:rPr b="1" lang="kk-KZ" sz="2000" strike="noStrike" u="none">
                <a:solidFill>
                  <a:srgbClr val="2e75b6"/>
                </a:solidFill>
                <a:uFillTx/>
                <a:latin typeface="Times New Roman"/>
                <a:ea typeface="Tahoma"/>
              </a:rPr>
              <a:t>Ядро — өсімдіктер мен жануарлар жасушасының тұрақты бөлігі.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83" name="Прямая со стрелкой 2"/>
          <p:cNvCxnSpPr/>
          <p:nvPr/>
        </p:nvCxnSpPr>
        <p:spPr>
          <a:xfrm>
            <a:off x="1719000" y="2022480"/>
            <a:ext cx="3020040" cy="1395720"/>
          </a:xfrm>
          <a:prstGeom prst="straightConnector1">
            <a:avLst/>
          </a:prstGeom>
          <a:ln w="28440">
            <a:solidFill>
              <a:srgbClr val="000000"/>
            </a:solidFill>
            <a:miter/>
            <a:tailEnd len="med" type="triangle" w="med"/>
          </a:ln>
        </p:spPr>
      </p:cxnSp>
      <p:sp>
        <p:nvSpPr>
          <p:cNvPr id="84" name="TextBox 3"/>
          <p:cNvSpPr/>
          <p:nvPr/>
        </p:nvSpPr>
        <p:spPr>
          <a:xfrm>
            <a:off x="3288240" y="3357720"/>
            <a:ext cx="132120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Ядрошық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85" name="Прямая со стрелкой 7"/>
          <p:cNvCxnSpPr/>
          <p:nvPr/>
        </p:nvCxnSpPr>
        <p:spPr>
          <a:xfrm>
            <a:off x="936360" y="2557080"/>
            <a:ext cx="3020040" cy="1397880"/>
          </a:xfrm>
          <a:prstGeom prst="straightConnector1">
            <a:avLst/>
          </a:prstGeom>
          <a:ln w="28440">
            <a:solidFill>
              <a:srgbClr val="000000"/>
            </a:solidFill>
            <a:miter/>
            <a:tailEnd len="med" type="triangle" w="med"/>
          </a:ln>
        </p:spPr>
      </p:cxnSp>
      <p:sp>
        <p:nvSpPr>
          <p:cNvPr id="86" name="Прямоугольник 4"/>
          <p:cNvSpPr/>
          <p:nvPr/>
        </p:nvSpPr>
        <p:spPr>
          <a:xfrm>
            <a:off x="2557440" y="3968640"/>
            <a:ext cx="192744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Ядро шырыны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87" name="Прямая со стрелкой 9"/>
          <p:cNvCxnSpPr/>
          <p:nvPr/>
        </p:nvCxnSpPr>
        <p:spPr>
          <a:xfrm>
            <a:off x="2469960" y="1507680"/>
            <a:ext cx="1510200" cy="397800"/>
          </a:xfrm>
          <a:prstGeom prst="straightConnector1">
            <a:avLst/>
          </a:prstGeom>
          <a:ln w="28440">
            <a:solidFill>
              <a:srgbClr val="000000"/>
            </a:solidFill>
            <a:miter/>
            <a:tailEnd len="med" type="triangle" w="med"/>
          </a:ln>
        </p:spPr>
      </p:cxnSp>
      <p:sp>
        <p:nvSpPr>
          <p:cNvPr id="88" name="Прямоугольник 6"/>
          <p:cNvSpPr/>
          <p:nvPr/>
        </p:nvSpPr>
        <p:spPr>
          <a:xfrm>
            <a:off x="2927880" y="1925640"/>
            <a:ext cx="123228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Саңылау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9" name="Прямоугольник 10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0" name="Рисунок 11" descr="ÐÐ°ÑÑÐ¸Ð½ÐºÐ¸ Ð¿Ð¾ Ð·Ð°Ð¿ÑÐ¾ÑÑ endoplasmic reticulum png"/>
          <p:cNvPicPr/>
          <p:nvPr/>
        </p:nvPicPr>
        <p:blipFill>
          <a:blip r:embed="rId2"/>
          <a:srcRect l="11617" t="8103" r="9504" b="11617"/>
          <a:stretch/>
        </p:blipFill>
        <p:spPr>
          <a:xfrm>
            <a:off x="4842000" y="874800"/>
            <a:ext cx="2813040" cy="2522520"/>
          </a:xfrm>
          <a:prstGeom prst="rect">
            <a:avLst/>
          </a:prstGeom>
          <a:ln w="0">
            <a:noFill/>
          </a:ln>
        </p:spPr>
      </p:pic>
      <p:cxnSp>
        <p:nvCxnSpPr>
          <p:cNvPr id="91" name="Прямая со стрелкой 12"/>
          <p:cNvCxnSpPr/>
          <p:nvPr/>
        </p:nvCxnSpPr>
        <p:spPr>
          <a:xfrm flipV="1">
            <a:off x="6724800" y="1558080"/>
            <a:ext cx="675360" cy="58500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arrow" w="med"/>
          </a:ln>
        </p:spPr>
      </p:cxnSp>
      <p:sp>
        <p:nvSpPr>
          <p:cNvPr id="92" name="TextBox 15"/>
          <p:cNvSpPr/>
          <p:nvPr/>
        </p:nvSpPr>
        <p:spPr>
          <a:xfrm>
            <a:off x="7394400" y="1201680"/>
            <a:ext cx="10101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Криста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93" name="Прямая со стрелкой 16"/>
          <p:cNvCxnSpPr/>
          <p:nvPr/>
        </p:nvCxnSpPr>
        <p:spPr>
          <a:xfrm flipV="1">
            <a:off x="7213680" y="2043000"/>
            <a:ext cx="598680" cy="34020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arrow" w="med"/>
          </a:ln>
        </p:spPr>
      </p:cxnSp>
      <p:sp>
        <p:nvSpPr>
          <p:cNvPr id="94" name="TextBox 17"/>
          <p:cNvSpPr/>
          <p:nvPr/>
        </p:nvSpPr>
        <p:spPr>
          <a:xfrm>
            <a:off x="7380000" y="1655640"/>
            <a:ext cx="196740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Ішкі мембрана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95" name="Прямая со стрелкой 18"/>
          <p:cNvCxnSpPr/>
          <p:nvPr/>
        </p:nvCxnSpPr>
        <p:spPr>
          <a:xfrm flipV="1">
            <a:off x="7137000" y="2409120"/>
            <a:ext cx="1075320" cy="12132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arrow" w="med"/>
          </a:ln>
        </p:spPr>
      </p:cxnSp>
      <p:sp>
        <p:nvSpPr>
          <p:cNvPr id="96" name="TextBox 20"/>
          <p:cNvSpPr/>
          <p:nvPr/>
        </p:nvSpPr>
        <p:spPr>
          <a:xfrm>
            <a:off x="8206560" y="2082960"/>
            <a:ext cx="11919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Матрикс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7" name="TextBox 21"/>
          <p:cNvSpPr/>
          <p:nvPr/>
        </p:nvSpPr>
        <p:spPr>
          <a:xfrm>
            <a:off x="7546320" y="2948040"/>
            <a:ext cx="238068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Сыртқы мембрана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98" name="Прямая со стрелкой 26"/>
          <p:cNvCxnSpPr>
            <a:endCxn id="97" idx="0"/>
          </p:cNvCxnSpPr>
          <p:nvPr/>
        </p:nvCxnSpPr>
        <p:spPr>
          <a:xfrm>
            <a:off x="7497720" y="2873160"/>
            <a:ext cx="1240560" cy="7524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arrow" w="med"/>
          </a:ln>
        </p:spPr>
      </p:cxnSp>
      <p:pic>
        <p:nvPicPr>
          <p:cNvPr id="99" name="Picture 3" descr=""/>
          <p:cNvPicPr/>
          <p:nvPr/>
        </p:nvPicPr>
        <p:blipFill>
          <a:blip r:embed="rId3"/>
          <a:stretch/>
        </p:blipFill>
        <p:spPr>
          <a:xfrm>
            <a:off x="4702320" y="3427560"/>
            <a:ext cx="3408120" cy="2555640"/>
          </a:xfrm>
          <a:prstGeom prst="rect">
            <a:avLst/>
          </a:prstGeom>
          <a:ln w="0">
            <a:noFill/>
          </a:ln>
        </p:spPr>
      </p:pic>
      <p:sp>
        <p:nvSpPr>
          <p:cNvPr id="100" name="Прямоугольник 28"/>
          <p:cNvSpPr/>
          <p:nvPr/>
        </p:nvSpPr>
        <p:spPr>
          <a:xfrm>
            <a:off x="8099280" y="4816440"/>
            <a:ext cx="331812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Цитоплазма</a:t>
            </a:r>
            <a:r>
              <a:rPr b="0" lang="kk-KZ" sz="1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 - жасуша жарғақшасы мен ядро арасын толтырып тұратын қоймалжың сұйықтық.</a:t>
            </a:r>
            <a:r>
              <a:rPr b="0" lang="ru-RU" sz="1800" strike="noStrike" u="none">
                <a:solidFill>
                  <a:srgbClr val="1f4e79"/>
                </a:solidFill>
                <a:uFillTx/>
                <a:latin typeface="Tahoma"/>
                <a:ea typeface="Tahoma"/>
              </a:rPr>
              <a:t>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01" name="Прямая со стрелкой 30"/>
          <p:cNvCxnSpPr/>
          <p:nvPr/>
        </p:nvCxnSpPr>
        <p:spPr>
          <a:xfrm>
            <a:off x="7472160" y="4741920"/>
            <a:ext cx="1580040" cy="15768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arrow" w="med"/>
          </a:ln>
        </p:spPr>
      </p:cxnSp>
      <p:pic>
        <p:nvPicPr>
          <p:cNvPr id="102" name="Звук 3" descr=""/>
          <p:cNvPicPr/>
          <p:nvPr/>
        </p:nvPicPr>
        <p:blipFill>
          <a:blip r:embed="rId4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nodeType="clickEffect" fill="hold">
                      <p:stCondLst>
                        <p:cond delay="0"/>
                      </p:stCondLst>
                      <p:childTnLst>
                        <p:par>
                          <p:cTn id="4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Прямоугольник 3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4" name="Picture 6" descr=""/>
          <p:cNvPicPr/>
          <p:nvPr/>
        </p:nvPicPr>
        <p:blipFill>
          <a:blip r:embed="rId1"/>
          <a:stretch/>
        </p:blipFill>
        <p:spPr>
          <a:xfrm>
            <a:off x="1679400" y="615960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7" descr=""/>
          <p:cNvPicPr/>
          <p:nvPr/>
        </p:nvPicPr>
        <p:blipFill>
          <a:blip r:embed="rId2"/>
          <a:stretch/>
        </p:blipFill>
        <p:spPr>
          <a:xfrm>
            <a:off x="1679400" y="6292800"/>
            <a:ext cx="9309240" cy="109440"/>
          </a:xfrm>
          <a:prstGeom prst="rect">
            <a:avLst/>
          </a:prstGeom>
          <a:ln w="0">
            <a:noFill/>
          </a:ln>
        </p:spPr>
      </p:pic>
      <p:grpSp>
        <p:nvGrpSpPr>
          <p:cNvPr id="106" name="Группа 6"/>
          <p:cNvGrpSpPr/>
          <p:nvPr/>
        </p:nvGrpSpPr>
        <p:grpSpPr>
          <a:xfrm>
            <a:off x="5908680" y="797040"/>
            <a:ext cx="5219640" cy="4417920"/>
            <a:chOff x="5908680" y="797040"/>
            <a:chExt cx="5219640" cy="4417920"/>
          </a:xfrm>
        </p:grpSpPr>
        <p:pic>
          <p:nvPicPr>
            <p:cNvPr id="107" name="Picture 2" descr=""/>
            <p:cNvPicPr/>
            <p:nvPr/>
          </p:nvPicPr>
          <p:blipFill>
            <a:blip r:embed="rId3"/>
            <a:stretch/>
          </p:blipFill>
          <p:spPr>
            <a:xfrm>
              <a:off x="5908680" y="797040"/>
              <a:ext cx="5113080" cy="4417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8" name="Прямоугольник 9"/>
            <p:cNvSpPr/>
            <p:nvPr/>
          </p:nvSpPr>
          <p:spPr>
            <a:xfrm>
              <a:off x="8968320" y="1797840"/>
              <a:ext cx="2156760" cy="4478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rm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1" lang="kk-KZ" sz="1800" strike="noStrike" u="none">
                  <a:solidFill>
                    <a:srgbClr val="000000"/>
                  </a:solidFill>
                  <a:uFillTx/>
                  <a:latin typeface="Tahoma"/>
                  <a:ea typeface="Tahoma"/>
                </a:rPr>
                <a:t>Хромопласт</a:t>
              </a:r>
              <a:endParaRPr b="0" lang="ru-RU" sz="18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9" name="Прямоугольник 10"/>
            <p:cNvSpPr/>
            <p:nvPr/>
          </p:nvSpPr>
          <p:spPr>
            <a:xfrm>
              <a:off x="8970120" y="3236400"/>
              <a:ext cx="2158200" cy="4478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rm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1" lang="kk-KZ" sz="1800" strike="noStrike" u="none">
                  <a:solidFill>
                    <a:srgbClr val="000000"/>
                  </a:solidFill>
                  <a:uFillTx/>
                  <a:latin typeface="Tahoma"/>
                  <a:ea typeface="Tahoma"/>
                </a:rPr>
                <a:t>Хлоропласт</a:t>
              </a:r>
              <a:endParaRPr b="0" lang="ru-RU" sz="18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0" name="Прямоугольник 11"/>
            <p:cNvSpPr/>
            <p:nvPr/>
          </p:nvSpPr>
          <p:spPr>
            <a:xfrm>
              <a:off x="8970120" y="4722120"/>
              <a:ext cx="2158200" cy="4496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rm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1" lang="kk-KZ" sz="1800" strike="noStrike" u="none">
                  <a:solidFill>
                    <a:srgbClr val="000000"/>
                  </a:solidFill>
                  <a:uFillTx/>
                  <a:latin typeface="Tahoma"/>
                  <a:ea typeface="Tahoma"/>
                </a:rPr>
                <a:t>Лейкопласт</a:t>
              </a:r>
              <a:endParaRPr b="0" lang="ru-RU" sz="1800" strike="noStrike" u="none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111" name="Picture 3" descr=""/>
          <p:cNvPicPr/>
          <p:nvPr/>
        </p:nvPicPr>
        <p:blipFill>
          <a:blip r:embed="rId4"/>
          <a:srcRect l="51519" t="0" r="0" b="13569"/>
          <a:stretch/>
        </p:blipFill>
        <p:spPr>
          <a:xfrm>
            <a:off x="2044800" y="1736640"/>
            <a:ext cx="3062160" cy="2675160"/>
          </a:xfrm>
          <a:prstGeom prst="rect">
            <a:avLst/>
          </a:prstGeom>
          <a:ln w="0">
            <a:noFill/>
          </a:ln>
        </p:spPr>
      </p:pic>
      <p:cxnSp>
        <p:nvCxnSpPr>
          <p:cNvPr id="112" name="Прямая со стрелкой 13"/>
          <p:cNvCxnSpPr/>
          <p:nvPr/>
        </p:nvCxnSpPr>
        <p:spPr>
          <a:xfrm flipH="1" flipV="1">
            <a:off x="1855440" y="1774800"/>
            <a:ext cx="1432800" cy="300600"/>
          </a:xfrm>
          <a:prstGeom prst="straightConnector1">
            <a:avLst/>
          </a:prstGeom>
          <a:ln w="28440">
            <a:solidFill>
              <a:srgbClr val="000000"/>
            </a:solidFill>
            <a:miter/>
            <a:tailEnd len="med" type="triangle" w="med"/>
          </a:ln>
        </p:spPr>
      </p:cxnSp>
      <p:sp>
        <p:nvSpPr>
          <p:cNvPr id="113" name="TextBox 14"/>
          <p:cNvSpPr/>
          <p:nvPr/>
        </p:nvSpPr>
        <p:spPr>
          <a:xfrm>
            <a:off x="770760" y="1252440"/>
            <a:ext cx="134892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0000"/>
                </a:solidFill>
                <a:uFillTx/>
                <a:latin typeface="Times New Roman"/>
                <a:ea typeface="Tahoma"/>
              </a:rPr>
              <a:t>Вакуоль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4" name="TextBox 15"/>
          <p:cNvSpPr/>
          <p:nvPr/>
        </p:nvSpPr>
        <p:spPr>
          <a:xfrm>
            <a:off x="2305440" y="1154160"/>
            <a:ext cx="320904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8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Өсімдік жасушасы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5" name="Прямоугольник 16"/>
          <p:cNvSpPr/>
          <p:nvPr/>
        </p:nvSpPr>
        <p:spPr>
          <a:xfrm>
            <a:off x="282600" y="4387680"/>
            <a:ext cx="4583160" cy="100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2e75b6"/>
                </a:solidFill>
                <a:uFillTx/>
                <a:latin typeface="Tahoma"/>
                <a:ea typeface="Tahoma"/>
              </a:rPr>
              <a:t>   </a:t>
            </a:r>
            <a:r>
              <a:rPr b="1" lang="kk-KZ" sz="20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Вакуоль өсімдіктер мен жануарлар жасушасының цитоплазмасындағы сұйықтыққа толы қуыс.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6" name="Звук 1" descr=""/>
          <p:cNvPicPr/>
          <p:nvPr/>
        </p:nvPicPr>
        <p:blipFill>
          <a:blip r:embed="rId5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nodeType="clickEffect" fill="hold">
                      <p:stCondLst>
                        <p:cond delay="0"/>
                      </p:stCondLst>
                      <p:childTnLst>
                        <p:par>
                          <p:cTn id="4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Прямоугольник 3"/>
          <p:cNvSpPr/>
          <p:nvPr/>
        </p:nvSpPr>
        <p:spPr>
          <a:xfrm>
            <a:off x="0" y="69840"/>
            <a:ext cx="12192120" cy="649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Жасушалардың негізгі компоненттерін анықтау</a:t>
            </a:r>
            <a:r>
              <a:rPr b="1" lang="ru-RU" sz="20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8" name="Picture 6" descr=""/>
          <p:cNvPicPr/>
          <p:nvPr/>
        </p:nvPicPr>
        <p:blipFill>
          <a:blip r:embed="rId1"/>
          <a:stretch/>
        </p:blipFill>
        <p:spPr>
          <a:xfrm>
            <a:off x="1679400" y="615960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119" name="Picture 7" descr=""/>
          <p:cNvPicPr/>
          <p:nvPr/>
        </p:nvPicPr>
        <p:blipFill>
          <a:blip r:embed="rId2"/>
          <a:stretch/>
        </p:blipFill>
        <p:spPr>
          <a:xfrm>
            <a:off x="1679400" y="629280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6" descr="ÐÐ¾ÑÐ¾Ð¶ÐµÐµ Ð¸Ð·Ð¾Ð±ÑÐ°Ð¶ÐµÐ½Ð¸Ðµ"/>
          <p:cNvPicPr/>
          <p:nvPr/>
        </p:nvPicPr>
        <p:blipFill>
          <a:blip r:embed="rId3"/>
          <a:srcRect l="0" t="0" r="0" b="7164"/>
          <a:stretch/>
        </p:blipFill>
        <p:spPr>
          <a:xfrm>
            <a:off x="324000" y="1109520"/>
            <a:ext cx="2589120" cy="2295720"/>
          </a:xfrm>
          <a:prstGeom prst="rect">
            <a:avLst/>
          </a:prstGeom>
          <a:ln w="0">
            <a:noFill/>
          </a:ln>
        </p:spPr>
      </p:pic>
      <p:sp>
        <p:nvSpPr>
          <p:cNvPr id="121" name="TextBox 8"/>
          <p:cNvSpPr/>
          <p:nvPr/>
        </p:nvSpPr>
        <p:spPr>
          <a:xfrm>
            <a:off x="2725920" y="1638360"/>
            <a:ext cx="146628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Лизасома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22" name="Прямая со стрелкой 10"/>
          <p:cNvCxnSpPr/>
          <p:nvPr/>
        </p:nvCxnSpPr>
        <p:spPr>
          <a:xfrm flipV="1">
            <a:off x="2912760" y="2090520"/>
            <a:ext cx="562680" cy="16704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arrow" w="med"/>
          </a:ln>
        </p:spPr>
      </p:cxnSp>
      <p:sp>
        <p:nvSpPr>
          <p:cNvPr id="123" name="TextBox 11"/>
          <p:cNvSpPr/>
          <p:nvPr/>
        </p:nvSpPr>
        <p:spPr>
          <a:xfrm>
            <a:off x="283680" y="3484440"/>
            <a:ext cx="271872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Гольджи аппараты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24" name="Прямая со стрелкой 13"/>
          <p:cNvCxnSpPr/>
          <p:nvPr/>
        </p:nvCxnSpPr>
        <p:spPr>
          <a:xfrm>
            <a:off x="1528920" y="2548080"/>
            <a:ext cx="235440" cy="107064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arrow" w="med"/>
          </a:ln>
        </p:spPr>
      </p:cxnSp>
      <p:sp>
        <p:nvSpPr>
          <p:cNvPr id="125" name="Прямоугольник 15"/>
          <p:cNvSpPr/>
          <p:nvPr/>
        </p:nvSpPr>
        <p:spPr>
          <a:xfrm>
            <a:off x="341280" y="3943440"/>
            <a:ext cx="3786120" cy="100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Лизасомалар – литикалық ферменттер толы мембрана көпөпіршіктері.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26" name="Рисунок 16" descr="ÐÐ°ÑÑÐ¸Ð½ÐºÐ¸ Ð¿Ð¾ Ð·Ð°Ð¿ÑÐ¾ÑÑ ÑÐ¸ÐÐÐ¡ÐÐÐ png"/>
          <p:cNvPicPr/>
          <p:nvPr/>
        </p:nvPicPr>
        <p:blipFill>
          <a:blip r:embed="rId4"/>
          <a:stretch/>
        </p:blipFill>
        <p:spPr>
          <a:xfrm>
            <a:off x="4683240" y="1227240"/>
            <a:ext cx="2449440" cy="2522520"/>
          </a:xfrm>
          <a:prstGeom prst="rect">
            <a:avLst/>
          </a:prstGeom>
          <a:ln w="0">
            <a:noFill/>
          </a:ln>
        </p:spPr>
      </p:pic>
      <p:sp>
        <p:nvSpPr>
          <p:cNvPr id="127" name="Прямоугольник 17"/>
          <p:cNvSpPr/>
          <p:nvPr/>
        </p:nvSpPr>
        <p:spPr>
          <a:xfrm>
            <a:off x="4514760" y="4157640"/>
            <a:ext cx="3443400" cy="131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1f4e79"/>
                </a:solidFill>
                <a:uFillTx/>
                <a:latin typeface="Times New Roman"/>
                <a:ea typeface="Tahoma"/>
              </a:rPr>
              <a:t>Рибосомалар жасушалардың барлық типтеріне тән мембраналық емес ұсақ органоидтер.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8" name="TextBox 18"/>
          <p:cNvSpPr/>
          <p:nvPr/>
        </p:nvSpPr>
        <p:spPr>
          <a:xfrm>
            <a:off x="4514760" y="896760"/>
            <a:ext cx="208080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Үлкен суббірлік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9" name="TextBox 19"/>
          <p:cNvSpPr/>
          <p:nvPr/>
        </p:nvSpPr>
        <p:spPr>
          <a:xfrm>
            <a:off x="4617000" y="3789360"/>
            <a:ext cx="18651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Кіші суббірлік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0" name="TextBox 20"/>
          <p:cNvSpPr/>
          <p:nvPr/>
        </p:nvSpPr>
        <p:spPr>
          <a:xfrm>
            <a:off x="6137280" y="1357200"/>
            <a:ext cx="171576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Рибасома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31" name="Рисунок 21" descr=""/>
          <p:cNvPicPr/>
          <p:nvPr/>
        </p:nvPicPr>
        <p:blipFill>
          <a:blip r:embed="rId5"/>
          <a:stretch/>
        </p:blipFill>
        <p:spPr>
          <a:xfrm>
            <a:off x="8358120" y="1182600"/>
            <a:ext cx="3419640" cy="2249640"/>
          </a:xfrm>
          <a:prstGeom prst="rect">
            <a:avLst/>
          </a:prstGeom>
          <a:ln w="0">
            <a:noFill/>
          </a:ln>
        </p:spPr>
      </p:pic>
      <p:sp>
        <p:nvSpPr>
          <p:cNvPr id="132" name="TextBox 23"/>
          <p:cNvSpPr/>
          <p:nvPr/>
        </p:nvSpPr>
        <p:spPr>
          <a:xfrm>
            <a:off x="8469360" y="2840040"/>
            <a:ext cx="3052800" cy="91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Түйіршікті эндоплазмалық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тор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33" name="Прямая со стрелкой 25"/>
          <p:cNvCxnSpPr/>
          <p:nvPr/>
        </p:nvCxnSpPr>
        <p:spPr>
          <a:xfrm flipH="1" flipV="1">
            <a:off x="9680040" y="2455560"/>
            <a:ext cx="13680" cy="41832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arrow" w="med"/>
          </a:ln>
        </p:spPr>
      </p:cxnSp>
      <p:sp>
        <p:nvSpPr>
          <p:cNvPr id="134" name="TextBox 27"/>
          <p:cNvSpPr/>
          <p:nvPr/>
        </p:nvSpPr>
        <p:spPr>
          <a:xfrm>
            <a:off x="9073800" y="685800"/>
            <a:ext cx="279900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Тегіс эндоплазмалық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ahoma"/>
                <a:ea typeface="Tahoma"/>
              </a:rPr>
              <a:t>тор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35" name="Прямая со стрелкой 29"/>
          <p:cNvCxnSpPr/>
          <p:nvPr/>
        </p:nvCxnSpPr>
        <p:spPr>
          <a:xfrm flipH="1" flipV="1">
            <a:off x="10907280" y="1018800"/>
            <a:ext cx="248400" cy="1110240"/>
          </a:xfrm>
          <a:prstGeom prst="straightConnector1">
            <a:avLst/>
          </a:prstGeom>
          <a:ln w="6480">
            <a:solidFill>
              <a:srgbClr val="5b9bd5"/>
            </a:solidFill>
            <a:miter/>
            <a:tailEnd len="med" type="arrow" w="med"/>
          </a:ln>
        </p:spPr>
      </p:cxnSp>
      <p:pic>
        <p:nvPicPr>
          <p:cNvPr id="136" name="Рисунок 31" descr="ÐÐ¾ÑÐ¾Ð¶ÐµÐµ Ð¸Ð·Ð¾Ð±ÑÐ°Ð¶ÐµÐ½Ð¸Ðµ"/>
          <p:cNvPicPr/>
          <p:nvPr/>
        </p:nvPicPr>
        <p:blipFill>
          <a:blip r:embed="rId6"/>
          <a:stretch/>
        </p:blipFill>
        <p:spPr>
          <a:xfrm>
            <a:off x="8399520" y="4037040"/>
            <a:ext cx="3317760" cy="1668600"/>
          </a:xfrm>
          <a:prstGeom prst="rect">
            <a:avLst/>
          </a:prstGeom>
          <a:ln w="0">
            <a:noFill/>
          </a:ln>
        </p:spPr>
      </p:pic>
      <p:sp>
        <p:nvSpPr>
          <p:cNvPr id="137" name="Прямоугольник 32"/>
          <p:cNvSpPr/>
          <p:nvPr/>
        </p:nvSpPr>
        <p:spPr>
          <a:xfrm>
            <a:off x="8879040" y="5583240"/>
            <a:ext cx="24807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d0d0d"/>
                </a:solidFill>
                <a:uFillTx/>
                <a:latin typeface="Tahoma"/>
                <a:ea typeface="Tahoma"/>
              </a:rPr>
              <a:t>Жасуша орталығы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38" name="Звук 1" descr=""/>
          <p:cNvPicPr/>
          <p:nvPr/>
        </p:nvPicPr>
        <p:blipFill>
          <a:blip r:embed="rId7"/>
          <a:stretch/>
        </p:blipFill>
        <p:spPr>
          <a:xfrm>
            <a:off x="11366640" y="6032520"/>
            <a:ext cx="609480" cy="60948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nodeType="clickEffect" fill="hold">
                      <p:stCondLst>
                        <p:cond delay="0"/>
                      </p:stCondLst>
                      <p:childTnLst>
                        <p:par>
                          <p:cTn id="5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afterEffect" fill="hold" presetClass="mediacall" presetID="1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13360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2020-03-31T19:00:45Z</dcterms:created>
  <dc:creator>Admin</dc:creator>
  <dc:description/>
  <dc:language>ru-RU</dc:language>
  <cp:lastModifiedBy>Данагул</cp:lastModifiedBy>
  <cp:lastPrinted>2020-07-29T16:32:38Z</cp:lastPrinted>
  <dcterms:modified xsi:type="dcterms:W3CDTF">2024-11-05T20:03:06Z</dcterms:modified>
  <cp:revision>668</cp:revision>
  <dc:subject/>
  <dc:title>Презентация PowerPoint</dc:title>
</cp:coreProperties>
</file>