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4.png" ContentType="image/png"/>
  <Override PartName="/ppt/media/image12.png" ContentType="image/png"/>
  <Override PartName="/ppt/media/image5.png" ContentType="image/png"/>
  <Override PartName="/ppt/media/image13.png" ContentType="image/png"/>
  <Override PartName="/ppt/media/image6.png" ContentType="image/png"/>
  <Override PartName="/ppt/media/image14.png" ContentType="image/png"/>
  <Override PartName="/ppt/media/image16.png" ContentType="image/png"/>
  <Override PartName="/ppt/media/image8.png" ContentType="image/png"/>
  <Override PartName="/ppt/media/image2.png" ContentType="image/png"/>
  <Override PartName="/ppt/media/image10.png" ContentType="image/png"/>
  <Override PartName="/ppt/media/image7.png" ContentType="image/png"/>
  <Override PartName="/ppt/media/image15.png" ContentType="image/png"/>
  <Override PartName="/ppt/media/image17.png" ContentType="image/png"/>
  <Override PartName="/ppt/media/image9.png" ContentType="image/png"/>
  <Override PartName="/ppt/media/image11.png" ContentType="image/png"/>
  <Override PartName="/ppt/media/image3.png" ContentType="image/png"/>
  <Override PartName="/ppt/media/image18.png" ContentType="image/png"/>
  <Override PartName="/ppt/media/image19.png" ContentType="image/png"/>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notesSlides/notesSlide2.xml" ContentType="application/vnd.openxmlformats-officedocument.presentationml.notesSlide+xml"/>
  <Override PartName="/ppt/notesSlides/_rels/notesSlide13.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notesSlide3.xml" ContentType="application/vnd.openxmlformats-officedocument.presentationml.notesSlide+xml"/>
  <Override PartName="/ppt/notesSlides/notesSlide1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ru-RU" sz="1800" strike="noStrike" u="none">
              <a:solidFill>
                <a:srgbClr val="000000"/>
              </a:solidFill>
              <a:uFillTx/>
              <a:latin typeface="Calibri"/>
            </a:endParaRPr>
          </a:p>
        </p:txBody>
      </p:sp>
      <p:sp>
        <p:nvSpPr>
          <p:cNvPr id="6" name="PlaceHolder 1"/>
          <p:cNvSpPr>
            <a:spLocks noGrp="1"/>
          </p:cNvSpPr>
          <p:nvPr>
            <p:ph type="hdr"/>
          </p:nvPr>
        </p:nvSpPr>
        <p:spPr>
          <a:xfrm>
            <a:off x="-360" y="0"/>
            <a:ext cx="297180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7" name="PlaceHolder 2"/>
          <p:cNvSpPr>
            <a:spLocks noGrp="1"/>
          </p:cNvSpPr>
          <p:nvPr>
            <p:ph type="dt" idx="4"/>
          </p:nvPr>
        </p:nvSpPr>
        <p:spPr>
          <a:xfrm>
            <a:off x="3884400" y="0"/>
            <a:ext cx="297180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&lt;date/time&gt;</a:t>
            </a:r>
            <a:endParaRPr b="0" lang="ru-RU" sz="1200" strike="noStrike" u="none">
              <a:solidFill>
                <a:srgbClr val="000000"/>
              </a:solidFill>
              <a:uFillTx/>
              <a:latin typeface="Calibri"/>
            </a:endParaRPr>
          </a:p>
        </p:txBody>
      </p:sp>
      <p:sp>
        <p:nvSpPr>
          <p:cNvPr id="8" name="PlaceHolder 3"/>
          <p:cNvSpPr>
            <a:spLocks noGrp="1"/>
          </p:cNvSpPr>
          <p:nvPr>
            <p:ph type="sldImg"/>
          </p:nvPr>
        </p:nvSpPr>
        <p:spPr>
          <a:xfrm>
            <a:off x="380880" y="685440"/>
            <a:ext cx="6096240" cy="3429000"/>
          </a:xfrm>
          <a:prstGeom prst="rect">
            <a:avLst/>
          </a:prstGeom>
          <a:noFill/>
          <a:ln w="12600">
            <a:solidFill>
              <a:srgbClr val="000000"/>
            </a:solidFill>
            <a:miter/>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move the slide</a:t>
            </a:r>
            <a:endParaRPr b="0" lang="ru-RU" sz="4400" strike="noStrike" u="none">
              <a:solidFill>
                <a:srgbClr val="000000"/>
              </a:solidFill>
              <a:uFillTx/>
              <a:latin typeface="Calibri Light"/>
            </a:endParaRPr>
          </a:p>
        </p:txBody>
      </p:sp>
      <p:sp>
        <p:nvSpPr>
          <p:cNvPr id="9" name="PlaceHolder 4"/>
          <p:cNvSpPr>
            <a:spLocks noGrp="1"/>
          </p:cNvSpPr>
          <p:nvPr>
            <p:ph type="body"/>
          </p:nvPr>
        </p:nvSpPr>
        <p:spPr>
          <a:xfrm>
            <a:off x="685800" y="4343400"/>
            <a:ext cx="5486400" cy="411480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Click to edit the notes format</a:t>
            </a:r>
            <a:endParaRPr b="0" lang="ru-RU" sz="1200" strike="noStrike" u="none">
              <a:solidFill>
                <a:srgbClr val="000000"/>
              </a:solidFill>
              <a:uFillTx/>
              <a:latin typeface="Calibri"/>
            </a:endParaRPr>
          </a:p>
        </p:txBody>
      </p:sp>
      <p:sp>
        <p:nvSpPr>
          <p:cNvPr id="10" name="PlaceHolder 5"/>
          <p:cNvSpPr>
            <a:spLocks noGrp="1"/>
          </p:cNvSpPr>
          <p:nvPr>
            <p:ph type="ftr" idx="5"/>
          </p:nvPr>
        </p:nvSpPr>
        <p:spPr>
          <a:xfrm>
            <a:off x="-360" y="8685360"/>
            <a:ext cx="2971800" cy="4572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1" name="PlaceHolder 6"/>
          <p:cNvSpPr>
            <a:spLocks noGrp="1"/>
          </p:cNvSpPr>
          <p:nvPr>
            <p:ph type="sldNum" idx="6"/>
          </p:nvPr>
        </p:nvSpPr>
        <p:spPr>
          <a:xfrm>
            <a:off x="3884400" y="8685360"/>
            <a:ext cx="2971800" cy="45720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C25A809-E055-4E19-80BE-D48234A5F9D9}"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clrMap bg1="lt1" bg2="lt2" tx1="dk1" tx2="dk2" accent1="accent1" accent2="accent2" accent3="accent3" accent4="accent4" accent5="accent5" accent6="accent6" hlink="hlink" folHlink="folHlink"/>
</p:notesMaster>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PlaceHolder 1"/>
          <p:cNvSpPr>
            <a:spLocks noGrp="1"/>
          </p:cNvSpPr>
          <p:nvPr>
            <p:ph type="sldImg"/>
          </p:nvPr>
        </p:nvSpPr>
        <p:spPr>
          <a:xfrm>
            <a:off x="380880" y="685800"/>
            <a:ext cx="6096240" cy="3429000"/>
          </a:xfrm>
          <a:prstGeom prst="rect">
            <a:avLst/>
          </a:prstGeom>
          <a:ln w="0">
            <a:noFill/>
          </a:ln>
        </p:spPr>
      </p:sp>
      <p:sp>
        <p:nvSpPr>
          <p:cNvPr id="76"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77"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383A794-0741-4ECE-9661-6C456A6B9FF5}"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PlaceHolder 1"/>
          <p:cNvSpPr>
            <a:spLocks noGrp="1"/>
          </p:cNvSpPr>
          <p:nvPr>
            <p:ph type="sldImg"/>
          </p:nvPr>
        </p:nvSpPr>
        <p:spPr>
          <a:xfrm>
            <a:off x="380880" y="685800"/>
            <a:ext cx="6096240" cy="3429000"/>
          </a:xfrm>
          <a:prstGeom prst="rect">
            <a:avLst/>
          </a:prstGeom>
          <a:ln w="0">
            <a:noFill/>
          </a:ln>
        </p:spPr>
      </p:sp>
      <p:sp>
        <p:nvSpPr>
          <p:cNvPr id="70"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71"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98D6C1C-E324-4208-B4CB-73F683DB3B52}"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PlaceHolder 1"/>
          <p:cNvSpPr>
            <a:spLocks noGrp="1"/>
          </p:cNvSpPr>
          <p:nvPr>
            <p:ph type="sldImg"/>
          </p:nvPr>
        </p:nvSpPr>
        <p:spPr>
          <a:xfrm>
            <a:off x="380880" y="685800"/>
            <a:ext cx="6096240" cy="3429000"/>
          </a:xfrm>
          <a:prstGeom prst="rect">
            <a:avLst/>
          </a:prstGeom>
          <a:ln w="0">
            <a:noFill/>
          </a:ln>
        </p:spPr>
      </p:sp>
      <p:sp>
        <p:nvSpPr>
          <p:cNvPr id="73"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74"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E1051CA-4F46-40AB-BD3D-3EB7E7637CEB}"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4FB00998-93CA-4262-83F1-7BA44B51780E}"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ru-RU" sz="1200" strike="noStrike" u="none">
              <a:solidFill>
                <a:srgbClr val="000000"/>
              </a:solidFill>
              <a:uFillTx/>
              <a:latin typeface="Calibri"/>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3D56698-6446-4714-99FF-FC92429C14E9}" type="slidenum">
              <a:rPr b="0" lang="ru-RU" sz="1200" strike="noStrike" u="none">
                <a:solidFill>
                  <a:srgbClr val="898989"/>
                </a:solidFill>
                <a:uFillTx/>
                <a:latin typeface="Calibri"/>
              </a:rPr>
              <a:t>&lt;number&gt;</a:t>
            </a:fld>
            <a:endParaRPr b="0" lang="ru-RU"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4.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4.png"/><Relationship Id="rId3" Type="http://schemas.openxmlformats.org/officeDocument/2006/relationships/image" Target="../media/image13.png"/><Relationship Id="rId4"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slideLayout" Target="../slideLayouts/slideLayout1.xml"/><Relationship Id="rId6"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4.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 name="TextBox 1"/>
          <p:cNvSpPr/>
          <p:nvPr/>
        </p:nvSpPr>
        <p:spPr>
          <a:xfrm>
            <a:off x="4320000" y="500040"/>
            <a:ext cx="422820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4472c4"/>
                </a:solidFill>
                <a:uFillTx/>
                <a:latin typeface="Times New Roman"/>
                <a:ea typeface="Times New Roman"/>
              </a:rPr>
              <a:t>Нұр-Сұлтан қаласы.Білім беруді жаңғырту орталығы</a:t>
            </a:r>
            <a:endParaRPr b="0" lang="ru-RU" sz="1400" strike="noStrike" u="none">
              <a:solidFill>
                <a:srgbClr val="000000"/>
              </a:solidFill>
              <a:uFillTx/>
              <a:latin typeface="Calibri"/>
            </a:endParaRPr>
          </a:p>
        </p:txBody>
      </p:sp>
      <p:pic>
        <p:nvPicPr>
          <p:cNvPr id="13" name="Рисунок 12" descr=""/>
          <p:cNvPicPr/>
          <p:nvPr/>
        </p:nvPicPr>
        <p:blipFill>
          <a:blip r:embed="rId1"/>
          <a:stretch/>
        </p:blipFill>
        <p:spPr>
          <a:xfrm>
            <a:off x="10612440" y="349200"/>
            <a:ext cx="1098720" cy="959040"/>
          </a:xfrm>
          <a:prstGeom prst="rect">
            <a:avLst/>
          </a:prstGeom>
          <a:ln w="0">
            <a:noFill/>
          </a:ln>
        </p:spPr>
      </p:pic>
      <p:sp>
        <p:nvSpPr>
          <p:cNvPr id="14" name="Прямоугольник 2"/>
          <p:cNvSpPr/>
          <p:nvPr/>
        </p:nvSpPr>
        <p:spPr>
          <a:xfrm>
            <a:off x="3193920" y="3218040"/>
            <a:ext cx="6096240" cy="36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15" name="Picture 5" descr=""/>
          <p:cNvPicPr/>
          <p:nvPr/>
        </p:nvPicPr>
        <p:blipFill>
          <a:blip r:embed="rId2"/>
          <a:stretch/>
        </p:blipFill>
        <p:spPr>
          <a:xfrm>
            <a:off x="5318280" y="990720"/>
            <a:ext cx="2117520" cy="1466640"/>
          </a:xfrm>
          <a:prstGeom prst="rect">
            <a:avLst/>
          </a:prstGeom>
          <a:ln w="0">
            <a:noFill/>
          </a:ln>
        </p:spPr>
      </p:pic>
      <p:sp>
        <p:nvSpPr>
          <p:cNvPr id="16" name="Google Shape;80;p1"/>
          <p:cNvSpPr/>
          <p:nvPr/>
        </p:nvSpPr>
        <p:spPr>
          <a:xfrm>
            <a:off x="4313160" y="6143760"/>
            <a:ext cx="4392720" cy="249120"/>
          </a:xfrm>
          <a:prstGeom prst="rect">
            <a:avLst/>
          </a:prstGeom>
          <a:noFill/>
          <a:ln w="0">
            <a:noFill/>
          </a:ln>
        </p:spPr>
        <p:style>
          <a:lnRef idx="0"/>
          <a:fillRef idx="0"/>
          <a:effectRef idx="0"/>
          <a:fontRef idx="minor"/>
        </p:style>
        <p:txBody>
          <a:bodyPr lIns="70920" rIns="70920" tIns="35280" bIns="35280" anchor="t">
            <a:normAutofit fontScale="85000" lnSpcReduction="9999"/>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90f78"/>
                </a:solidFill>
                <a:uFillTx/>
                <a:latin typeface="Century Gothic"/>
                <a:ea typeface="Arial"/>
              </a:rPr>
              <a:t>www.astana-modern.kz</a:t>
            </a:r>
            <a:endParaRPr b="0" lang="ru-RU" sz="1300" strike="noStrike" u="none">
              <a:solidFill>
                <a:srgbClr val="000000"/>
              </a:solidFill>
              <a:uFillTx/>
              <a:latin typeface="Calibri"/>
            </a:endParaRPr>
          </a:p>
        </p:txBody>
      </p:sp>
      <p:cxnSp>
        <p:nvCxnSpPr>
          <p:cNvPr id="17" name="Google Shape;78;p1"/>
          <p:cNvCxnSpPr/>
          <p:nvPr/>
        </p:nvCxnSpPr>
        <p:spPr>
          <a:xfrm flipV="1">
            <a:off x="1785960" y="6075000"/>
            <a:ext cx="9300240" cy="69120"/>
          </a:xfrm>
          <a:prstGeom prst="straightConnector1">
            <a:avLst/>
          </a:prstGeom>
          <a:ln w="38160">
            <a:solidFill>
              <a:srgbClr val="00b050"/>
            </a:solidFill>
            <a:miter/>
          </a:ln>
        </p:spPr>
      </p:cxnSp>
      <p:cxnSp>
        <p:nvCxnSpPr>
          <p:cNvPr id="18" name="Google Shape;77;p1"/>
          <p:cNvCxnSpPr/>
          <p:nvPr/>
        </p:nvCxnSpPr>
        <p:spPr>
          <a:xfrm flipV="1">
            <a:off x="1785960" y="5935680"/>
            <a:ext cx="9300240" cy="76680"/>
          </a:xfrm>
          <a:prstGeom prst="straightConnector1">
            <a:avLst/>
          </a:prstGeom>
          <a:ln w="38160">
            <a:solidFill>
              <a:srgbClr val="090f78"/>
            </a:solidFill>
            <a:miter/>
          </a:ln>
        </p:spPr>
      </p:cxnSp>
      <p:sp>
        <p:nvSpPr>
          <p:cNvPr id="19" name="Прямоугольник 1"/>
          <p:cNvSpPr/>
          <p:nvPr/>
        </p:nvSpPr>
        <p:spPr>
          <a:xfrm>
            <a:off x="380880" y="2521080"/>
            <a:ext cx="11330280" cy="2410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800"/>
            </a:br>
            <a:r>
              <a:rPr b="1" lang="ru-RU" sz="2800" strike="noStrike" u="none">
                <a:solidFill>
                  <a:srgbClr val="2e75b6"/>
                </a:solidFill>
                <a:uFillTx/>
                <a:latin typeface="Times New Roman"/>
                <a:ea typeface="Times New Roman"/>
              </a:rPr>
              <a:t>       </a:t>
            </a:r>
            <a:r>
              <a:rPr b="1" lang="ru-RU" sz="2400" strike="noStrike" u="none">
                <a:solidFill>
                  <a:srgbClr val="2e75b6"/>
                </a:solidFill>
                <a:uFillTx/>
                <a:latin typeface="Times New Roman"/>
                <a:ea typeface="Times New Roman"/>
              </a:rPr>
              <a:t>Та</a:t>
            </a:r>
            <a:r>
              <a:rPr b="1" lang="kk-KZ" sz="2400" strike="noStrike" u="none">
                <a:solidFill>
                  <a:srgbClr val="2e75b6"/>
                </a:solidFill>
                <a:uFillTx/>
                <a:latin typeface="Times New Roman"/>
                <a:ea typeface="Times New Roman"/>
              </a:rPr>
              <a:t>қырып: Бағаналы жасушалар ұғымы және олардың қасиеттері.  Бағаналы жасушалардың түрлері: эмбриондық және сомалық.</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10 </a:t>
            </a:r>
            <a:r>
              <a:rPr b="1" lang="kk-KZ" sz="1600" strike="noStrike" u="none">
                <a:solidFill>
                  <a:srgbClr val="2e75b6"/>
                </a:solidFill>
                <a:uFillTx/>
                <a:latin typeface="Times New Roman"/>
                <a:ea typeface="Times New Roman"/>
              </a:rPr>
              <a:t>сынып биология</a:t>
            </a:r>
            <a:endParaRPr b="0" lang="ru-RU" sz="16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4400" strike="noStrike" u="none">
              <a:solidFill>
                <a:srgbClr val="000000"/>
              </a:solidFill>
              <a:uFillTx/>
              <a:latin typeface="Calibri Light"/>
            </a:endParaRPr>
          </a:p>
        </p:txBody>
      </p:sp>
      <p:pic>
        <p:nvPicPr>
          <p:cNvPr id="44" name="Рисунок 2" descr=""/>
          <p:cNvPicPr/>
          <p:nvPr/>
        </p:nvPicPr>
        <p:blipFill>
          <a:blip r:embed="rId1"/>
          <a:stretch/>
        </p:blipFill>
        <p:spPr>
          <a:xfrm>
            <a:off x="720720" y="184320"/>
            <a:ext cx="10632960" cy="610236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Прямоугольник 3"/>
          <p:cNvSpPr/>
          <p:nvPr/>
        </p:nvSpPr>
        <p:spPr>
          <a:xfrm>
            <a:off x="33480" y="230040"/>
            <a:ext cx="12123720" cy="7272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none">
                <a:solidFill>
                  <a:srgbClr val="ffffff"/>
                </a:solidFill>
                <a:uFillTx/>
                <a:latin typeface="Times New Roman"/>
                <a:ea typeface="Times New Roman"/>
              </a:rPr>
              <a:t> </a:t>
            </a:r>
            <a:endParaRPr b="0" lang="ru-RU" sz="2800" strike="noStrike" u="none">
              <a:solidFill>
                <a:srgbClr val="000000"/>
              </a:solidFill>
              <a:uFillTx/>
              <a:latin typeface="Calibri"/>
            </a:endParaRPr>
          </a:p>
        </p:txBody>
      </p:sp>
      <p:pic>
        <p:nvPicPr>
          <p:cNvPr id="46" name="Рисунок 4" descr=""/>
          <p:cNvPicPr/>
          <p:nvPr/>
        </p:nvPicPr>
        <p:blipFill>
          <a:blip r:embed="rId1"/>
          <a:stretch/>
        </p:blipFill>
        <p:spPr>
          <a:xfrm>
            <a:off x="11009160" y="230040"/>
            <a:ext cx="976320" cy="727200"/>
          </a:xfrm>
          <a:prstGeom prst="rect">
            <a:avLst/>
          </a:prstGeom>
          <a:ln w="0">
            <a:noFill/>
          </a:ln>
        </p:spPr>
      </p:pic>
      <p:sp>
        <p:nvSpPr>
          <p:cNvPr id="47" name="TextBox 9"/>
          <p:cNvSpPr/>
          <p:nvPr/>
        </p:nvSpPr>
        <p:spPr>
          <a:xfrm>
            <a:off x="438120" y="2266920"/>
            <a:ext cx="11201400" cy="2654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2e75b6"/>
                </a:solidFill>
                <a:uFillTx/>
                <a:latin typeface="Times New Roman"/>
                <a:ea typeface="Times New Roman"/>
              </a:rPr>
              <a:t>   </a:t>
            </a:r>
            <a:r>
              <a:rPr b="0" lang="ru-RU" sz="2400" strike="noStrike" u="none">
                <a:solidFill>
                  <a:srgbClr val="2e75b6"/>
                </a:solidFill>
                <a:uFillTx/>
                <a:latin typeface="Times New Roman"/>
                <a:ea typeface="Times New Roman"/>
              </a:rPr>
              <a:t>Сомалық бағаналы жасушалар-жасушалардың әртүрлі типін түзудің шекті потенциалына ие ересек ағзаның бағаналы жасушалары.  Ересек ағзада бағаналы жасушалар, қызыл сүйек майында болады.  Адамда ол дене массасының шамамен 1,5 пайызын құрайды. Сүйек майының құрамына бағаналы, қантүзуші ерекше жасушалар кіреді.  Жіктеуге- көп рет бөлінуіне және қантүзудің  барлық бағытында даму қабілетіне байланысты  олар үнемі ескіретін эротрициттер мен жұқпалармен күресу кезінде жойылатын лейкоциттердің  орын ауыстыруын қамтамасыз етеді.</a:t>
            </a:r>
            <a:endParaRPr b="0" lang="ru-RU" sz="2400" strike="noStrike" u="none">
              <a:solidFill>
                <a:srgbClr val="000000"/>
              </a:solidFill>
              <a:uFillTx/>
              <a:latin typeface="Calibri"/>
            </a:endParaRPr>
          </a:p>
        </p:txBody>
      </p:sp>
      <p:pic>
        <p:nvPicPr>
          <p:cNvPr id="48" name="Рисунок 4" descr=""/>
          <p:cNvPicPr/>
          <p:nvPr/>
        </p:nvPicPr>
        <p:blipFill>
          <a:blip r:embed="rId2"/>
          <a:stretch/>
        </p:blipFill>
        <p:spPr>
          <a:xfrm>
            <a:off x="544680" y="6583320"/>
            <a:ext cx="11559960" cy="71280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Прямоугольник 5"/>
          <p:cNvSpPr/>
          <p:nvPr/>
        </p:nvSpPr>
        <p:spPr>
          <a:xfrm>
            <a:off x="98280" y="14400"/>
            <a:ext cx="12192120" cy="92376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50" name="Рисунок 6" descr=""/>
          <p:cNvPicPr/>
          <p:nvPr/>
        </p:nvPicPr>
        <p:blipFill>
          <a:blip r:embed="rId1"/>
          <a:stretch/>
        </p:blipFill>
        <p:spPr>
          <a:xfrm>
            <a:off x="11047320" y="104760"/>
            <a:ext cx="974880" cy="924120"/>
          </a:xfrm>
          <a:prstGeom prst="rect">
            <a:avLst/>
          </a:prstGeom>
          <a:ln w="0">
            <a:noFill/>
          </a:ln>
        </p:spPr>
      </p:pic>
      <p:pic>
        <p:nvPicPr>
          <p:cNvPr id="51" name="Рисунок 1" descr=""/>
          <p:cNvPicPr/>
          <p:nvPr/>
        </p:nvPicPr>
        <p:blipFill>
          <a:blip r:embed="rId2"/>
          <a:stretch/>
        </p:blipFill>
        <p:spPr>
          <a:xfrm>
            <a:off x="220680" y="5842080"/>
            <a:ext cx="11560320" cy="712800"/>
          </a:xfrm>
          <a:prstGeom prst="rect">
            <a:avLst/>
          </a:prstGeom>
          <a:ln w="0">
            <a:noFill/>
          </a:ln>
        </p:spPr>
      </p:pic>
      <p:sp>
        <p:nvSpPr>
          <p:cNvPr id="52" name="Прямоугольник 11"/>
          <p:cNvSpPr/>
          <p:nvPr/>
        </p:nvSpPr>
        <p:spPr>
          <a:xfrm>
            <a:off x="419040" y="1657440"/>
            <a:ext cx="5819760" cy="1008720"/>
          </a:xfrm>
          <a:prstGeom prst="rect">
            <a:avLst/>
          </a:prstGeom>
          <a:noFill/>
          <a:ln w="0">
            <a:noFill/>
          </a:ln>
        </p:spPr>
        <p:style>
          <a:lnRef idx="0"/>
          <a:fillRef idx="0"/>
          <a:effectRef idx="0"/>
          <a:fontRef idx="minor"/>
        </p:style>
        <p:txBody>
          <a:bodyPr lIns="90000" rIns="90000" tIns="46800" bIns="46800" anchor="t">
            <a:spAutoFit/>
          </a:bodyPr>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buClr>
                <a:srgbClr val="2e75b6"/>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pic>
        <p:nvPicPr>
          <p:cNvPr id="53" name="Рисунок 1" descr=""/>
          <p:cNvPicPr/>
          <p:nvPr/>
        </p:nvPicPr>
        <p:blipFill>
          <a:blip r:embed="rId3"/>
          <a:stretch/>
        </p:blipFill>
        <p:spPr>
          <a:xfrm>
            <a:off x="1001880" y="1285920"/>
            <a:ext cx="9786600" cy="428616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Прямоугольник 3"/>
          <p:cNvSpPr/>
          <p:nvPr/>
        </p:nvSpPr>
        <p:spPr>
          <a:xfrm>
            <a:off x="-1440" y="17640"/>
            <a:ext cx="12191760" cy="6490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55" name="Picture 4" descr=""/>
          <p:cNvPicPr/>
          <p:nvPr/>
        </p:nvPicPr>
        <p:blipFill>
          <a:blip r:embed="rId1"/>
          <a:stretch/>
        </p:blipFill>
        <p:spPr>
          <a:xfrm>
            <a:off x="11103120" y="3240"/>
            <a:ext cx="969840" cy="768240"/>
          </a:xfrm>
          <a:prstGeom prst="rect">
            <a:avLst/>
          </a:prstGeom>
          <a:ln w="0">
            <a:noFill/>
          </a:ln>
        </p:spPr>
      </p:pic>
      <p:pic>
        <p:nvPicPr>
          <p:cNvPr id="56" name="Picture 6" descr=""/>
          <p:cNvPicPr/>
          <p:nvPr/>
        </p:nvPicPr>
        <p:blipFill>
          <a:blip r:embed="rId2"/>
          <a:stretch/>
        </p:blipFill>
        <p:spPr>
          <a:xfrm>
            <a:off x="1679400" y="6458040"/>
            <a:ext cx="9309240" cy="115920"/>
          </a:xfrm>
          <a:prstGeom prst="rect">
            <a:avLst/>
          </a:prstGeom>
          <a:ln w="0">
            <a:noFill/>
          </a:ln>
        </p:spPr>
      </p:pic>
      <p:pic>
        <p:nvPicPr>
          <p:cNvPr id="57" name="Picture 7" descr=""/>
          <p:cNvPicPr/>
          <p:nvPr/>
        </p:nvPicPr>
        <p:blipFill>
          <a:blip r:embed="rId3"/>
          <a:stretch/>
        </p:blipFill>
        <p:spPr>
          <a:xfrm>
            <a:off x="1679400" y="6573960"/>
            <a:ext cx="9309240" cy="109440"/>
          </a:xfrm>
          <a:prstGeom prst="rect">
            <a:avLst/>
          </a:prstGeom>
          <a:ln w="0">
            <a:noFill/>
          </a:ln>
        </p:spPr>
      </p:pic>
      <p:sp>
        <p:nvSpPr>
          <p:cNvPr id="58" name="PlaceHolder 1"/>
          <p:cNvSpPr>
            <a:spLocks noGrp="1"/>
          </p:cNvSpPr>
          <p:nvPr>
            <p:ph type="title"/>
          </p:nvPr>
        </p:nvSpPr>
        <p:spPr>
          <a:xfrm>
            <a:off x="390240" y="1424160"/>
            <a:ext cx="10063080" cy="448128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 </a:t>
            </a:r>
            <a:endParaRPr b="0" lang="ru-RU" sz="2000" strike="noStrike" u="none">
              <a:solidFill>
                <a:srgbClr val="000000"/>
              </a:solidFill>
              <a:uFillTx/>
              <a:latin typeface="Calibri Light"/>
            </a:endParaRPr>
          </a:p>
        </p:txBody>
      </p:sp>
      <p:sp>
        <p:nvSpPr>
          <p:cNvPr id="59" name="AutoShape 21"/>
          <p:cNvSpPr/>
          <p:nvPr/>
        </p:nvSpPr>
        <p:spPr>
          <a:xfrm>
            <a:off x="14436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60" name="Рисунок 1" descr=""/>
          <p:cNvPicPr/>
          <p:nvPr/>
        </p:nvPicPr>
        <p:blipFill>
          <a:blip r:embed="rId4"/>
          <a:stretch/>
        </p:blipFill>
        <p:spPr>
          <a:xfrm>
            <a:off x="1523880" y="771480"/>
            <a:ext cx="9144000" cy="6086520"/>
          </a:xfrm>
          <a:prstGeom prst="rect">
            <a:avLst/>
          </a:prstGeom>
          <a:ln w="0">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PlaceHolder 1"/>
          <p:cNvSpPr>
            <a:spLocks noGrp="1"/>
          </p:cNvSpPr>
          <p:nvPr>
            <p:ph type="title"/>
          </p:nvPr>
        </p:nvSpPr>
        <p:spPr>
          <a:xfrm>
            <a:off x="544680" y="355320"/>
            <a:ext cx="10836000" cy="116532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5b6"/>
                </a:solidFill>
                <a:uFillTx/>
                <a:latin typeface="Times New Roman"/>
                <a:ea typeface="Times New Roman"/>
              </a:rPr>
              <a:t>1 Тапсырма</a:t>
            </a:r>
            <a:br>
              <a:rPr sz="2400"/>
            </a:br>
            <a:r>
              <a:rPr b="0" lang="kk-KZ" sz="2400" strike="noStrike" u="none">
                <a:solidFill>
                  <a:srgbClr val="2e75b6"/>
                </a:solidFill>
                <a:uFillTx/>
                <a:latin typeface="Times New Roman"/>
                <a:ea typeface="Times New Roman"/>
              </a:rPr>
              <a:t>Бағаналы жасушаларға тән сипатама беріңіз</a:t>
            </a:r>
            <a:endParaRPr b="0" lang="ru-RU" sz="2400" strike="noStrike" u="none">
              <a:solidFill>
                <a:srgbClr val="000000"/>
              </a:solidFill>
              <a:uFillTx/>
              <a:latin typeface="Calibri Light"/>
            </a:endParaRPr>
          </a:p>
        </p:txBody>
      </p:sp>
      <p:graphicFrame>
        <p:nvGraphicFramePr>
          <p:cNvPr id="62" name=""/>
          <p:cNvGraphicFramePr/>
          <p:nvPr/>
        </p:nvGraphicFramePr>
        <p:xfrm>
          <a:off x="826920" y="1925640"/>
          <a:ext cx="10436400" cy="2286000"/>
        </p:xfrm>
        <a:graphic>
          <a:graphicData uri="http://schemas.openxmlformats.org/drawingml/2006/table">
            <a:tbl>
              <a:tblPr/>
              <a:tblGrid>
                <a:gridCol w="3146760"/>
                <a:gridCol w="7289640"/>
              </a:tblGrid>
              <a:tr h="762120">
                <a:tc>
                  <a: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Calibri"/>
                        </a:rPr>
                        <a:t>Бағаналы жасушалар </a:t>
                      </a: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Calibri"/>
                        </a:rPr>
                        <a:t>Сипаттама</a:t>
                      </a: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r>
              <a:tr h="761760">
                <a:tc>
                  <a: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Эмбрионды</a:t>
                      </a: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c>
                  <a: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r>
              <a:tr h="762120">
                <a:tc>
                  <a: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Сомалық </a:t>
                      </a: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bl>
          </a:graphicData>
        </a:graphic>
      </p:graphicFrame>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600" cy="86544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5b6"/>
                </a:solidFill>
                <a:uFillTx/>
                <a:latin typeface="Times New Roman"/>
                <a:ea typeface="Times New Roman"/>
              </a:rPr>
              <a:t>Жауабы</a:t>
            </a:r>
            <a:br>
              <a:rPr sz="2400"/>
            </a:br>
            <a:endParaRPr b="0" lang="ru-RU" sz="2400" strike="noStrike" u="none">
              <a:solidFill>
                <a:srgbClr val="000000"/>
              </a:solidFill>
              <a:uFillTx/>
              <a:latin typeface="Calibri Light"/>
            </a:endParaRPr>
          </a:p>
        </p:txBody>
      </p:sp>
      <p:graphicFrame>
        <p:nvGraphicFramePr>
          <p:cNvPr id="64" name=""/>
          <p:cNvGraphicFramePr/>
          <p:nvPr/>
        </p:nvGraphicFramePr>
        <p:xfrm>
          <a:off x="838080" y="1825560"/>
          <a:ext cx="10436400" cy="2286000"/>
        </p:xfrm>
        <a:graphic>
          <a:graphicData uri="http://schemas.openxmlformats.org/drawingml/2006/table">
            <a:tbl>
              <a:tblPr/>
              <a:tblGrid>
                <a:gridCol w="3148200"/>
                <a:gridCol w="7288200"/>
              </a:tblGrid>
              <a:tr h="762120">
                <a:tc>
                  <a: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Calibri"/>
                        </a:rPr>
                        <a:t>Бағаналы жасушалар </a:t>
                      </a: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Calibri"/>
                        </a:rPr>
                        <a:t>Сипаттама</a:t>
                      </a: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r>
              <a:tr h="762120">
                <a:tc>
                  <a: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Эмбрионды</a:t>
                      </a: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c>
                  <a: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Ермексаз сияқты  жұмсақ, созылғыш. Белсенді көбейеді.</a:t>
                      </a: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r>
              <a:tr h="761760">
                <a:tc>
                  <a: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Сомалық </a:t>
                      </a: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Жасушалардың түрлі типін түзудің шекті потенциалына ие. Қызыл сүйек майында болады.</a:t>
                      </a: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bl>
          </a:graphicData>
        </a:graphic>
      </p:graphicFrame>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PlaceHolder 1"/>
          <p:cNvSpPr>
            <a:spLocks noGrp="1"/>
          </p:cNvSpPr>
          <p:nvPr>
            <p:ph type="title"/>
          </p:nvPr>
        </p:nvSpPr>
        <p:spPr>
          <a:xfrm>
            <a:off x="838080" y="365040"/>
            <a:ext cx="10515600" cy="132552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2e75b6"/>
                </a:solidFill>
                <a:uFillTx/>
                <a:latin typeface="Times New Roman"/>
                <a:ea typeface="Times New Roman"/>
              </a:rPr>
              <a:t>Бекіту сұрақтары:</a:t>
            </a:r>
            <a:endParaRPr b="0" lang="ru-RU" sz="3200" strike="noStrike" u="none">
              <a:solidFill>
                <a:srgbClr val="000000"/>
              </a:solidFill>
              <a:uFillTx/>
              <a:latin typeface="Calibri Light"/>
            </a:endParaRPr>
          </a:p>
        </p:txBody>
      </p:sp>
      <p:sp>
        <p:nvSpPr>
          <p:cNvPr id="66" name=""/>
          <p:cNvSpPr txBox="1"/>
          <p:nvPr/>
        </p:nvSpPr>
        <p:spPr>
          <a:xfrm>
            <a:off x="824040" y="1690200"/>
            <a:ext cx="10515600" cy="4351320"/>
          </a:xfrm>
          <a:prstGeom prst="rect">
            <a:avLst/>
          </a:prstGeom>
          <a:noFill/>
          <a:ln w="0">
            <a:noFill/>
          </a:ln>
        </p:spPr>
        <p:txBody>
          <a:bodyPr anchor="t">
            <a:normAutofit/>
          </a:bodyPr>
          <a:p>
            <a:pPr marL="228600" indent="-228600">
              <a:lnSpc>
                <a:spcPct val="90000"/>
              </a:lnSpc>
              <a:spcBef>
                <a:spcPts val="1001"/>
              </a:spcBef>
              <a:buClr>
                <a:srgbClr val="2e75b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5b6"/>
                </a:solidFill>
                <a:uFillTx/>
                <a:latin typeface="Times New Roman"/>
                <a:ea typeface="Times New Roman"/>
              </a:rPr>
              <a:t>Жіктелу дегеніміз не?</a:t>
            </a:r>
            <a:endParaRPr b="0" lang="ru-RU" sz="2400" strike="noStrike" u="none">
              <a:solidFill>
                <a:srgbClr val="000000"/>
              </a:solidFill>
              <a:uFillTx/>
              <a:latin typeface="Calibri"/>
            </a:endParaRPr>
          </a:p>
          <a:p>
            <a:pPr marL="228600" indent="-228600">
              <a:lnSpc>
                <a:spcPct val="90000"/>
              </a:lnSpc>
              <a:spcBef>
                <a:spcPts val="1001"/>
              </a:spcBef>
              <a:buClr>
                <a:srgbClr val="2e75b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5b6"/>
                </a:solidFill>
                <a:uFillTx/>
                <a:latin typeface="Times New Roman"/>
                <a:ea typeface="Times New Roman"/>
              </a:rPr>
              <a:t>Сомалық және эмбриондық бағаналы жасушалардың ерекшеліктері қандай?</a:t>
            </a:r>
            <a:endParaRPr b="0" lang="ru-RU" sz="2400" strike="noStrike" u="none">
              <a:solidFill>
                <a:srgbClr val="000000"/>
              </a:solidFill>
              <a:uFillTx/>
              <a:latin typeface="Calibri"/>
            </a:endParaRPr>
          </a:p>
          <a:p>
            <a:pPr marL="228600" indent="-228600">
              <a:lnSpc>
                <a:spcPct val="90000"/>
              </a:lnSpc>
              <a:spcBef>
                <a:spcPts val="1001"/>
              </a:spcBef>
              <a:buClr>
                <a:srgbClr val="2e75b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5b6"/>
                </a:solidFill>
                <a:uFillTx/>
                <a:latin typeface="Times New Roman"/>
                <a:ea typeface="Times New Roman"/>
              </a:rPr>
              <a:t>Бағаналы жасушаларды не үшін зерттеу қажет?</a:t>
            </a:r>
            <a:endParaRPr b="0" lang="ru-RU" sz="2400" strike="noStrike" u="none">
              <a:solidFill>
                <a:srgbClr val="000000"/>
              </a:solidFill>
              <a:uFillTx/>
              <a:latin typeface="Calibri"/>
            </a:endParaRPr>
          </a:p>
        </p:txBody>
      </p:sp>
      <p:pic>
        <p:nvPicPr>
          <p:cNvPr id="67" name="Рисунок 3" descr=""/>
          <p:cNvPicPr/>
          <p:nvPr/>
        </p:nvPicPr>
        <p:blipFill>
          <a:blip r:embed="rId1"/>
          <a:stretch/>
        </p:blipFill>
        <p:spPr>
          <a:xfrm>
            <a:off x="0" y="0"/>
            <a:ext cx="12192120" cy="776160"/>
          </a:xfrm>
          <a:prstGeom prst="rect">
            <a:avLst/>
          </a:prstGeom>
          <a:ln w="0">
            <a:noFill/>
          </a:ln>
        </p:spPr>
      </p:pic>
      <p:pic>
        <p:nvPicPr>
          <p:cNvPr id="68" name="Picture 3" descr=""/>
          <p:cNvPicPr/>
          <p:nvPr/>
        </p:nvPicPr>
        <p:blipFill>
          <a:blip r:embed="rId2"/>
          <a:stretch/>
        </p:blipFill>
        <p:spPr>
          <a:xfrm>
            <a:off x="11128320" y="-27000"/>
            <a:ext cx="971640" cy="76824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 name=""/>
          <p:cNvSpPr txBox="1"/>
          <p:nvPr/>
        </p:nvSpPr>
        <p:spPr>
          <a:xfrm>
            <a:off x="875880" y="2114640"/>
            <a:ext cx="10566360" cy="4062240"/>
          </a:xfrm>
          <a:prstGeom prst="rect">
            <a:avLst/>
          </a:prstGeom>
          <a:noFill/>
          <a:ln w="0">
            <a:noFill/>
          </a:ln>
        </p:spPr>
        <p:txBody>
          <a:bodyPr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4472c4"/>
                </a:solidFill>
                <a:uFillTx/>
                <a:latin typeface="Times New Roman"/>
                <a:ea typeface="Times New Roman"/>
              </a:rPr>
              <a:t>Бағалау критерийлері:</a:t>
            </a:r>
            <a:r>
              <a:rPr b="1" lang="kk-KZ" sz="2400" strike="noStrike" u="none">
                <a:solidFill>
                  <a:srgbClr val="4472c4"/>
                </a:solidFill>
                <a:uFillTx/>
                <a:latin typeface="Times New Roman"/>
                <a:ea typeface="Times New Roman"/>
              </a:rPr>
              <a:t> </a:t>
            </a:r>
            <a:endParaRPr b="0" lang="ru-RU" sz="2400" strike="noStrike" u="none">
              <a:solidFill>
                <a:srgbClr val="000000"/>
              </a:solidFill>
              <a:uFillTx/>
              <a:latin typeface="Calibri"/>
            </a:endParaRPr>
          </a:p>
          <a:p>
            <a:pPr>
              <a:lnSpc>
                <a:spcPct val="100000"/>
              </a:lnSpc>
              <a:spcBef>
                <a:spcPts val="601"/>
              </a:spcBef>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4472c4"/>
                </a:solidFill>
                <a:uFillTx/>
                <a:latin typeface="Times New Roman"/>
                <a:ea typeface="Times New Roman"/>
              </a:rPr>
              <a:t>Бағаналы жасушалар ұғымы мен қасиеттерін  біледі;</a:t>
            </a:r>
            <a:endParaRPr b="0" lang="ru-RU" sz="2400" strike="noStrike" u="none">
              <a:solidFill>
                <a:srgbClr val="000000"/>
              </a:solidFill>
              <a:uFillTx/>
              <a:latin typeface="Calibri"/>
            </a:endParaRPr>
          </a:p>
          <a:p>
            <a:pPr>
              <a:lnSpc>
                <a:spcPct val="100000"/>
              </a:lnSpc>
              <a:spcBef>
                <a:spcPts val="601"/>
              </a:spcBef>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4472c4"/>
                </a:solidFill>
                <a:uFillTx/>
                <a:latin typeface="Times New Roman"/>
                <a:ea typeface="Times New Roman"/>
              </a:rPr>
              <a:t>Эмбриондық және сомалық түрлерін түсінеді;</a:t>
            </a:r>
            <a:endParaRPr b="0" lang="ru-RU" sz="2400" strike="noStrike" u="none">
              <a:solidFill>
                <a:srgbClr val="000000"/>
              </a:solidFill>
              <a:uFillTx/>
              <a:latin typeface="Calibri"/>
            </a:endParaRPr>
          </a:p>
          <a:p>
            <a:pPr>
              <a:lnSpc>
                <a:spcPct val="100000"/>
              </a:lnSpc>
              <a:spcBef>
                <a:spcPts val="601"/>
              </a:spcBef>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4472c4"/>
                </a:solidFill>
                <a:uFillTx/>
                <a:latin typeface="Times New Roman"/>
                <a:ea typeface="Times New Roman"/>
              </a:rPr>
              <a:t>Практикалық қолданылуы, этикалық аспектісін меңгереді; </a:t>
            </a:r>
            <a:endParaRPr b="0" lang="ru-RU" sz="2400" strike="noStrike" u="none">
              <a:solidFill>
                <a:srgbClr val="000000"/>
              </a:solidFill>
              <a:uFillTx/>
              <a:latin typeface="Calibri"/>
            </a:endParaRPr>
          </a:p>
          <a:p>
            <a:pPr>
              <a:lnSpc>
                <a:spcPct val="100000"/>
              </a:lnSpc>
              <a:spcBef>
                <a:spcPts val="601"/>
              </a:spcBef>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15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
        <p:nvSpPr>
          <p:cNvPr id="21" name="Прямоугольник 3"/>
          <p:cNvSpPr/>
          <p:nvPr/>
        </p:nvSpPr>
        <p:spPr>
          <a:xfrm>
            <a:off x="0" y="152280"/>
            <a:ext cx="12192120" cy="7686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Times New Roman"/>
                <a:ea typeface="Times New Roman"/>
              </a:rPr>
              <a:t>Оқу мақсаты:</a:t>
            </a:r>
            <a:endParaRPr b="0" lang="ru-RU" sz="28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4472c4"/>
                </a:solidFill>
                <a:uFillTx/>
                <a:latin typeface="Times New Roman"/>
                <a:ea typeface="Times New Roman"/>
              </a:rPr>
              <a:t>       </a:t>
            </a:r>
            <a:r>
              <a:rPr b="1" lang="ru-RU" sz="2400" strike="noStrike" u="none">
                <a:solidFill>
                  <a:srgbClr val="4472c4"/>
                </a:solidFill>
                <a:uFillTx/>
                <a:latin typeface="Times New Roman"/>
                <a:ea typeface="Times New Roman"/>
              </a:rPr>
              <a:t>11.2.3.1 - бағаналы жасушалардың мамандану үдерісін, қасиеттерін және олардың практикалық қолданылуын түсіндіру</a:t>
            </a:r>
            <a:r>
              <a:rPr b="1" lang="en-US" sz="2400" strike="noStrike" u="none">
                <a:solidFill>
                  <a:srgbClr val="4472c4"/>
                </a:solidFill>
                <a:uFillTx/>
                <a:latin typeface="Times New Roman"/>
                <a:ea typeface="Times New Roman"/>
              </a:rPr>
              <a:t> </a:t>
            </a:r>
            <a:r>
              <a:rPr b="0" lang="kk-KZ" sz="2400" strike="noStrike" u="none">
                <a:solidFill>
                  <a:srgbClr val="2e75b6"/>
                </a:solidFill>
                <a:uFillTx/>
                <a:latin typeface="Times New Roman"/>
                <a:ea typeface="Times New Roman"/>
              </a:rPr>
              <a:t>;</a:t>
            </a:r>
            <a:endParaRPr b="0" lang="ru-RU" sz="24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5b6"/>
                </a:solidFill>
                <a:uFillTx/>
                <a:latin typeface="Times New Roman"/>
                <a:ea typeface="Times New Roman"/>
              </a:rPr>
              <a:t>              </a:t>
            </a:r>
            <a:endParaRPr b="0" lang="ru-RU" sz="2400" strike="noStrike" u="none">
              <a:solidFill>
                <a:srgbClr val="000000"/>
              </a:solidFill>
              <a:uFillTx/>
              <a:latin typeface="Calibri"/>
            </a:endParaRPr>
          </a:p>
        </p:txBody>
      </p:sp>
      <p:pic>
        <p:nvPicPr>
          <p:cNvPr id="22" name="Picture 2" descr=""/>
          <p:cNvPicPr/>
          <p:nvPr/>
        </p:nvPicPr>
        <p:blipFill>
          <a:blip r:embed="rId1"/>
          <a:stretch/>
        </p:blipFill>
        <p:spPr>
          <a:xfrm>
            <a:off x="10809360" y="152280"/>
            <a:ext cx="974520" cy="768600"/>
          </a:xfrm>
          <a:prstGeom prst="rect">
            <a:avLst/>
          </a:prstGeom>
          <a:ln w="0">
            <a:noFill/>
          </a:ln>
        </p:spPr>
      </p:pic>
      <p:pic>
        <p:nvPicPr>
          <p:cNvPr id="23" name="Рисунок 1" descr=""/>
          <p:cNvPicPr/>
          <p:nvPr/>
        </p:nvPicPr>
        <p:blipFill>
          <a:blip r:embed="rId2"/>
          <a:stretch/>
        </p:blipFill>
        <p:spPr>
          <a:xfrm>
            <a:off x="316080" y="5979960"/>
            <a:ext cx="11559960" cy="7146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 name=""/>
          <p:cNvSpPr txBox="1"/>
          <p:nvPr/>
        </p:nvSpPr>
        <p:spPr>
          <a:xfrm>
            <a:off x="875880" y="2114640"/>
            <a:ext cx="10566360" cy="4062240"/>
          </a:xfrm>
          <a:prstGeom prst="rect">
            <a:avLst/>
          </a:prstGeom>
          <a:noFill/>
          <a:ln w="0">
            <a:noFill/>
          </a:ln>
        </p:spPr>
        <p:txBody>
          <a:bodyPr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4472c4"/>
                </a:solidFill>
                <a:uFillTx/>
                <a:latin typeface="Times New Roman"/>
                <a:ea typeface="Times New Roman"/>
              </a:rPr>
              <a:t>Жасуша ұғымы бойынша қандай түсінік берер едіңіз?</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4472c4"/>
                </a:solidFill>
                <a:uFillTx/>
                <a:latin typeface="Times New Roman"/>
                <a:ea typeface="Times New Roman"/>
              </a:rPr>
              <a:t>Ұлпалар дегеніміз не?</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4472c4"/>
                </a:solidFill>
                <a:uFillTx/>
                <a:latin typeface="Times New Roman"/>
                <a:ea typeface="Times New Roman"/>
              </a:rPr>
              <a:t>Эмбриогенездің  қандай сатылары бар?</a:t>
            </a:r>
            <a:endParaRPr b="0" lang="ru-RU" sz="2400" strike="noStrike" u="none">
              <a:solidFill>
                <a:srgbClr val="000000"/>
              </a:solidFill>
              <a:uFillTx/>
              <a:latin typeface="Calibri"/>
            </a:endParaRPr>
          </a:p>
          <a:p>
            <a:pPr>
              <a:lnSpc>
                <a:spcPct val="100000"/>
              </a:lnSpc>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15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
        <p:nvSpPr>
          <p:cNvPr id="25" name="Прямоугольник 3"/>
          <p:cNvSpPr/>
          <p:nvPr/>
        </p:nvSpPr>
        <p:spPr>
          <a:xfrm>
            <a:off x="0" y="152280"/>
            <a:ext cx="12192120" cy="7686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4472c4"/>
                </a:solidFill>
                <a:uFillTx/>
                <a:latin typeface="Times New Roman"/>
                <a:ea typeface="Times New Roman"/>
              </a:rPr>
              <a:t>         </a:t>
            </a:r>
            <a:r>
              <a:rPr b="1" lang="ru-RU" sz="2400" strike="noStrike" u="none">
                <a:solidFill>
                  <a:srgbClr val="4472c4"/>
                </a:solidFill>
                <a:uFillTx/>
                <a:latin typeface="Times New Roman"/>
                <a:ea typeface="Times New Roman"/>
              </a:rPr>
              <a:t>   </a:t>
            </a:r>
            <a:r>
              <a:rPr b="1" lang="ru-RU" sz="2400" strike="noStrike" u="none">
                <a:solidFill>
                  <a:srgbClr val="4472c4"/>
                </a:solidFill>
                <a:uFillTx/>
                <a:latin typeface="Times New Roman"/>
                <a:ea typeface="Times New Roman"/>
              </a:rPr>
              <a:t>Ой қозғау:</a:t>
            </a:r>
            <a:endParaRPr b="0" lang="ru-RU" sz="24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5b6"/>
                </a:solidFill>
                <a:uFillTx/>
                <a:latin typeface="Times New Roman"/>
                <a:ea typeface="Times New Roman"/>
              </a:rPr>
              <a:t>              </a:t>
            </a:r>
            <a:endParaRPr b="0" lang="ru-RU" sz="2400" strike="noStrike" u="none">
              <a:solidFill>
                <a:srgbClr val="000000"/>
              </a:solidFill>
              <a:uFillTx/>
              <a:latin typeface="Calibri"/>
            </a:endParaRPr>
          </a:p>
        </p:txBody>
      </p:sp>
      <p:pic>
        <p:nvPicPr>
          <p:cNvPr id="26" name="Рисунок 1" descr=""/>
          <p:cNvPicPr/>
          <p:nvPr/>
        </p:nvPicPr>
        <p:blipFill>
          <a:blip r:embed="rId1"/>
          <a:stretch/>
        </p:blipFill>
        <p:spPr>
          <a:xfrm>
            <a:off x="316080" y="5979960"/>
            <a:ext cx="11559960" cy="7146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 name="PlaceHolder 1"/>
          <p:cNvSpPr>
            <a:spLocks noGrp="1"/>
          </p:cNvSpPr>
          <p:nvPr>
            <p:ph type="title"/>
          </p:nvPr>
        </p:nvSpPr>
        <p:spPr>
          <a:xfrm>
            <a:off x="1752480" y="194760"/>
            <a:ext cx="9547200" cy="93852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1f4e79"/>
                </a:solidFill>
                <a:uFillTx/>
                <a:latin typeface="Times New Roman"/>
                <a:ea typeface="Times New Roman"/>
              </a:rPr>
              <a:t>Бағаналы жасушалар ұғымы және қасиеттері.</a:t>
            </a:r>
            <a:endParaRPr b="0" lang="ru-RU" sz="3200" strike="noStrike" u="none">
              <a:solidFill>
                <a:srgbClr val="000000"/>
              </a:solidFill>
              <a:uFillTx/>
              <a:latin typeface="Calibri Light"/>
            </a:endParaRPr>
          </a:p>
        </p:txBody>
      </p:sp>
      <p:sp>
        <p:nvSpPr>
          <p:cNvPr id="28" name=""/>
          <p:cNvSpPr txBox="1"/>
          <p:nvPr/>
        </p:nvSpPr>
        <p:spPr>
          <a:xfrm>
            <a:off x="838080" y="1825200"/>
            <a:ext cx="10515600" cy="4351320"/>
          </a:xfrm>
          <a:prstGeom prst="rect">
            <a:avLst/>
          </a:prstGeom>
          <a:noFill/>
          <a:ln w="0">
            <a:noFill/>
          </a:ln>
        </p:spPr>
        <p:txBody>
          <a:bodyPr anchor="t">
            <a:normAutofit/>
          </a:bodyPr>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5b6"/>
                </a:solidFill>
                <a:uFillTx/>
                <a:latin typeface="Times New Roman"/>
                <a:ea typeface="Times New Roman"/>
              </a:rPr>
              <a:t>  </a:t>
            </a:r>
            <a:r>
              <a:rPr b="0" lang="kk-KZ" sz="2800" strike="noStrike" u="none">
                <a:solidFill>
                  <a:srgbClr val="2e75b6"/>
                </a:solidFill>
                <a:uFillTx/>
                <a:latin typeface="Times New Roman"/>
                <a:ea typeface="Times New Roman"/>
              </a:rPr>
              <a:t>Бағаналы жасушалар деп қажет кезде адамның әртүрлі мүшелері мен ұлпаларын құрайтын жасушалардың басқа барлық типтерін түзе алатын ізашар-жасушаларды атайды.</a:t>
            </a:r>
            <a:r>
              <a:rPr b="0" lang="ru-RU" sz="2800" strike="noStrike" u="none">
                <a:solidFill>
                  <a:srgbClr val="2e75b6"/>
                </a:solidFill>
                <a:uFillTx/>
                <a:latin typeface="Times New Roman"/>
                <a:ea typeface="Times New Roman"/>
              </a:rPr>
              <a:t> «Бағаналы жасуша» терминін ең алғаш рет 1908 жылы орыс ғалымы А. Максимов енгізді. Ол бұл жасушалардың қантүзуші дің негізінде болатынын айтты. Барлық қан жасушалары: эритроциттер, лейкоциттер мен тромбоциттер түзіледі. </a:t>
            </a:r>
            <a:endParaRPr b="0" lang="ru-RU" sz="2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4400" strike="noStrike" u="none">
              <a:solidFill>
                <a:srgbClr val="000000"/>
              </a:solidFill>
              <a:uFillTx/>
              <a:latin typeface="Calibri Light"/>
            </a:endParaRPr>
          </a:p>
        </p:txBody>
      </p:sp>
      <p:pic>
        <p:nvPicPr>
          <p:cNvPr id="30" name="Объект 5" descr=""/>
          <p:cNvPicPr/>
          <p:nvPr/>
        </p:nvPicPr>
        <p:blipFill>
          <a:blip r:embed="rId1"/>
          <a:stretch/>
        </p:blipFill>
        <p:spPr>
          <a:xfrm>
            <a:off x="404640" y="365040"/>
            <a:ext cx="10949040" cy="58118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 name="Прямоугольник 6"/>
          <p:cNvSpPr/>
          <p:nvPr/>
        </p:nvSpPr>
        <p:spPr>
          <a:xfrm>
            <a:off x="0" y="1440"/>
            <a:ext cx="12192120" cy="6606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32" name="Рисунок 7" descr=""/>
          <p:cNvPicPr/>
          <p:nvPr/>
        </p:nvPicPr>
        <p:blipFill>
          <a:blip r:embed="rId1"/>
          <a:stretch/>
        </p:blipFill>
        <p:spPr>
          <a:xfrm>
            <a:off x="11217240" y="1440"/>
            <a:ext cx="974880" cy="809640"/>
          </a:xfrm>
          <a:prstGeom prst="rect">
            <a:avLst/>
          </a:prstGeom>
          <a:ln w="0">
            <a:noFill/>
          </a:ln>
        </p:spPr>
      </p:pic>
      <p:pic>
        <p:nvPicPr>
          <p:cNvPr id="33" name="Рисунок 5" descr=""/>
          <p:cNvPicPr/>
          <p:nvPr/>
        </p:nvPicPr>
        <p:blipFill>
          <a:blip r:embed="rId2"/>
          <a:stretch/>
        </p:blipFill>
        <p:spPr>
          <a:xfrm>
            <a:off x="316080" y="6599160"/>
            <a:ext cx="11559960" cy="712800"/>
          </a:xfrm>
          <a:prstGeom prst="rect">
            <a:avLst/>
          </a:prstGeom>
          <a:ln w="0">
            <a:noFill/>
          </a:ln>
        </p:spPr>
      </p:pic>
      <p:sp>
        <p:nvSpPr>
          <p:cNvPr id="34" name="Прямоугольник 15"/>
          <p:cNvSpPr/>
          <p:nvPr/>
        </p:nvSpPr>
        <p:spPr>
          <a:xfrm>
            <a:off x="10752120" y="5057640"/>
            <a:ext cx="649440" cy="37008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35" name="TextBox 7"/>
          <p:cNvSpPr/>
          <p:nvPr/>
        </p:nvSpPr>
        <p:spPr>
          <a:xfrm>
            <a:off x="387360" y="811080"/>
            <a:ext cx="11488680" cy="5854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1f4e79"/>
                </a:solidFill>
                <a:uFillTx/>
                <a:latin typeface="Times New Roman"/>
                <a:ea typeface="Times New Roman"/>
              </a:rPr>
              <a:t>1978 жылы ұрықжолдас қанының  құрамында гемопоэтикалық бағаналы  жасушалардың бар екені анықталды.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1f4e79"/>
                </a:solidFill>
                <a:uFillTx/>
                <a:latin typeface="Times New Roman"/>
                <a:ea typeface="Times New Roman"/>
              </a:rPr>
              <a:t>1981 жылы американдық биолог Мартин Эванс ең алғаш болып тышқандардың бластоциттерін, яғни бағаналы жасушалардың дифференцацияланбаған плюрипотентті  тармағын алды.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1f4e79"/>
                </a:solidFill>
                <a:uFillTx/>
                <a:latin typeface="Times New Roman"/>
                <a:ea typeface="Times New Roman"/>
              </a:rPr>
              <a:t>1988 жылы ең бірінші болып Элиан Глюкман анемиямен ауыратын науқасқа ұрықжолдас қанындағы гемопоэтикалық бағаналы жасушаны транслантация операциясын жүргізген болатын. Осы арқылы Элиан Глюкман ұрықжолдас қаны өте нәтижелі әрі қауіпсіз екендігін дәлелдеді. Сол кезден бастап ұрықжолдас қаны трансплантология ғылымында кеңінен қолданылуда.</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1f4e79"/>
                </a:solidFill>
                <a:uFillTx/>
                <a:latin typeface="Times New Roman"/>
                <a:ea typeface="Times New Roman"/>
              </a:rPr>
              <a:t>1997 жылы Ресейде қатерлі ісік ауруларымен ауыратын науқасқа ұрық жолдас қанының бағаналы жасушаларын тасымалдаудағы ең алғашқы операция өткізілді.</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1f4e79"/>
                </a:solidFill>
                <a:uFillTx/>
                <a:latin typeface="Times New Roman"/>
                <a:ea typeface="Times New Roman"/>
              </a:rPr>
              <a:t>1998 жылы Батыс ғалымдары  Д. Томпсон мен Д. Герхарт ең бірінші болып эмбриондық бағаналы жасушаларды бөліп алды.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1f4e79"/>
                </a:solidFill>
                <a:uFillTx/>
                <a:latin typeface="Times New Roman"/>
                <a:ea typeface="Times New Roman"/>
              </a:rPr>
              <a:t>1998 жылы  Вискон университетінің  профессоры Джеймс Томсон және  оның шәкірттері ең алғашқы  болып адамның эмбриондық бағаналы  жасушаларын бөлді.</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1f4e79"/>
                </a:solidFill>
                <a:uFillTx/>
                <a:latin typeface="Times New Roman"/>
                <a:ea typeface="Times New Roman"/>
              </a:rPr>
              <a:t>1999 жылы </a:t>
            </a:r>
            <a:r>
              <a:rPr b="0" lang="en-US" sz="1800" strike="noStrike" u="none">
                <a:solidFill>
                  <a:srgbClr val="1f4e79"/>
                </a:solidFill>
                <a:uFillTx/>
                <a:latin typeface="Times New Roman"/>
                <a:ea typeface="Times New Roman"/>
              </a:rPr>
              <a:t>Science </a:t>
            </a:r>
            <a:r>
              <a:rPr b="0" lang="ru-RU" sz="1800" strike="noStrike" u="none">
                <a:solidFill>
                  <a:srgbClr val="1f4e79"/>
                </a:solidFill>
                <a:uFillTx/>
                <a:latin typeface="Times New Roman"/>
                <a:ea typeface="Times New Roman"/>
              </a:rPr>
              <a:t>журналы эмбриондық бағаналы жасушалардың ашылуын биологиядағы ең ғажайып жаңалықтардың бірі деп жариялаған.</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1f4e79"/>
                </a:solidFill>
                <a:uFillTx/>
                <a:latin typeface="Times New Roman"/>
                <a:ea typeface="Times New Roman"/>
              </a:rPr>
              <a:t>1996 жылдан 2004 жылға дейін  аутологиялық бағаналы жасушаларды  трансплантациялауда 392 опера</a:t>
            </a:r>
            <a:r>
              <a:rPr b="0" lang="ru-RU" sz="1800" strike="noStrike" u="none">
                <a:solidFill>
                  <a:srgbClr val="000000"/>
                </a:solidFill>
                <a:uFillTx/>
                <a:latin typeface="Calibri"/>
              </a:rPr>
              <a:t>ция  жүргізілді</a:t>
            </a:r>
            <a:r>
              <a:rPr b="0" lang="ru-RU" sz="1600" strike="noStrike" u="none">
                <a:solidFill>
                  <a:srgbClr val="000000"/>
                </a:solidFill>
                <a:uFillTx/>
                <a:latin typeface="Calibri"/>
              </a:rPr>
              <a:t>.</a:t>
            </a:r>
            <a:endParaRPr b="0" lang="ru-RU" sz="16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 name="PlaceHolder 1"/>
          <p:cNvSpPr>
            <a:spLocks noGrp="1"/>
          </p:cNvSpPr>
          <p:nvPr>
            <p:ph type="title"/>
          </p:nvPr>
        </p:nvSpPr>
        <p:spPr>
          <a:xfrm>
            <a:off x="838080" y="364680"/>
            <a:ext cx="10515600" cy="71604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2e75b6"/>
                </a:solidFill>
                <a:uFillTx/>
                <a:latin typeface="Times New Roman"/>
                <a:ea typeface="Times New Roman"/>
              </a:rPr>
              <a:t>Бағаналы жасушалардың алынуы және жіктелуі</a:t>
            </a:r>
            <a:endParaRPr b="0" lang="ru-RU" sz="3200" strike="noStrike" u="none">
              <a:solidFill>
                <a:srgbClr val="000000"/>
              </a:solidFill>
              <a:uFillTx/>
              <a:latin typeface="Calibri Light"/>
            </a:endParaRPr>
          </a:p>
        </p:txBody>
      </p:sp>
      <p:sp>
        <p:nvSpPr>
          <p:cNvPr id="37" name=""/>
          <p:cNvSpPr txBox="1"/>
          <p:nvPr/>
        </p:nvSpPr>
        <p:spPr>
          <a:xfrm>
            <a:off x="838080" y="1080720"/>
            <a:ext cx="10515600" cy="5095800"/>
          </a:xfrm>
          <a:prstGeom prst="rect">
            <a:avLst/>
          </a:prstGeom>
          <a:noFill/>
          <a:ln w="0">
            <a:noFill/>
          </a:ln>
        </p:spPr>
        <p:txBody>
          <a:bodyPr anchor="t">
            <a:normAutofit lnSpcReduction="9999"/>
          </a:bodyPr>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2e75b6"/>
                </a:solidFill>
                <a:uFillTx/>
                <a:latin typeface="Times New Roman"/>
                <a:ea typeface="Times New Roman"/>
              </a:rPr>
              <a:t>  </a:t>
            </a:r>
            <a:r>
              <a:rPr b="0" lang="ru-RU" sz="2400" strike="noStrike" u="none">
                <a:solidFill>
                  <a:srgbClr val="2e75b6"/>
                </a:solidFill>
                <a:uFillTx/>
                <a:latin typeface="Times New Roman"/>
                <a:ea typeface="Times New Roman"/>
              </a:rPr>
              <a:t>Бағаналық  жасушалардың қайта жаңаруы көптеген  генерация (бір түрден, бір тұқымнан  таралу) кезеңінде жүреді, нәтижесінде  жасуша клеткалары едәуір көбейеді. Бірақ бағаналық жасушалар ұзақ  уақыт арнайы сигналдармен «оятқанша»  «ұйқы» күйінде болады.</a:t>
            </a:r>
            <a:endParaRPr b="0" lang="ru-RU" sz="24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2e75b6"/>
                </a:solidFill>
                <a:uFillTx/>
                <a:latin typeface="Times New Roman"/>
                <a:ea typeface="Times New Roman"/>
              </a:rPr>
              <a:t>   </a:t>
            </a:r>
            <a:r>
              <a:rPr b="0" lang="ru-RU" sz="2400" strike="noStrike" u="none">
                <a:solidFill>
                  <a:srgbClr val="2e75b6"/>
                </a:solidFill>
                <a:uFillTx/>
                <a:latin typeface="Times New Roman"/>
                <a:ea typeface="Times New Roman"/>
              </a:rPr>
              <a:t>Дифференциялану  қабілетіне байланысты бағаналық  жасушалардың 3 негізгі түрі болады:</a:t>
            </a:r>
            <a:endParaRPr b="0" lang="ru-RU" sz="24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2e75b6"/>
                </a:solidFill>
                <a:uFillTx/>
                <a:latin typeface="Times New Roman"/>
                <a:ea typeface="Times New Roman"/>
              </a:rPr>
              <a:t>  </a:t>
            </a:r>
            <a:r>
              <a:rPr b="0" lang="ru-RU" sz="2400" strike="noStrike" u="none">
                <a:solidFill>
                  <a:srgbClr val="2e75b6"/>
                </a:solidFill>
                <a:uFillTx/>
                <a:latin typeface="Times New Roman"/>
                <a:ea typeface="Times New Roman"/>
              </a:rPr>
              <a:t>Потипотентті бағаналық жасушалар - олар ағзаны түзетін тіңдер мен жасушалардың түрлі типтерін түзеді. Оған ұрықтанған жұмыртқа немесе зигота және екі кезектескен жасуша генерацияларын жатады.</a:t>
            </a:r>
            <a:endParaRPr b="0" lang="ru-RU" sz="24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2e75b6"/>
                </a:solidFill>
                <a:uFillTx/>
                <a:latin typeface="Times New Roman"/>
                <a:ea typeface="Times New Roman"/>
              </a:rPr>
              <a:t>  </a:t>
            </a:r>
            <a:r>
              <a:rPr b="0" lang="ru-RU" sz="2400" strike="noStrike" u="none">
                <a:solidFill>
                  <a:srgbClr val="2e75b6"/>
                </a:solidFill>
                <a:uFillTx/>
                <a:latin typeface="Times New Roman"/>
                <a:ea typeface="Times New Roman"/>
              </a:rPr>
              <a:t>Плюрипотентті бағаналық  жасушалар – ағзаны құрайтын барлық клеткаларды құрамайды, тек көпшілігін жасап шығарады. Оған эмбриональды және фетальды бағаналық жасушаларды жатады.</a:t>
            </a:r>
            <a:endParaRPr b="0" lang="ru-RU" sz="24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2e75b6"/>
                </a:solidFill>
                <a:uFillTx/>
                <a:latin typeface="Times New Roman"/>
                <a:ea typeface="Times New Roman"/>
              </a:rPr>
              <a:t>  </a:t>
            </a:r>
            <a:r>
              <a:rPr b="0" lang="ru-RU" sz="2400" strike="noStrike" u="none">
                <a:solidFill>
                  <a:srgbClr val="2e75b6"/>
                </a:solidFill>
                <a:uFillTx/>
                <a:latin typeface="Times New Roman"/>
                <a:ea typeface="Times New Roman"/>
              </a:rPr>
              <a:t>Мультипотентті бағаналық жасушалар – кейбір бағыттағы аз дифференцияланатын жасушалар типтерін жасайды. Мысалы: сүйек кемігінің гемопоэтикалық және мезенхимальды бағаналық жасушалары.</a:t>
            </a:r>
            <a:endParaRPr b="0" lang="ru-RU" sz="24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title"/>
          </p:nvPr>
        </p:nvSpPr>
        <p:spPr>
          <a:xfrm>
            <a:off x="838080" y="365040"/>
            <a:ext cx="10515600" cy="649296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2e75b6"/>
                </a:solidFill>
                <a:uFillTx/>
                <a:latin typeface="Times New Roman"/>
                <a:ea typeface="Times New Roman"/>
              </a:rPr>
              <a:t>  </a:t>
            </a:r>
            <a:r>
              <a:rPr b="0" lang="kk-KZ" sz="2800" strike="noStrike" u="none">
                <a:solidFill>
                  <a:srgbClr val="2e75b6"/>
                </a:solidFill>
                <a:uFillTx/>
                <a:latin typeface="Times New Roman"/>
                <a:ea typeface="Times New Roman"/>
              </a:rPr>
              <a:t>Эмбриондық бағаналы жасушаларды ұрықтанған соң дамудың 4-7 күні қалыптасатын бластуланың ішкі жасуша массасынан алады. Эмбриондық бағаналы жасушалар ересек адамның бағаналы жасушаларымен салыстырғанда  әмбебап ағза жасушаларының барлық типтеріне жіктелуге қабілетті.</a:t>
            </a:r>
            <a:endParaRPr b="0" lang="ru-RU" sz="2800" strike="noStrike" u="none">
              <a:solidFill>
                <a:srgbClr val="000000"/>
              </a:solidFill>
              <a:uFillTx/>
              <a:latin typeface="Calibri Light"/>
            </a:endParaRPr>
          </a:p>
        </p:txBody>
      </p:sp>
      <p:pic>
        <p:nvPicPr>
          <p:cNvPr id="39" name="Рисунок 1" descr=""/>
          <p:cNvPicPr/>
          <p:nvPr/>
        </p:nvPicPr>
        <p:blipFill>
          <a:blip r:embed="rId1"/>
          <a:stretch/>
        </p:blipFill>
        <p:spPr>
          <a:xfrm>
            <a:off x="0" y="84240"/>
            <a:ext cx="12192120" cy="900000"/>
          </a:xfrm>
          <a:prstGeom prst="rect">
            <a:avLst/>
          </a:prstGeom>
          <a:ln w="0">
            <a:noFill/>
          </a:ln>
        </p:spPr>
      </p:pic>
      <p:pic>
        <p:nvPicPr>
          <p:cNvPr id="40" name="Рисунок 2" descr=""/>
          <p:cNvPicPr/>
          <p:nvPr/>
        </p:nvPicPr>
        <p:blipFill>
          <a:blip r:embed="rId2"/>
          <a:stretch/>
        </p:blipFill>
        <p:spPr>
          <a:xfrm>
            <a:off x="9594720" y="176040"/>
            <a:ext cx="1758960" cy="7383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4400" strike="noStrike" u="none">
              <a:solidFill>
                <a:srgbClr val="000000"/>
              </a:solidFill>
              <a:uFillTx/>
              <a:latin typeface="Calibri Light"/>
            </a:endParaRPr>
          </a:p>
        </p:txBody>
      </p:sp>
      <p:pic>
        <p:nvPicPr>
          <p:cNvPr id="42" name="Рисунок 2" descr=""/>
          <p:cNvPicPr/>
          <p:nvPr/>
        </p:nvPicPr>
        <p:blipFill>
          <a:blip r:embed="rId1"/>
          <a:stretch/>
        </p:blipFill>
        <p:spPr>
          <a:xfrm>
            <a:off x="685800" y="272880"/>
            <a:ext cx="10910880" cy="612792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12007</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2020-03-31T19:00:45Z</dcterms:created>
  <dc:creator>Admin</dc:creator>
  <dc:description/>
  <dc:language>ru-RU</dc:language>
  <cp:lastModifiedBy>Дана</cp:lastModifiedBy>
  <dcterms:modified xsi:type="dcterms:W3CDTF">2021-02-18T16:43:14Z</dcterms:modified>
  <cp:revision>851</cp:revision>
  <dc:subject/>
  <dc:title>Презентация PowerPoint</dc:title>
</cp:coreProperties>
</file>