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jpeg" ContentType="image/jpe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jpe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5145088"/>
  <p:notesSz cx="6796088" cy="99282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D35AFE6-D886-4374-A78D-944F4678C82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800" strike="noStrike" u="none">
                <a:solidFill>
                  <a:srgbClr val="000000"/>
                </a:solidFill>
                <a:uFillTx/>
                <a:latin typeface="Calibri"/>
              </a:rPr>
              <a:t>Click to edit the title text format</a:t>
            </a:r>
            <a:endParaRPr b="0" lang="ru-RU" sz="3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8229600" cy="339408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t">
            <a:normAutofit fontScale="92500" lnSpcReduction="9999"/>
          </a:bodyPr>
          <a:p>
            <a:pPr marL="290520" indent="-290520">
              <a:spcBef>
                <a:spcPts val="675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31800" indent="-243000">
              <a:spcBef>
                <a:spcPts val="675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973080" indent="-193680">
              <a:spcBef>
                <a:spcPts val="675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362240" indent="-193680">
              <a:spcBef>
                <a:spcPts val="675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1752480" indent="-19368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1752480" indent="-19368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1752480" indent="-19368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4766760"/>
            <a:ext cx="213372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4766760"/>
            <a:ext cx="289584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4766760"/>
            <a:ext cx="213372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000" strike="noStrike" u="none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044B82FD-2608-45B5-98E5-67328DCCEEDC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ru-RU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5.png"/><Relationship Id="rId4" Type="http://schemas.openxmlformats.org/officeDocument/2006/relationships/image" Target="../media/image5.png"/><Relationship Id="rId5" Type="http://schemas.openxmlformats.org/officeDocument/2006/relationships/image" Target="../media/image5.png"/><Relationship Id="rId6" Type="http://schemas.openxmlformats.org/officeDocument/2006/relationships/image" Target="../media/image5.png"/><Relationship Id="rId7" Type="http://schemas.openxmlformats.org/officeDocument/2006/relationships/image" Target="../media/image5.png"/><Relationship Id="rId8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6.jpeg"/><Relationship Id="rId4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76;p1"/>
          <p:cNvSpPr/>
          <p:nvPr/>
        </p:nvSpPr>
        <p:spPr>
          <a:xfrm>
            <a:off x="687240" y="2220840"/>
            <a:ext cx="7712280" cy="130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44280" rIns="44280" tIns="22320" bIns="2232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002060"/>
                </a:solidFill>
                <a:uFillTx/>
                <a:latin typeface="Century Gothic"/>
              </a:rPr>
              <a:t> </a:t>
            </a:r>
            <a:r>
              <a:rPr b="1" lang="kk-KZ" sz="25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Тақырыбы:</a:t>
            </a:r>
            <a:r>
              <a:rPr b="0" lang="kk-KZ" sz="2800" strike="noStrike" u="none">
                <a:solidFill>
                  <a:srgbClr val="558ed5"/>
                </a:solidFill>
                <a:uFillTx/>
                <a:latin typeface="Arial"/>
              </a:rPr>
              <a:t>Сперматогенез бен оогенездің айырмашылықтары.Сперматогенез бен оогенезді салыстыру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5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11 сынып</a:t>
            </a:r>
            <a:endParaRPr b="0" lang="ru-RU" sz="25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(Қоғамдық – гуманитарлық бағыты</a:t>
            </a:r>
            <a:r>
              <a:rPr b="0" i="1" lang="ru-RU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)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6" name="Google Shape;77;p1"/>
          <p:cNvCxnSpPr/>
          <p:nvPr/>
        </p:nvCxnSpPr>
        <p:spPr>
          <a:xfrm>
            <a:off x="1166400" y="4409640"/>
            <a:ext cx="6941160" cy="1080"/>
          </a:xfrm>
          <a:prstGeom prst="straightConnector1">
            <a:avLst/>
          </a:prstGeom>
          <a:ln w="38160">
            <a:solidFill>
              <a:srgbClr val="090f78"/>
            </a:solidFill>
            <a:miter/>
          </a:ln>
        </p:spPr>
      </p:cxnSp>
      <p:cxnSp>
        <p:nvCxnSpPr>
          <p:cNvPr id="7" name="Google Shape;78;p1"/>
          <p:cNvCxnSpPr/>
          <p:nvPr/>
        </p:nvCxnSpPr>
        <p:spPr>
          <a:xfrm>
            <a:off x="1287360" y="4736880"/>
            <a:ext cx="682056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pic>
        <p:nvPicPr>
          <p:cNvPr id="8" name="Google Shape;81;p1" descr="C:\Users\HP\Desktop\3-variant-1.jpg"/>
          <p:cNvPicPr/>
          <p:nvPr/>
        </p:nvPicPr>
        <p:blipFill>
          <a:blip r:embed="rId1"/>
          <a:stretch/>
        </p:blipFill>
        <p:spPr>
          <a:xfrm>
            <a:off x="3600360" y="735120"/>
            <a:ext cx="1941480" cy="1263600"/>
          </a:xfrm>
          <a:prstGeom prst="rect">
            <a:avLst/>
          </a:prstGeom>
          <a:ln w="0">
            <a:noFill/>
          </a:ln>
        </p:spPr>
      </p:pic>
      <p:sp>
        <p:nvSpPr>
          <p:cNvPr id="9" name="Google Shape;80;p1"/>
          <p:cNvSpPr/>
          <p:nvPr/>
        </p:nvSpPr>
        <p:spPr>
          <a:xfrm>
            <a:off x="2374920" y="4737240"/>
            <a:ext cx="4392720" cy="24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300" strike="noStrike" u="none">
                <a:solidFill>
                  <a:srgbClr val="090f78"/>
                </a:solidFill>
                <a:uFillTx/>
                <a:latin typeface="Century Gothic"/>
              </a:rPr>
              <a:t>www.astana-modern.kz</a:t>
            </a:r>
            <a:endParaRPr b="0" lang="ru-RU" sz="13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88" name=""/>
          <p:cNvGraphicFramePr/>
          <p:nvPr/>
        </p:nvGraphicFramePr>
        <p:xfrm>
          <a:off x="1131840" y="1884240"/>
          <a:ext cx="3108240" cy="2084400"/>
        </p:xfrm>
        <a:graphic>
          <a:graphicData uri="http://schemas.openxmlformats.org/drawingml/2006/table">
            <a:tbl>
              <a:tblPr/>
              <a:tblGrid>
                <a:gridCol w="1554120"/>
                <a:gridCol w="1554120"/>
              </a:tblGrid>
              <a:tr h="192960">
                <a:tc>
                  <a:txBody>
                    <a:bodyPr lIns="58680" rIns="586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8680" marR="5868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r>
                        <a:rPr b="1" lang="ru-RU" sz="11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          </a:t>
                      </a:r>
                      <a:r>
                        <a:rPr b="1" lang="ru-RU" sz="11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+    -</a:t>
                      </a:r>
                      <a:endParaRPr b="0" lang="ru-RU" sz="11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8680" marR="5868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51000">
                <a:tc>
                  <a:txBody>
                    <a:bodyPr lIns="58680" rIns="586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r>
                        <a:rPr b="0" lang="kk-KZ" sz="1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Жүйелеудің маңызын түсіндім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8680" marR="5868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8680" marR="5868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87800">
                <a:tc>
                  <a:txBody>
                    <a:bodyPr lIns="58680" rIns="586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r>
                        <a:rPr b="0" lang="kk-KZ" sz="1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Тірі ағзалар патшалығын сипаттай аламын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8680" marR="5868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8680" marR="5868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01640">
                <a:tc>
                  <a:txBody>
                    <a:bodyPr lIns="58680" rIns="586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r>
                        <a:rPr b="0" lang="kk-KZ" sz="1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Өсімдік пен жануар жүйелеудегі айырмашылықтарын білдім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8680" marR="5868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8680" marR="5868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51000">
                <a:tc>
                  <a:txBody>
                    <a:bodyPr lIns="58680" rIns="586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r>
                        <a:rPr b="0" lang="kk-KZ" sz="1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Жүйелеуді ашқан ғалымды білдім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8680" marR="5868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8680" marR="5868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9" name=""/>
          <p:cNvGraphicFramePr/>
          <p:nvPr/>
        </p:nvGraphicFramePr>
        <p:xfrm>
          <a:off x="5665680" y="1884240"/>
          <a:ext cx="3106800" cy="2084400"/>
        </p:xfrm>
        <a:graphic>
          <a:graphicData uri="http://schemas.openxmlformats.org/drawingml/2006/table">
            <a:tbl>
              <a:tblPr/>
              <a:tblGrid>
                <a:gridCol w="1552680"/>
                <a:gridCol w="1554120"/>
              </a:tblGrid>
              <a:tr h="192960">
                <a:tc>
                  <a:txBody>
                    <a:bodyPr lIns="58680" rIns="586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8680" marR="5868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r>
                        <a:rPr b="1" lang="ru-RU" sz="11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          </a:t>
                      </a:r>
                      <a:r>
                        <a:rPr b="1" lang="ru-RU" sz="11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+    -</a:t>
                      </a:r>
                      <a:endParaRPr b="0" lang="ru-RU" sz="11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8680" marR="5868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51000">
                <a:tc>
                  <a:txBody>
                    <a:bodyPr lIns="58680" rIns="586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r>
                        <a:rPr b="0" lang="kk-KZ" sz="1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Жүйелеудің маңызын түсіндім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8680" marR="5868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8680" marR="5868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87800">
                <a:tc>
                  <a:txBody>
                    <a:bodyPr lIns="58680" rIns="586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r>
                        <a:rPr b="0" lang="kk-KZ" sz="1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Тірі ағзалар патшалығын сипаттай аламын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8680" marR="5868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8680" marR="5868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01640">
                <a:tc>
                  <a:txBody>
                    <a:bodyPr lIns="58680" rIns="586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r>
                        <a:rPr b="0" lang="kk-KZ" sz="1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Өсімдік пен жануар жүйелеудегі айырмашылықтарын білдім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8680" marR="5868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8680" marR="5868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51000">
                <a:tc>
                  <a:txBody>
                    <a:bodyPr lIns="58680" rIns="586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r>
                        <a:rPr b="0" lang="kk-KZ" sz="1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Жүйелеуді ашқан ғалымды білдім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8680" marR="5868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8680" marR="5868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0" name="Номер слайда 4"/>
          <p:cNvSpPr/>
          <p:nvPr/>
        </p:nvSpPr>
        <p:spPr>
          <a:xfrm>
            <a:off x="6553080" y="4767120"/>
            <a:ext cx="213372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7760" rIns="77760" tIns="38880" bIns="388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AC512518-F1DE-4871-ABB6-639DBCD6888F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ru-RU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91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9144000" cy="5168880"/>
          </a:xfrm>
          <a:prstGeom prst="rect">
            <a:avLst/>
          </a:prstGeom>
          <a:ln w="0">
            <a:noFill/>
          </a:ln>
        </p:spPr>
      </p:pic>
      <p:pic>
        <p:nvPicPr>
          <p:cNvPr id="92" name="Рисунок 12" descr=""/>
          <p:cNvPicPr/>
          <p:nvPr/>
        </p:nvPicPr>
        <p:blipFill>
          <a:blip r:embed="rId2"/>
          <a:stretch/>
        </p:blipFill>
        <p:spPr>
          <a:xfrm>
            <a:off x="8191440" y="96840"/>
            <a:ext cx="968400" cy="766800"/>
          </a:xfrm>
          <a:prstGeom prst="rect">
            <a:avLst/>
          </a:prstGeom>
          <a:ln w="0">
            <a:noFill/>
          </a:ln>
        </p:spPr>
      </p:pic>
      <p:sp>
        <p:nvSpPr>
          <p:cNvPr id="93" name="Прямоугольник 7"/>
          <p:cNvSpPr/>
          <p:nvPr/>
        </p:nvSpPr>
        <p:spPr>
          <a:xfrm>
            <a:off x="8486640" y="4519440"/>
            <a:ext cx="939960" cy="27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71640" rIns="71640" tIns="35640" bIns="3564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5DAB049C-ACFF-46B7-B79E-08EB1D004609}" type="slidenum">
              <a:rPr b="1" lang="ru-RU" sz="13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3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94" name="Google Shape;124;p4"/>
          <p:cNvCxnSpPr/>
          <p:nvPr/>
        </p:nvCxnSpPr>
        <p:spPr>
          <a:xfrm>
            <a:off x="191880" y="4874760"/>
            <a:ext cx="861444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95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96" name="Прямоугольник 10"/>
          <p:cNvSpPr/>
          <p:nvPr/>
        </p:nvSpPr>
        <p:spPr>
          <a:xfrm>
            <a:off x="3332880" y="295200"/>
            <a:ext cx="2255760" cy="49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Қорытынды 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7" name="Rectangle 1"/>
          <p:cNvSpPr/>
          <p:nvPr/>
        </p:nvSpPr>
        <p:spPr>
          <a:xfrm>
            <a:off x="476640" y="771840"/>
            <a:ext cx="2248200" cy="741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71640" rIns="71640" tIns="35640" bIns="356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558ed5"/>
                </a:solidFill>
                <a:uFillTx/>
                <a:latin typeface="Times New Roman"/>
                <a:ea typeface="Calibri"/>
              </a:rPr>
              <a:t>Бүгінгі сабақта: </a:t>
            </a:r>
            <a:endParaRPr b="0" lang="ru-RU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98" name=""/>
          <p:cNvGraphicFramePr/>
          <p:nvPr/>
        </p:nvGraphicFramePr>
        <p:xfrm>
          <a:off x="217440" y="1158840"/>
          <a:ext cx="8075520" cy="2575080"/>
        </p:xfrm>
        <a:graphic>
          <a:graphicData uri="http://schemas.openxmlformats.org/drawingml/2006/table">
            <a:tbl>
              <a:tblPr/>
              <a:tblGrid>
                <a:gridCol w="8075520"/>
              </a:tblGrid>
              <a:tr h="333360">
                <a:tc>
                  <a:txBody>
                    <a:bodyPr lIns="58680" rIns="586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8680" marR="586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857160">
                <a:tc>
                  <a:txBody>
                    <a:bodyPr lIns="58680" rIns="586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buClr>
                          <a:srgbClr val="558ed5"/>
                        </a:buClr>
                        <a:buFont typeface="Wingdings" charset="2"/>
                        <a:buChar char=""/>
                        <a:tabLst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r>
                        <a:rPr b="0" lang="kk-KZ" sz="2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Times New Roman"/>
                        </a:rPr>
                        <a:t>Сперматогенез кезеңдері;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8680" marR="586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1384560">
                <a:tc>
                  <a:txBody>
                    <a:bodyPr lIns="58680" rIns="58680" tIns="0" bIns="0" anchor="t">
                      <a:noAutofit/>
                    </a:bodyPr>
                    <a:p>
                      <a:pPr marL="457200">
                        <a:lnSpc>
                          <a:spcPct val="115000"/>
                        </a:lnSpc>
                        <a:buClr>
                          <a:srgbClr val="558ed5"/>
                        </a:buClr>
                        <a:buFont typeface="Wingdings" charset="2"/>
                        <a:buChar char=""/>
                        <a:tabLst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r>
                        <a:rPr b="0" lang="kk-KZ" sz="2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Calibri"/>
                        </a:rPr>
                        <a:t>  </a:t>
                      </a:r>
                      <a:r>
                        <a:rPr b="0" lang="kk-KZ" sz="2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Times New Roman"/>
                        </a:rPr>
                        <a:t>Оогенез кезеңдері;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buClr>
                          <a:srgbClr val="558ed5"/>
                        </a:buClr>
                        <a:buFont typeface="Wingdings" charset="2"/>
                        <a:buChar char=""/>
                        <a:tabLst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r>
                        <a:rPr b="0" lang="kk-KZ" sz="2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Times New Roman"/>
                        </a:rPr>
                        <a:t>Сперматогенез бен оогенездің кезеңдерінің айырмашылықтары;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tabLst>
                          <a:tab algn="l" pos="0"/>
                          <a:tab algn="l" pos="995400"/>
                          <a:tab algn="l" pos="1990800"/>
                          <a:tab algn="l" pos="2986200"/>
                          <a:tab algn="l" pos="3981600"/>
                          <a:tab algn="l" pos="4976640"/>
                          <a:tab algn="l" pos="5972040"/>
                          <a:tab algn="l" pos="6967440"/>
                          <a:tab algn="l" pos="7962840"/>
                          <a:tab algn="l" pos="8958240"/>
                          <a:tab algn="l" pos="9953640"/>
                          <a:tab algn="l" pos="10949040"/>
                        </a:tabLst>
                      </a:pP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8680" marR="586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4680"/>
            <a:ext cx="9144000" cy="5167440"/>
          </a:xfrm>
          <a:prstGeom prst="rect">
            <a:avLst/>
          </a:prstGeom>
          <a:ln w="0">
            <a:noFill/>
          </a:ln>
        </p:spPr>
      </p:pic>
      <p:sp>
        <p:nvSpPr>
          <p:cNvPr id="11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43F30389-2BE2-4594-924A-1D2E6D10BD55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2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3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4" name="Google Shape;230;p65"/>
          <p:cNvSpPr/>
          <p:nvPr/>
        </p:nvSpPr>
        <p:spPr>
          <a:xfrm>
            <a:off x="325440" y="1146240"/>
            <a:ext cx="8381880" cy="297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3520" rIns="83520" tIns="83520" bIns="83520" anchor="t">
            <a:noAutofit/>
          </a:bodyPr>
          <a:p>
            <a:pPr marL="57240" indent="-57240">
              <a:lnSpc>
                <a:spcPct val="12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5" name="Рисунок 2" descr=""/>
          <p:cNvPicPr/>
          <p:nvPr/>
        </p:nvPicPr>
        <p:blipFill>
          <a:blip r:embed="rId2"/>
          <a:stretch/>
        </p:blipFill>
        <p:spPr>
          <a:xfrm>
            <a:off x="7175520" y="0"/>
            <a:ext cx="1185840" cy="939960"/>
          </a:xfrm>
          <a:prstGeom prst="rect">
            <a:avLst/>
          </a:prstGeom>
          <a:ln w="0">
            <a:noFill/>
          </a:ln>
        </p:spPr>
      </p:pic>
      <p:sp>
        <p:nvSpPr>
          <p:cNvPr id="16" name="Прямоугольник 9"/>
          <p:cNvSpPr/>
          <p:nvPr/>
        </p:nvSpPr>
        <p:spPr>
          <a:xfrm>
            <a:off x="2592360" y="1989000"/>
            <a:ext cx="4481640" cy="741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002060"/>
                </a:solidFill>
                <a:uFillTx/>
                <a:latin typeface="Century Gothic"/>
              </a:rPr>
              <a:t>Бағалау критерийлері</a:t>
            </a:r>
            <a:endParaRPr b="0" lang="ru-RU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" name="Прямоугольник 10"/>
          <p:cNvSpPr/>
          <p:nvPr/>
        </p:nvSpPr>
        <p:spPr>
          <a:xfrm>
            <a:off x="3277080" y="804960"/>
            <a:ext cx="2073960" cy="40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200" strike="noStrike" u="none">
                <a:solidFill>
                  <a:srgbClr val="002060"/>
                </a:solidFill>
                <a:uFillTx/>
                <a:latin typeface="Century Gothic"/>
              </a:rPr>
              <a:t>Оқу мақсаты</a:t>
            </a:r>
            <a:r>
              <a:rPr b="0" lang="ru-RU" sz="2200" strike="noStrike" u="none">
                <a:solidFill>
                  <a:srgbClr val="002060"/>
                </a:solidFill>
                <a:uFillTx/>
                <a:latin typeface="Century Gothic"/>
              </a:rPr>
              <a:t>: </a:t>
            </a:r>
            <a:endParaRPr b="0" lang="ru-RU" sz="2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" name="Rectangle 9"/>
          <p:cNvSpPr/>
          <p:nvPr/>
        </p:nvSpPr>
        <p:spPr>
          <a:xfrm>
            <a:off x="130320" y="1170000"/>
            <a:ext cx="9013680" cy="135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11.2.1.2 сперматогенез бен оогенездің айырмашылығын түсіндіру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Rectangle 10"/>
          <p:cNvSpPr/>
          <p:nvPr/>
        </p:nvSpPr>
        <p:spPr>
          <a:xfrm>
            <a:off x="336600" y="2799000"/>
            <a:ext cx="8307360" cy="1412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ctr">
            <a:spAutoFit/>
          </a:bodyPr>
          <a:p>
            <a:pPr marL="343080" indent="-343080"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6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0" lang="kk-KZ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Сперматогенез кезеңдерін ажыратады;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558ed5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Оогенез кезеңдерін ажыратады;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558ed5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Сперматогенез бен оогенездің кезеңдерін салыстырып, айырмашылығына сипаттама бере алады</a:t>
            </a:r>
            <a:r>
              <a:rPr b="0" lang="kk-KZ" sz="16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.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558ed5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30240" y="-23760"/>
            <a:ext cx="9144000" cy="5167440"/>
          </a:xfrm>
          <a:prstGeom prst="rect">
            <a:avLst/>
          </a:prstGeom>
          <a:ln w="0">
            <a:noFill/>
          </a:ln>
        </p:spPr>
      </p:pic>
      <p:sp>
        <p:nvSpPr>
          <p:cNvPr id="21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56636456-DE61-47A8-9B99-2865B85D5FBE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22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23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pic>
        <p:nvPicPr>
          <p:cNvPr id="24" name="Рисунок 2" descr=""/>
          <p:cNvPicPr/>
          <p:nvPr/>
        </p:nvPicPr>
        <p:blipFill>
          <a:blip r:embed="rId2"/>
          <a:stretch/>
        </p:blipFill>
        <p:spPr>
          <a:xfrm>
            <a:off x="7175520" y="0"/>
            <a:ext cx="1185840" cy="939960"/>
          </a:xfrm>
          <a:prstGeom prst="rect">
            <a:avLst/>
          </a:prstGeom>
          <a:ln w="0">
            <a:noFill/>
          </a:ln>
        </p:spPr>
      </p:pic>
      <p:sp>
        <p:nvSpPr>
          <p:cNvPr id="25" name="Прямоугольник 9"/>
          <p:cNvSpPr/>
          <p:nvPr/>
        </p:nvSpPr>
        <p:spPr>
          <a:xfrm>
            <a:off x="2592360" y="1989000"/>
            <a:ext cx="4481640" cy="41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Прямоугольник 10"/>
          <p:cNvSpPr/>
          <p:nvPr/>
        </p:nvSpPr>
        <p:spPr>
          <a:xfrm>
            <a:off x="3211560" y="804960"/>
            <a:ext cx="144360" cy="411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Rectangle 9"/>
          <p:cNvSpPr/>
          <p:nvPr/>
        </p:nvSpPr>
        <p:spPr>
          <a:xfrm>
            <a:off x="130320" y="1330200"/>
            <a:ext cx="3979800" cy="45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10"/>
          <p:cNvSpPr/>
          <p:nvPr/>
        </p:nvSpPr>
        <p:spPr>
          <a:xfrm>
            <a:off x="336600" y="3225600"/>
            <a:ext cx="8307360" cy="559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17375e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Google Shape;230;p65"/>
          <p:cNvSpPr/>
          <p:nvPr/>
        </p:nvSpPr>
        <p:spPr>
          <a:xfrm>
            <a:off x="1035000" y="1146240"/>
            <a:ext cx="7672320" cy="297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3520" rIns="83520" tIns="83520" bIns="83520" anchor="t">
            <a:noAutofit/>
          </a:bodyPr>
          <a:p>
            <a:pPr marL="57240" indent="-57240">
              <a:lnSpc>
                <a:spcPct val="12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Google Shape;230;p65"/>
          <p:cNvSpPr/>
          <p:nvPr/>
        </p:nvSpPr>
        <p:spPr>
          <a:xfrm>
            <a:off x="582480" y="1330200"/>
            <a:ext cx="8271000" cy="244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3520" rIns="83520" tIns="83520" bIns="83520" anchor="t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Гаметогенез  - жыныс  жасушаларының  түзілу </a:t>
            </a:r>
            <a:r>
              <a:rPr b="0" lang="kk-KZ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үдеріс</a:t>
            </a:r>
            <a:r>
              <a:rPr b="0" lang="ru-RU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і.</a:t>
            </a:r>
            <a:br>
              <a:rPr sz="2400"/>
            </a:br>
            <a:r>
              <a:rPr b="0" lang="ru-RU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Аталық жыныс жасушалары -сперматозоидтардың даму </a:t>
            </a:r>
            <a:br>
              <a:rPr sz="2400"/>
            </a:br>
            <a:r>
              <a:rPr b="0" lang="ru-RU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процесін сперматогенез ,ал аналық жыныс жасушалары овоциттердің дамуын овогенез  деп атайды.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Гаметалар түзілуіне қатыспайтын жасушалардың  бәрі соматикалық (дене) жасушалар деп аталады.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2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9360" y="0"/>
            <a:ext cx="9271080" cy="5524560"/>
          </a:xfrm>
          <a:prstGeom prst="rect">
            <a:avLst/>
          </a:prstGeom>
          <a:ln w="0">
            <a:noFill/>
          </a:ln>
        </p:spPr>
      </p:pic>
      <p:sp>
        <p:nvSpPr>
          <p:cNvPr id="32" name="Google Shape;123;p4"/>
          <p:cNvSpPr/>
          <p:nvPr/>
        </p:nvSpPr>
        <p:spPr>
          <a:xfrm>
            <a:off x="7088040" y="4871880"/>
            <a:ext cx="2055960" cy="27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25966B9B-B36C-4192-AF8B-A20EAB6CF3ED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33" name="Google Shape;124;p4"/>
          <p:cNvCxnSpPr/>
          <p:nvPr/>
        </p:nvCxnSpPr>
        <p:spPr>
          <a:xfrm>
            <a:off x="1179360" y="5373360"/>
            <a:ext cx="861624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34" name="Google Shape;125;p4"/>
          <p:cNvCxnSpPr/>
          <p:nvPr/>
        </p:nvCxnSpPr>
        <p:spPr>
          <a:xfrm flipV="1">
            <a:off x="1465920" y="5558760"/>
            <a:ext cx="831924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35" name="Google Shape;230;p65"/>
          <p:cNvSpPr/>
          <p:nvPr/>
        </p:nvSpPr>
        <p:spPr>
          <a:xfrm>
            <a:off x="4732200" y="844560"/>
            <a:ext cx="3851280" cy="99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3520" rIns="83520" tIns="83520" bIns="83520" anchor="t">
            <a:noAutofit/>
          </a:bodyPr>
          <a:p>
            <a:pPr marL="378000" indent="-357480"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Сперматогенез-аталық гаметалардың түзілу және жетілу үдерісі.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8000" indent="-357480"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Ерекшелігі</a:t>
            </a:r>
            <a:r>
              <a:rPr b="0" lang="ru-RU" sz="20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:</a:t>
            </a:r>
            <a:r>
              <a:rPr b="0" lang="kk-KZ" sz="20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1</a:t>
            </a:r>
            <a:r>
              <a:rPr b="0" lang="ru-RU" sz="20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)</a:t>
            </a:r>
            <a:r>
              <a:rPr b="0" lang="kk-KZ" sz="20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жетілу кезеңінде бір жасушадан 4 бірдей гаплоидті жасуша түзіледі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8000" indent="-357480"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2)түзілу кезеңінде бұл жасушалардың ядросы мен цитоплазмасы тығыздалады,өлшемі кішірейеді</a:t>
            </a:r>
            <a:r>
              <a:rPr b="1" lang="kk-KZ" sz="20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6" name="Прямоугольник 9"/>
          <p:cNvSpPr/>
          <p:nvPr/>
        </p:nvSpPr>
        <p:spPr>
          <a:xfrm>
            <a:off x="490680" y="204840"/>
            <a:ext cx="7481880" cy="45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7" name="Рисунок 10" descr=""/>
          <p:cNvPicPr/>
          <p:nvPr/>
        </p:nvPicPr>
        <p:blipFill>
          <a:blip r:embed="rId2"/>
          <a:stretch/>
        </p:blipFill>
        <p:spPr>
          <a:xfrm>
            <a:off x="7792920" y="0"/>
            <a:ext cx="1282680" cy="1015920"/>
          </a:xfrm>
          <a:prstGeom prst="rect">
            <a:avLst/>
          </a:prstGeom>
          <a:ln w="0">
            <a:noFill/>
          </a:ln>
        </p:spPr>
      </p:pic>
      <p:sp>
        <p:nvSpPr>
          <p:cNvPr id="38" name="Прямоугольник 1"/>
          <p:cNvSpPr/>
          <p:nvPr/>
        </p:nvSpPr>
        <p:spPr>
          <a:xfrm>
            <a:off x="7191360" y="204840"/>
            <a:ext cx="2089080" cy="27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200" strike="noStrike" u="none">
                <a:solidFill>
                  <a:srgbClr val="000000"/>
                </a:solidFill>
                <a:uFillTx/>
                <a:latin typeface="Bookman Old Style"/>
              </a:rPr>
              <a:t> </a:t>
            </a: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9" name="Рисунок 10" descr=""/>
          <p:cNvPicPr/>
          <p:nvPr/>
        </p:nvPicPr>
        <p:blipFill>
          <a:blip r:embed="rId3"/>
          <a:stretch/>
        </p:blipFill>
        <p:spPr>
          <a:xfrm>
            <a:off x="1179360" y="1015920"/>
            <a:ext cx="1791000" cy="1917720"/>
          </a:xfrm>
          <a:prstGeom prst="rect">
            <a:avLst/>
          </a:prstGeom>
          <a:ln w="0">
            <a:noFill/>
          </a:ln>
        </p:spPr>
      </p:pic>
      <p:pic>
        <p:nvPicPr>
          <p:cNvPr id="40" name="Рисунок 10" descr=""/>
          <p:cNvPicPr/>
          <p:nvPr/>
        </p:nvPicPr>
        <p:blipFill>
          <a:blip r:embed="rId4"/>
          <a:stretch/>
        </p:blipFill>
        <p:spPr>
          <a:xfrm>
            <a:off x="1332000" y="1168560"/>
            <a:ext cx="2944800" cy="3152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-177840"/>
            <a:ext cx="9271080" cy="5702400"/>
          </a:xfrm>
          <a:prstGeom prst="rect">
            <a:avLst/>
          </a:prstGeom>
          <a:ln w="0">
            <a:noFill/>
          </a:ln>
        </p:spPr>
      </p:pic>
      <p:sp>
        <p:nvSpPr>
          <p:cNvPr id="42" name="Google Shape;123;p4"/>
          <p:cNvSpPr/>
          <p:nvPr/>
        </p:nvSpPr>
        <p:spPr>
          <a:xfrm>
            <a:off x="7088040" y="4871880"/>
            <a:ext cx="2055960" cy="27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495CAEAC-6DC5-4F3C-80C2-93599E2CE657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43" name="Google Shape;124;p4"/>
          <p:cNvCxnSpPr/>
          <p:nvPr/>
        </p:nvCxnSpPr>
        <p:spPr>
          <a:xfrm>
            <a:off x="1179360" y="5373360"/>
            <a:ext cx="861624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44" name="Google Shape;125;p4"/>
          <p:cNvCxnSpPr/>
          <p:nvPr/>
        </p:nvCxnSpPr>
        <p:spPr>
          <a:xfrm flipV="1">
            <a:off x="1465920" y="5558760"/>
            <a:ext cx="831924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45" name="Google Shape;230;p65"/>
          <p:cNvSpPr/>
          <p:nvPr/>
        </p:nvSpPr>
        <p:spPr>
          <a:xfrm>
            <a:off x="4446720" y="582480"/>
            <a:ext cx="4117680" cy="143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3520" rIns="83520" tIns="83520" bIns="83520" anchor="t">
            <a:noAutofit/>
          </a:bodyPr>
          <a:p>
            <a:pPr marL="378000" indent="-35748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  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8000" indent="-35748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Оогенез-аналық гаметалардың түзілу және жетілу үдерісі.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8000" indent="-35748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Ерекшеліктері</a:t>
            </a:r>
            <a:r>
              <a:rPr b="0" lang="ru-RU" sz="20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: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8000" indent="-35748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1)Жет</a:t>
            </a:r>
            <a:r>
              <a:rPr b="0" lang="kk-KZ" sz="20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ілу кезеңінде бір жасушадан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8000" indent="-35748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4 бірдей емес гаплоидты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8000" indent="-35748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       </a:t>
            </a:r>
            <a:r>
              <a:rPr b="0" lang="kk-KZ" sz="20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жасуша </a:t>
            </a:r>
            <a:r>
              <a:rPr b="0" lang="ru-RU" sz="20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: толық жетілген бір жұмыртқа жасушасы және үш ұсақ полярлы денешік түзіледі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8000" indent="-35748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2)Түзілу кезеңінде сыртқы қабаттың  бір бөлігі түзіледі,ал полярлы денешіктер жойылады.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6" name="Прямоугольник 9"/>
          <p:cNvSpPr/>
          <p:nvPr/>
        </p:nvSpPr>
        <p:spPr>
          <a:xfrm>
            <a:off x="490680" y="204840"/>
            <a:ext cx="7481880" cy="45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7" name="Рисунок 10" descr=""/>
          <p:cNvPicPr/>
          <p:nvPr/>
        </p:nvPicPr>
        <p:blipFill>
          <a:blip r:embed="rId2"/>
          <a:stretch/>
        </p:blipFill>
        <p:spPr>
          <a:xfrm>
            <a:off x="7792920" y="0"/>
            <a:ext cx="1282680" cy="1015920"/>
          </a:xfrm>
          <a:prstGeom prst="rect">
            <a:avLst/>
          </a:prstGeom>
          <a:ln w="0">
            <a:noFill/>
          </a:ln>
        </p:spPr>
      </p:pic>
      <p:sp>
        <p:nvSpPr>
          <p:cNvPr id="48" name="Прямоугольник 1"/>
          <p:cNvSpPr/>
          <p:nvPr/>
        </p:nvSpPr>
        <p:spPr>
          <a:xfrm>
            <a:off x="7191360" y="204840"/>
            <a:ext cx="2089080" cy="27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200" strike="noStrike" u="none">
                <a:solidFill>
                  <a:srgbClr val="000000"/>
                </a:solidFill>
                <a:uFillTx/>
                <a:latin typeface="Bookman Old Style"/>
              </a:rPr>
              <a:t> </a:t>
            </a: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9" name="Рисунок 11" descr=""/>
          <p:cNvPicPr/>
          <p:nvPr/>
        </p:nvPicPr>
        <p:blipFill>
          <a:blip r:embed="rId3"/>
          <a:stretch/>
        </p:blipFill>
        <p:spPr>
          <a:xfrm>
            <a:off x="1035000" y="1300320"/>
            <a:ext cx="2206800" cy="2181240"/>
          </a:xfrm>
          <a:prstGeom prst="rect">
            <a:avLst/>
          </a:prstGeom>
          <a:ln w="0">
            <a:noFill/>
          </a:ln>
        </p:spPr>
      </p:pic>
      <p:pic>
        <p:nvPicPr>
          <p:cNvPr id="50" name="Рисунок 11" descr=""/>
          <p:cNvPicPr/>
          <p:nvPr/>
        </p:nvPicPr>
        <p:blipFill>
          <a:blip r:embed="rId4"/>
          <a:stretch/>
        </p:blipFill>
        <p:spPr>
          <a:xfrm>
            <a:off x="1187280" y="1452600"/>
            <a:ext cx="1727280" cy="1706400"/>
          </a:xfrm>
          <a:prstGeom prst="rect">
            <a:avLst/>
          </a:prstGeom>
          <a:ln w="0">
            <a:noFill/>
          </a:ln>
        </p:spPr>
      </p:pic>
      <p:pic>
        <p:nvPicPr>
          <p:cNvPr id="51" name="Рисунок 11" descr=""/>
          <p:cNvPicPr/>
          <p:nvPr/>
        </p:nvPicPr>
        <p:blipFill>
          <a:blip r:embed="rId5"/>
          <a:stretch/>
        </p:blipFill>
        <p:spPr>
          <a:xfrm>
            <a:off x="1339920" y="1604880"/>
            <a:ext cx="1574640" cy="1555920"/>
          </a:xfrm>
          <a:prstGeom prst="rect">
            <a:avLst/>
          </a:prstGeom>
          <a:ln w="0">
            <a:noFill/>
          </a:ln>
        </p:spPr>
      </p:pic>
      <p:pic>
        <p:nvPicPr>
          <p:cNvPr id="52" name="Рисунок 12" descr=""/>
          <p:cNvPicPr/>
          <p:nvPr/>
        </p:nvPicPr>
        <p:blipFill>
          <a:blip r:embed="rId6"/>
          <a:stretch/>
        </p:blipFill>
        <p:spPr>
          <a:xfrm>
            <a:off x="1492200" y="1757520"/>
            <a:ext cx="1575000" cy="1555560"/>
          </a:xfrm>
          <a:prstGeom prst="rect">
            <a:avLst/>
          </a:prstGeom>
          <a:ln w="0">
            <a:noFill/>
          </a:ln>
        </p:spPr>
      </p:pic>
      <p:pic>
        <p:nvPicPr>
          <p:cNvPr id="53" name="Рисунок 13" descr=""/>
          <p:cNvPicPr/>
          <p:nvPr/>
        </p:nvPicPr>
        <p:blipFill>
          <a:blip r:embed="rId7"/>
          <a:stretch/>
        </p:blipFill>
        <p:spPr>
          <a:xfrm>
            <a:off x="1644480" y="1909800"/>
            <a:ext cx="1575000" cy="1555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-177840"/>
            <a:ext cx="8058240" cy="4956120"/>
          </a:xfrm>
          <a:prstGeom prst="rect">
            <a:avLst/>
          </a:prstGeom>
          <a:ln w="0">
            <a:noFill/>
          </a:ln>
        </p:spPr>
      </p:pic>
      <p:sp>
        <p:nvSpPr>
          <p:cNvPr id="55" name="Google Shape;123;p4"/>
          <p:cNvSpPr/>
          <p:nvPr/>
        </p:nvSpPr>
        <p:spPr>
          <a:xfrm>
            <a:off x="7088040" y="4871880"/>
            <a:ext cx="2055960" cy="27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2735D31-7923-4AE2-A7F8-F7743DA4DB50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56" name="Google Shape;124;p4"/>
          <p:cNvCxnSpPr/>
          <p:nvPr/>
        </p:nvCxnSpPr>
        <p:spPr>
          <a:xfrm>
            <a:off x="1179360" y="5373360"/>
            <a:ext cx="861624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57" name="Google Shape;125;p4"/>
          <p:cNvCxnSpPr/>
          <p:nvPr/>
        </p:nvCxnSpPr>
        <p:spPr>
          <a:xfrm flipV="1">
            <a:off x="1465920" y="5558760"/>
            <a:ext cx="831924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58" name="Google Shape;230;p65"/>
          <p:cNvSpPr/>
          <p:nvPr/>
        </p:nvSpPr>
        <p:spPr>
          <a:xfrm>
            <a:off x="412920" y="582480"/>
            <a:ext cx="7559640" cy="55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3520" rIns="83520" tIns="83520" bIns="83520" anchor="t">
            <a:noAutofit/>
          </a:bodyPr>
          <a:p>
            <a:pPr marL="378000" indent="-35748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Прямоугольник 9"/>
          <p:cNvSpPr/>
          <p:nvPr/>
        </p:nvSpPr>
        <p:spPr>
          <a:xfrm>
            <a:off x="490680" y="204840"/>
            <a:ext cx="7481880" cy="45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60" name="Рисунок 10" descr=""/>
          <p:cNvPicPr/>
          <p:nvPr/>
        </p:nvPicPr>
        <p:blipFill>
          <a:blip r:embed="rId2"/>
          <a:stretch/>
        </p:blipFill>
        <p:spPr>
          <a:xfrm>
            <a:off x="7792920" y="0"/>
            <a:ext cx="1282680" cy="1015920"/>
          </a:xfrm>
          <a:prstGeom prst="rect">
            <a:avLst/>
          </a:prstGeom>
          <a:ln w="0">
            <a:noFill/>
          </a:ln>
        </p:spPr>
      </p:pic>
      <p:pic>
        <p:nvPicPr>
          <p:cNvPr id="61" name="Picture 9" descr="C:\Users\Админ\Downloads\ф+.jpg"/>
          <p:cNvPicPr/>
          <p:nvPr/>
        </p:nvPicPr>
        <p:blipFill>
          <a:blip r:embed="rId3"/>
          <a:srcRect l="21355" t="36420" r="28627" b="8210"/>
          <a:stretch/>
        </p:blipFill>
        <p:spPr>
          <a:xfrm>
            <a:off x="642960" y="585720"/>
            <a:ext cx="6832440" cy="3656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-142920"/>
            <a:ext cx="9271080" cy="5702400"/>
          </a:xfrm>
          <a:prstGeom prst="rect">
            <a:avLst/>
          </a:prstGeom>
          <a:ln w="0">
            <a:noFill/>
          </a:ln>
        </p:spPr>
      </p:pic>
      <p:sp>
        <p:nvSpPr>
          <p:cNvPr id="63" name="Google Shape;123;p4"/>
          <p:cNvSpPr/>
          <p:nvPr/>
        </p:nvSpPr>
        <p:spPr>
          <a:xfrm>
            <a:off x="7088040" y="4871880"/>
            <a:ext cx="2055960" cy="27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837B49D6-C076-4669-8065-26285C229211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64" name="Google Shape;124;p4"/>
          <p:cNvCxnSpPr/>
          <p:nvPr/>
        </p:nvCxnSpPr>
        <p:spPr>
          <a:xfrm>
            <a:off x="1179360" y="5373360"/>
            <a:ext cx="861624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65" name="Google Shape;125;p4"/>
          <p:cNvCxnSpPr/>
          <p:nvPr/>
        </p:nvCxnSpPr>
        <p:spPr>
          <a:xfrm flipV="1">
            <a:off x="1465920" y="5558760"/>
            <a:ext cx="831924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66" name="Google Shape;230;p65"/>
          <p:cNvSpPr/>
          <p:nvPr/>
        </p:nvSpPr>
        <p:spPr>
          <a:xfrm>
            <a:off x="660240" y="662040"/>
            <a:ext cx="8236080" cy="833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3520" rIns="83520" tIns="83520" bIns="83520" anchor="t">
            <a:noAutofit/>
          </a:bodyPr>
          <a:p>
            <a:pPr marL="378000" indent="-35748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600" strike="noStrike" u="none">
                <a:solidFill>
                  <a:srgbClr val="17375e"/>
                </a:solidFill>
                <a:uFillTx/>
                <a:latin typeface="Times New Roman"/>
                <a:ea typeface="Times New Roman"/>
              </a:rPr>
              <a:t>.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8000" indent="-35748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8000" indent="-357480"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8000" indent="-357480"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7" name="Прямоугольник 9"/>
          <p:cNvSpPr/>
          <p:nvPr/>
        </p:nvSpPr>
        <p:spPr>
          <a:xfrm>
            <a:off x="490680" y="204840"/>
            <a:ext cx="7481880" cy="45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68" name="Рисунок 10" descr=""/>
          <p:cNvPicPr/>
          <p:nvPr/>
        </p:nvPicPr>
        <p:blipFill>
          <a:blip r:embed="rId2"/>
          <a:stretch/>
        </p:blipFill>
        <p:spPr>
          <a:xfrm>
            <a:off x="8129520" y="0"/>
            <a:ext cx="1282680" cy="101592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69" name=""/>
          <p:cNvGraphicFramePr/>
          <p:nvPr/>
        </p:nvGraphicFramePr>
        <p:xfrm>
          <a:off x="838080" y="1015920"/>
          <a:ext cx="7551720" cy="3978360"/>
        </p:xfrm>
        <a:graphic>
          <a:graphicData uri="http://schemas.openxmlformats.org/drawingml/2006/table">
            <a:tbl>
              <a:tblPr/>
              <a:tblGrid>
                <a:gridCol w="7551720"/>
              </a:tblGrid>
              <a:tr h="3175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Айырмашылық белгілері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</a:tr>
              <a:tr h="3160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b="0" lang="ru-RU" sz="1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Times New Roman"/>
                        </a:rPr>
                        <a:t>) </a:t>
                      </a:r>
                      <a:r>
                        <a:rPr b="0" lang="kk-KZ" sz="1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Times New Roman"/>
                        </a:rPr>
                        <a:t>Түзілу кезеңі тек сперматогенезге тән,ал оогенезде болмайды.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3175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b="0" lang="ru-RU" sz="1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Times New Roman"/>
                        </a:rPr>
                        <a:t>) Өсу кезеңі оогенезде сперматогенезге  қарағанда ұзағырақ.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3175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b="0" lang="ru-RU" sz="1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Times New Roman"/>
                        </a:rPr>
                        <a:t>)</a:t>
                      </a:r>
                      <a:r>
                        <a:rPr b="0" lang="kk-KZ" sz="1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Times New Roman"/>
                        </a:rPr>
                        <a:t> Оогенездің жетілу кезеңінің полярлы денешіктердің  бөлінуіне алып келетін бөлінудің біркелкі болмауы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5191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b="0" lang="ru-RU" sz="1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Times New Roman"/>
                        </a:rPr>
                        <a:t>)</a:t>
                      </a:r>
                      <a:r>
                        <a:rPr b="0" lang="kk-KZ" sz="1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Times New Roman"/>
                        </a:rPr>
                        <a:t> Әйел адамдарда –бірінші мейоздық бөліну құрсақта даму кезінде басталады,ер адамдарда мейоз жыныстық жетілуге жеткенде басталады да,өмір бойы сақталады.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5191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b="0" lang="ru-RU" sz="1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Times New Roman"/>
                        </a:rPr>
                        <a:t>)</a:t>
                      </a:r>
                      <a:r>
                        <a:rPr b="0" lang="kk-KZ" sz="1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Times New Roman"/>
                        </a:rPr>
                        <a:t> Әйел адамдарда жетілген жыныс жасушаларының түзілуі цикл түрінде 28 күнге созылатын кезеңде өтеді,ер адамдарда үзіліссіз жүреді.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5191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b="0" lang="ru-RU" sz="1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Times New Roman"/>
                        </a:rPr>
                        <a:t>)Мейоз нәтижесінде функциясы жағынан толыққанды 4сперматозоид  беретін сперматогониялардан айырмашылығы-оогонияда тек бір ғана жыныс жасушасы түзіледі.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5173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Times New Roman"/>
                        </a:rPr>
                        <a:t>7</a:t>
                      </a:r>
                      <a:r>
                        <a:rPr b="0" lang="ru-RU" sz="1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Times New Roman"/>
                        </a:rPr>
                        <a:t>)Сперматозоид –кішкентай қозғалғыш жасуша,митохондрияларға бай,ал аналық жасуша –ағзадағы ең ірі жасуша диаметрі (150-200мкм)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3175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kk-KZ" sz="1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Times New Roman"/>
                        </a:rPr>
                        <a:t>8</a:t>
                      </a:r>
                      <a:r>
                        <a:rPr b="0" lang="ru-RU" sz="1000" strike="noStrike" u="none">
                          <a:solidFill>
                            <a:srgbClr val="558ed5"/>
                          </a:solidFill>
                          <a:uFillTx/>
                          <a:latin typeface="Times New Roman"/>
                          <a:ea typeface="Times New Roman"/>
                        </a:rPr>
                        <a:t>)Сперматогенез түзілу кезінде овогенезге қарағанда сыртқы ортаның ықпалына көп ұшырайды.</a:t>
                      </a:r>
                      <a:endParaRPr b="0" lang="ru-RU" sz="1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3175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endParaRPr b="0" lang="ru-RU" sz="12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Номер слайда 4"/>
          <p:cNvSpPr/>
          <p:nvPr/>
        </p:nvSpPr>
        <p:spPr>
          <a:xfrm>
            <a:off x="6553080" y="4767120"/>
            <a:ext cx="213372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7760" rIns="77760" tIns="38880" bIns="388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5EE2BB92-8B60-486C-BE71-79A6EB8916BD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ru-RU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71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4680"/>
            <a:ext cx="10283760" cy="5813640"/>
          </a:xfrm>
          <a:prstGeom prst="rect">
            <a:avLst/>
          </a:prstGeom>
          <a:ln w="0">
            <a:noFill/>
          </a:ln>
        </p:spPr>
      </p:pic>
      <p:pic>
        <p:nvPicPr>
          <p:cNvPr id="72" name="Рисунок 17" descr=""/>
          <p:cNvPicPr/>
          <p:nvPr/>
        </p:nvPicPr>
        <p:blipFill>
          <a:blip r:embed="rId2"/>
          <a:stretch/>
        </p:blipFill>
        <p:spPr>
          <a:xfrm>
            <a:off x="8191440" y="96840"/>
            <a:ext cx="968400" cy="766800"/>
          </a:xfrm>
          <a:prstGeom prst="rect">
            <a:avLst/>
          </a:prstGeom>
          <a:ln w="0">
            <a:noFill/>
          </a:ln>
        </p:spPr>
      </p:pic>
      <p:cxnSp>
        <p:nvCxnSpPr>
          <p:cNvPr id="73" name="Google Shape;124;p4"/>
          <p:cNvCxnSpPr/>
          <p:nvPr/>
        </p:nvCxnSpPr>
        <p:spPr>
          <a:xfrm>
            <a:off x="679320" y="5462280"/>
            <a:ext cx="861624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74" name="Google Shape;125;p4"/>
          <p:cNvCxnSpPr/>
          <p:nvPr/>
        </p:nvCxnSpPr>
        <p:spPr>
          <a:xfrm flipV="1">
            <a:off x="825840" y="564444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75" name="Прямоугольник 9"/>
          <p:cNvSpPr/>
          <p:nvPr/>
        </p:nvSpPr>
        <p:spPr>
          <a:xfrm>
            <a:off x="3037680" y="365040"/>
            <a:ext cx="2265120" cy="803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№</a:t>
            </a: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1 Тапсырма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6" name="Прямоугольник 11"/>
          <p:cNvSpPr/>
          <p:nvPr/>
        </p:nvSpPr>
        <p:spPr>
          <a:xfrm>
            <a:off x="552600" y="700200"/>
            <a:ext cx="7375320" cy="833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5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Биологиялық диктант</a:t>
            </a:r>
            <a:endParaRPr b="0" lang="ru-RU" sz="25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7" name="Прямоугольник 12"/>
          <p:cNvSpPr/>
          <p:nvPr/>
        </p:nvSpPr>
        <p:spPr>
          <a:xfrm>
            <a:off x="9547920" y="5143680"/>
            <a:ext cx="939960" cy="27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71640" rIns="71640" tIns="35640" bIns="3564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CA6AD143-8977-4F01-B1FF-10595FBE1DB2}" type="slidenum">
              <a:rPr b="1" lang="ru-RU" sz="13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3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8" name="Rectangle 10"/>
          <p:cNvSpPr/>
          <p:nvPr/>
        </p:nvSpPr>
        <p:spPr>
          <a:xfrm>
            <a:off x="347760" y="4509000"/>
            <a:ext cx="9644040" cy="1275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900" strike="noStrike" u="none">
                <a:solidFill>
                  <a:srgbClr val="558ed5"/>
                </a:solidFill>
                <a:uFillTx/>
                <a:latin typeface="Times New Roman"/>
                <a:ea typeface="Calibri"/>
              </a:rPr>
              <a:t>Дескриптор:</a:t>
            </a:r>
            <a:endParaRPr b="0" lang="ru-RU" sz="19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558ed5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Тиісті сөздерді орнына қойып дұрыс жаза алады.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9" name="Прямоугольник 1"/>
          <p:cNvSpPr/>
          <p:nvPr/>
        </p:nvSpPr>
        <p:spPr>
          <a:xfrm>
            <a:off x="826920" y="1336680"/>
            <a:ext cx="7364520" cy="2014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401760" indent="-401760">
              <a:lnSpc>
                <a:spcPct val="100000"/>
              </a:lnSpc>
              <a:buClr>
                <a:srgbClr val="558ed5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................  цитоплазма аз және арнайы қабықшасы болмайды.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401760" indent="-401760">
              <a:lnSpc>
                <a:spcPct val="100000"/>
              </a:lnSpc>
              <a:buClr>
                <a:srgbClr val="558ed5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Жыныс жасушалары дайын болғанда олардың қосылу үдерісі-...........жүруі мүмкін.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401760" indent="-401760">
              <a:lnSpc>
                <a:spcPct val="100000"/>
              </a:lnSpc>
              <a:buClr>
                <a:srgbClr val="558ed5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Гаметогенез-............. жасушаларының даму және қалыптасу үдерісі.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401760" indent="-401760">
              <a:lnSpc>
                <a:spcPct val="100000"/>
              </a:lnSpc>
              <a:buClr>
                <a:srgbClr val="558ed5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Аталық жыныс жасушаларының –сперматозоидтердің </a:t>
            </a:r>
            <a:r>
              <a:rPr b="0" lang="en-US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(</a:t>
            </a:r>
            <a:r>
              <a:rPr b="0" lang="kk-KZ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спермийлердің</a:t>
            </a:r>
            <a:r>
              <a:rPr b="0" lang="en-US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)</a:t>
            </a:r>
            <a:r>
              <a:rPr b="0" lang="kk-KZ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 түзілу үдерісі .................. деп аталады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401760" indent="-401760">
              <a:lnSpc>
                <a:spcPct val="100000"/>
              </a:lnSpc>
              <a:buClr>
                <a:srgbClr val="558ed5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.............жұмыртқа жасушалары оогенез</a:t>
            </a:r>
            <a:r>
              <a:rPr b="0" lang="ru-RU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(овогенез) үдерісінде түзіледі</a:t>
            </a:r>
            <a:r>
              <a:rPr b="0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210960" y="4680"/>
            <a:ext cx="9144000" cy="5167440"/>
          </a:xfrm>
          <a:prstGeom prst="rect">
            <a:avLst/>
          </a:prstGeom>
          <a:ln w="0">
            <a:noFill/>
          </a:ln>
        </p:spPr>
      </p:pic>
      <p:sp>
        <p:nvSpPr>
          <p:cNvPr id="81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CAF828B-5E63-440A-962E-A3A5B6639D1C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82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83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pic>
        <p:nvPicPr>
          <p:cNvPr id="84" name="Рисунок 12" descr=""/>
          <p:cNvPicPr/>
          <p:nvPr/>
        </p:nvPicPr>
        <p:blipFill>
          <a:blip r:embed="rId2"/>
          <a:stretch/>
        </p:blipFill>
        <p:spPr>
          <a:xfrm>
            <a:off x="8191440" y="96840"/>
            <a:ext cx="968400" cy="766800"/>
          </a:xfrm>
          <a:prstGeom prst="rect">
            <a:avLst/>
          </a:prstGeom>
          <a:ln w="0">
            <a:noFill/>
          </a:ln>
        </p:spPr>
      </p:pic>
      <p:sp>
        <p:nvSpPr>
          <p:cNvPr id="85" name="Прямоугольник 34"/>
          <p:cNvSpPr/>
          <p:nvPr/>
        </p:nvSpPr>
        <p:spPr>
          <a:xfrm>
            <a:off x="3542040" y="287280"/>
            <a:ext cx="2052360" cy="45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5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Дұрыс жауап</a:t>
            </a:r>
            <a:endParaRPr b="0" lang="ru-RU" sz="2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6" name="Rectangle 41"/>
          <p:cNvSpPr/>
          <p:nvPr/>
        </p:nvSpPr>
        <p:spPr>
          <a:xfrm>
            <a:off x="314280" y="1763280"/>
            <a:ext cx="7873920" cy="275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ctr">
            <a:spAutoFit/>
          </a:bodyPr>
          <a:p>
            <a:pPr marL="401760" indent="-401760">
              <a:lnSpc>
                <a:spcPct val="100000"/>
              </a:lnSpc>
              <a:buClr>
                <a:srgbClr val="558ed5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Сперматозоидтерде  цитоплазма аз және арнайы қабықшасы болмайды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401760" indent="-401760">
              <a:lnSpc>
                <a:spcPct val="100000"/>
              </a:lnSpc>
              <a:buClr>
                <a:srgbClr val="558ed5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Жыныс жасушалары дайын болғанда олардың қосылу үдерісі-ұрықтану жүруі мүмкін.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401760" indent="-401760">
              <a:lnSpc>
                <a:spcPct val="100000"/>
              </a:lnSpc>
              <a:buClr>
                <a:srgbClr val="558ed5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Гаметогенез-жыныс жасушаларының даму және қалыптасу үдерісі.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401760" indent="-401760">
              <a:lnSpc>
                <a:spcPct val="100000"/>
              </a:lnSpc>
              <a:buClr>
                <a:srgbClr val="558ed5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Аталық жыныс жасушаларының –сперматозоидтердің </a:t>
            </a:r>
            <a:r>
              <a:rPr b="0" lang="en-US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(</a:t>
            </a:r>
            <a:r>
              <a:rPr b="0" lang="kk-KZ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спермийлердің</a:t>
            </a:r>
            <a:r>
              <a:rPr b="0" lang="en-US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)</a:t>
            </a:r>
            <a:r>
              <a:rPr b="0" lang="kk-KZ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 түзілу үдерісі сперматогенез деп аталады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401760" indent="-401760">
              <a:lnSpc>
                <a:spcPct val="100000"/>
              </a:lnSpc>
              <a:buClr>
                <a:srgbClr val="558ed5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Аналық жұмыртқа жасушалары оогенез</a:t>
            </a:r>
            <a:r>
              <a:rPr b="0" lang="ru-RU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(овогенез) үдерісінде түзіледі</a:t>
            </a:r>
            <a:r>
              <a:rPr b="0" lang="kk-KZ" sz="18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401760" indent="-40176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5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401760" indent="-401760">
              <a:lnSpc>
                <a:spcPct val="100000"/>
              </a:lnSpc>
              <a:buClr>
                <a:srgbClr val="002060"/>
              </a:buClr>
              <a:buFont typeface="Calibri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5254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Администратор</dc:creator>
  <dc:description/>
  <dc:language>ru-RU</dc:language>
  <cp:lastModifiedBy>Админ</cp:lastModifiedBy>
  <cp:lastPrinted>2020-01-23T08:03:28Z</cp:lastPrinted>
  <dcterms:modified xsi:type="dcterms:W3CDTF">2020-11-22T11:00:55Z</dcterms:modified>
  <cp:revision>274</cp:revision>
  <dc:subject/>
  <dc:title>Презентация PowerPoint</dc:title>
</cp:coreProperties>
</file>