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316" r:id="rId4"/>
    <p:sldId id="308" r:id="rId5"/>
    <p:sldId id="309" r:id="rId6"/>
    <p:sldId id="296" r:id="rId7"/>
    <p:sldId id="323" r:id="rId8"/>
    <p:sldId id="310" r:id="rId9"/>
    <p:sldId id="320" r:id="rId10"/>
    <p:sldId id="26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88" autoAdjust="0"/>
  </p:normalViewPr>
  <p:slideViewPr>
    <p:cSldViewPr>
      <p:cViewPr>
        <p:scale>
          <a:sx n="66" d="100"/>
          <a:sy n="66" d="100"/>
        </p:scale>
        <p:origin x="-2094"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0C6C3-6092-483D-954E-4CE8B885581A}" type="datetimeFigureOut">
              <a:rPr lang="ru-RU" smtClean="0"/>
              <a:pPr/>
              <a:t>22.11.2020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C31E4-2155-4F07-8482-717E890FEFDA}" type="slidenum">
              <a:rPr lang="ru-RU" smtClean="0"/>
              <a:pPr/>
              <a:t>‹#›</a:t>
            </a:fld>
            <a:endParaRPr lang="ru-RU"/>
          </a:p>
        </p:txBody>
      </p:sp>
    </p:spTree>
    <p:extLst>
      <p:ext uri="{BB962C8B-B14F-4D97-AF65-F5344CB8AC3E}">
        <p14:creationId xmlns:p14="http://schemas.microsoft.com/office/powerpoint/2010/main" val="65658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73;p1: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7411" name="Google Shape;74;p1:notes"/>
          <p:cNvSpPr>
            <a:spLocks noGrp="1" noRot="1" noChangeAspect="1" noTextEdit="1"/>
          </p:cNvSpPr>
          <p:nvPr>
            <p:ph type="sldImg" idx="2"/>
          </p:nvPr>
        </p:nvSpPr>
        <p:spPr>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18435" name="Google Shape;121;p4:notes"/>
          <p:cNvSpPr>
            <a:spLocks noGrp="1" noRot="1" noChangeAspect="1" noTextEdit="1"/>
          </p:cNvSpPr>
          <p:nvPr>
            <p:ph type="sldImg" idx="2"/>
          </p:nvPr>
        </p:nvSpPr>
        <p:spPr>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0;p4: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Calibri" pitchFamily="34" charset="0"/>
              <a:sym typeface="Calibri" pitchFamily="34" charset="0"/>
            </a:endParaRPr>
          </a:p>
        </p:txBody>
      </p:sp>
      <p:sp>
        <p:nvSpPr>
          <p:cNvPr id="23555" name="Google Shape;121;p4:notes"/>
          <p:cNvSpPr>
            <a:spLocks noGrp="1" noRot="1" noChangeAspect="1" noTextEdit="1"/>
          </p:cNvSpPr>
          <p:nvPr>
            <p:ph type="sldImg" idx="2"/>
          </p:nvPr>
        </p:nvSpPr>
        <p:spPr>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85754" y="2643182"/>
            <a:ext cx="8358246" cy="1214446"/>
          </a:xfrm>
          <a:prstGeom prst="rect">
            <a:avLst/>
          </a:prstGeom>
          <a:noFill/>
          <a:ln w="9525">
            <a:noFill/>
            <a:miter lim="800000"/>
            <a:headEnd/>
            <a:tailEnd/>
          </a:ln>
        </p:spPr>
        <p:txBody>
          <a:bodyPr lIns="49654" tIns="24815" rIns="49654" bIns="24815"/>
          <a:lstStyle/>
          <a:p>
            <a:r>
              <a:rPr lang="kk-KZ" sz="2800" b="1" dirty="0" smtClean="0">
                <a:solidFill>
                  <a:srgbClr val="002060"/>
                </a:solidFill>
                <a:latin typeface="Times New Roman" pitchFamily="18" charset="0"/>
                <a:cs typeface="Times New Roman" pitchFamily="18" charset="0"/>
              </a:rPr>
              <a:t>Тақырыбы:  </a:t>
            </a:r>
            <a:r>
              <a:rPr lang="kk-KZ" sz="2400" dirty="0" smtClean="0">
                <a:solidFill>
                  <a:srgbClr val="002060"/>
                </a:solidFill>
                <a:latin typeface="Times New Roman"/>
                <a:ea typeface="Calibri"/>
              </a:rPr>
              <a:t>Өсіргіш </a:t>
            </a:r>
            <a:r>
              <a:rPr lang="kk-KZ" sz="2400" dirty="0">
                <a:solidFill>
                  <a:srgbClr val="002060"/>
                </a:solidFill>
                <a:latin typeface="Times New Roman"/>
                <a:ea typeface="Calibri"/>
              </a:rPr>
              <a:t>заттар. Өсіргіш заттардың </a:t>
            </a:r>
            <a:r>
              <a:rPr lang="kk-KZ" sz="2400" dirty="0" smtClean="0">
                <a:solidFill>
                  <a:srgbClr val="002060"/>
                </a:solidFill>
                <a:latin typeface="Times New Roman"/>
                <a:ea typeface="Calibri"/>
              </a:rPr>
              <a:t>     </a:t>
            </a:r>
          </a:p>
          <a:p>
            <a:r>
              <a:rPr lang="kk-KZ" sz="2400" dirty="0">
                <a:solidFill>
                  <a:srgbClr val="002060"/>
                </a:solidFill>
                <a:latin typeface="Times New Roman"/>
                <a:ea typeface="Calibri"/>
              </a:rPr>
              <a:t> </a:t>
            </a:r>
            <a:r>
              <a:rPr lang="kk-KZ" sz="2400" dirty="0" smtClean="0">
                <a:solidFill>
                  <a:srgbClr val="002060"/>
                </a:solidFill>
                <a:latin typeface="Times New Roman"/>
                <a:ea typeface="Calibri"/>
              </a:rPr>
              <a:t>                            өсімдіктерге әсер </a:t>
            </a:r>
            <a:r>
              <a:rPr lang="kk-KZ" sz="2400" dirty="0">
                <a:solidFill>
                  <a:srgbClr val="002060"/>
                </a:solidFill>
                <a:latin typeface="Times New Roman"/>
                <a:ea typeface="Calibri"/>
              </a:rPr>
              <a:t>ету механизмі. </a:t>
            </a:r>
            <a:endParaRPr lang="ru-RU" sz="2400" b="1" dirty="0" smtClean="0">
              <a:solidFill>
                <a:srgbClr val="002060"/>
              </a:solidFill>
              <a:latin typeface="Times New Roman" pitchFamily="18" charset="0"/>
              <a:cs typeface="Times New Roman" pitchFamily="18" charset="0"/>
            </a:endParaRPr>
          </a:p>
          <a:p>
            <a:endParaRPr lang="ru-RU" sz="2400" dirty="0" smtClean="0">
              <a:solidFill>
                <a:srgbClr val="002060"/>
              </a:solidFill>
              <a:latin typeface="Times New Roman" pitchFamily="18" charset="0"/>
              <a:cs typeface="Times New Roman" pitchFamily="18" charset="0"/>
            </a:endParaRPr>
          </a:p>
          <a:p>
            <a:pPr algn="ctr" eaLnBrk="1" hangingPunct="1">
              <a:buClr>
                <a:srgbClr val="000000"/>
              </a:buClr>
            </a:pPr>
            <a:endParaRPr lang="ru-RU" sz="2500" b="1" dirty="0">
              <a:solidFill>
                <a:schemeClr val="tx2"/>
              </a:solidFill>
              <a:latin typeface="Times New Roman" pitchFamily="18" charset="0"/>
              <a:cs typeface="Times New Roman" pitchFamily="18" charset="0"/>
            </a:endParaRPr>
          </a:p>
          <a:p>
            <a:pPr algn="ctr" eaLnBrk="1" hangingPunct="1">
              <a:buClr>
                <a:srgbClr val="000000"/>
              </a:buClr>
              <a:buFont typeface="Arial" charset="0"/>
              <a:buNone/>
            </a:pPr>
            <a:endParaRPr lang="ru-RU" altLang="ru-RU" sz="2500" b="1" dirty="0">
              <a:solidFill>
                <a:srgbClr val="090F78"/>
              </a:solidFill>
              <a:latin typeface="Century Gothic" pitchFamily="34" charset="0"/>
              <a:sym typeface="Century Gothic" pitchFamily="34" charset="0"/>
            </a:endParaRPr>
          </a:p>
        </p:txBody>
      </p:sp>
      <p:cxnSp>
        <p:nvCxnSpPr>
          <p:cNvPr id="2051" name="Google Shape;77;p1"/>
          <p:cNvCxnSpPr>
            <a:cxnSpLocks noChangeShapeType="1"/>
          </p:cNvCxnSpPr>
          <p:nvPr/>
        </p:nvCxnSpPr>
        <p:spPr bwMode="auto">
          <a:xfrm>
            <a:off x="1221734" y="5811230"/>
            <a:ext cx="6939449" cy="0"/>
          </a:xfrm>
          <a:prstGeom prst="straightConnector1">
            <a:avLst/>
          </a:prstGeom>
          <a:noFill/>
          <a:ln w="38100">
            <a:solidFill>
              <a:srgbClr val="090F78"/>
            </a:solidFill>
            <a:miter lim="800000"/>
            <a:headEnd type="none" w="sm" len="sm"/>
            <a:tailEnd type="none" w="sm" len="sm"/>
          </a:ln>
        </p:spPr>
      </p:cxnSp>
      <p:cxnSp>
        <p:nvCxnSpPr>
          <p:cNvPr id="2052" name="Google Shape;78;p1"/>
          <p:cNvCxnSpPr>
            <a:cxnSpLocks noChangeShapeType="1"/>
          </p:cNvCxnSpPr>
          <p:nvPr/>
        </p:nvCxnSpPr>
        <p:spPr bwMode="auto">
          <a:xfrm>
            <a:off x="1277392" y="6083361"/>
            <a:ext cx="6712749" cy="0"/>
          </a:xfrm>
          <a:prstGeom prst="straightConnector1">
            <a:avLst/>
          </a:prstGeom>
          <a:noFill/>
          <a:ln w="38100">
            <a:solidFill>
              <a:srgbClr val="00B050"/>
            </a:solidFill>
            <a:miter lim="800000"/>
            <a:headEnd type="none" w="sm" len="sm"/>
            <a:tailEnd type="none" w="sm" len="sm"/>
          </a:ln>
        </p:spPr>
      </p:cxnSp>
      <p:pic>
        <p:nvPicPr>
          <p:cNvPr id="2054" name="Google Shape;81;p1" descr="C:\Users\HP\Desktop\3-variant-1.jpg"/>
          <p:cNvPicPr preferRelativeResize="0">
            <a:picLocks noChangeAspect="1" noChangeArrowheads="1"/>
          </p:cNvPicPr>
          <p:nvPr/>
        </p:nvPicPr>
        <p:blipFill>
          <a:blip r:embed="rId3"/>
          <a:srcRect/>
          <a:stretch>
            <a:fillRect/>
          </a:stretch>
        </p:blipFill>
        <p:spPr bwMode="auto">
          <a:xfrm>
            <a:off x="3714744" y="714356"/>
            <a:ext cx="1941200" cy="1686063"/>
          </a:xfrm>
          <a:prstGeom prst="rect">
            <a:avLst/>
          </a:prstGeom>
          <a:noFill/>
          <a:ln w="9525">
            <a:noFill/>
            <a:miter lim="800000"/>
            <a:headEnd/>
            <a:tailEnd/>
          </a:ln>
        </p:spPr>
      </p:pic>
      <p:sp>
        <p:nvSpPr>
          <p:cNvPr id="2055" name="Google Shape;80;p1"/>
          <p:cNvSpPr txBox="1">
            <a:spLocks noChangeArrowheads="1"/>
          </p:cNvSpPr>
          <p:nvPr/>
        </p:nvSpPr>
        <p:spPr bwMode="auto">
          <a:xfrm>
            <a:off x="2374237" y="6315177"/>
            <a:ext cx="4392812" cy="334045"/>
          </a:xfrm>
          <a:prstGeom prst="rect">
            <a:avLst/>
          </a:prstGeom>
          <a:noFill/>
          <a:ln w="9525">
            <a:noFill/>
            <a:miter lim="800000"/>
            <a:headEnd/>
            <a:tailEnd/>
          </a:ln>
        </p:spPr>
        <p:txBody>
          <a:bodyPr lIns="79432" tIns="39704" rIns="79432" bIns="39704"/>
          <a:lstStyle/>
          <a:p>
            <a:pPr algn="ctr" eaLnBrk="1" hangingPunct="1">
              <a:buClr>
                <a:srgbClr val="000000"/>
              </a:buClr>
              <a:buFont typeface="Arial" charset="0"/>
              <a:buNone/>
            </a:pPr>
            <a:r>
              <a:rPr lang="en-US" altLang="ru-RU" sz="1400" b="1" dirty="0">
                <a:solidFill>
                  <a:srgbClr val="090F78"/>
                </a:solidFill>
                <a:latin typeface="Century Gothic" pitchFamily="34" charset="0"/>
                <a:sym typeface="Century Gothic" pitchFamily="34" charset="0"/>
              </a:rPr>
              <a:t>www.astana-modern.kz</a:t>
            </a:r>
            <a:endParaRPr lang="ru-RU" altLang="ru-RU" sz="1400" b="1" dirty="0">
              <a:solidFill>
                <a:srgbClr val="090F78"/>
              </a:solidFill>
              <a:latin typeface="Century Gothic" pitchFamily="34" charset="0"/>
              <a:sym typeface="Century Gothic" pitchFamily="34" charset="0"/>
            </a:endParaRPr>
          </a:p>
        </p:txBody>
      </p:sp>
      <p:pic>
        <p:nvPicPr>
          <p:cNvPr id="2056" name="Рисунок 1"/>
          <p:cNvPicPr>
            <a:picLocks noChangeAspect="1"/>
          </p:cNvPicPr>
          <p:nvPr/>
        </p:nvPicPr>
        <p:blipFill>
          <a:blip r:embed="rId4" cstate="print"/>
          <a:srcRect/>
          <a:stretch>
            <a:fillRect/>
          </a:stretch>
        </p:blipFill>
        <p:spPr bwMode="auto">
          <a:xfrm>
            <a:off x="7998285" y="197260"/>
            <a:ext cx="863359" cy="915744"/>
          </a:xfrm>
          <a:prstGeom prst="rect">
            <a:avLst/>
          </a:prstGeom>
          <a:noFill/>
          <a:ln w="9525">
            <a:noFill/>
            <a:miter lim="800000"/>
            <a:headEnd/>
            <a:tailEnd/>
          </a:ln>
        </p:spPr>
      </p:pic>
      <p:pic>
        <p:nvPicPr>
          <p:cNvPr id="2057" name="Рисунок 12"/>
          <p:cNvPicPr>
            <a:picLocks noChangeAspect="1"/>
          </p:cNvPicPr>
          <p:nvPr/>
        </p:nvPicPr>
        <p:blipFill>
          <a:blip r:embed="rId5" cstate="print"/>
          <a:srcRect/>
          <a:stretch>
            <a:fillRect/>
          </a:stretch>
        </p:blipFill>
        <p:spPr bwMode="auto">
          <a:xfrm>
            <a:off x="7952131" y="154064"/>
            <a:ext cx="929876" cy="990616"/>
          </a:xfrm>
          <a:prstGeom prst="rect">
            <a:avLst/>
          </a:prstGeom>
          <a:noFill/>
          <a:ln w="9525">
            <a:noFill/>
            <a:miter lim="800000"/>
            <a:headEnd/>
            <a:tailEnd/>
          </a:ln>
        </p:spPr>
      </p:pic>
      <p:sp>
        <p:nvSpPr>
          <p:cNvPr id="11" name="Прямоугольник 10"/>
          <p:cNvSpPr/>
          <p:nvPr/>
        </p:nvSpPr>
        <p:spPr>
          <a:xfrm>
            <a:off x="500034" y="357166"/>
            <a:ext cx="7429552" cy="369332"/>
          </a:xfrm>
          <a:prstGeom prst="rect">
            <a:avLst/>
          </a:prstGeom>
        </p:spPr>
        <p:txBody>
          <a:bodyPr wrap="square">
            <a:spAutoFit/>
          </a:bodyPr>
          <a:lstStyle/>
          <a:p>
            <a:pPr algn="ctr">
              <a:buClr>
                <a:srgbClr val="000000"/>
              </a:buClr>
              <a:defRPr/>
            </a:pPr>
            <a:r>
              <a:rPr lang="ru-RU" altLang="ru-RU" b="1" dirty="0" smtClean="0">
                <a:solidFill>
                  <a:srgbClr val="090F78"/>
                </a:solidFill>
                <a:latin typeface="Times New Roman" panose="02020603050405020304" pitchFamily="18" charset="0"/>
                <a:cs typeface="Times New Roman" panose="02020603050405020304" pitchFamily="18" charset="0"/>
                <a:sym typeface="Century Gothic" panose="020B0502020202020204" pitchFamily="34" charset="0"/>
              </a:rPr>
              <a:t>НҰР-СҰЛТАН ҚАЛАСЫ БІЛІМ БЕРУДІ ЖАҢҒЫРТУ ОРТАЛЫҒЫ </a:t>
            </a:r>
          </a:p>
        </p:txBody>
      </p:sp>
      <p:sp>
        <p:nvSpPr>
          <p:cNvPr id="12" name="Прямоугольник 11"/>
          <p:cNvSpPr/>
          <p:nvPr/>
        </p:nvSpPr>
        <p:spPr>
          <a:xfrm>
            <a:off x="1571604" y="3929066"/>
            <a:ext cx="6572296" cy="461665"/>
          </a:xfrm>
          <a:prstGeom prst="rect">
            <a:avLst/>
          </a:prstGeom>
        </p:spPr>
        <p:txBody>
          <a:bodyPr wrap="square">
            <a:spAutoFit/>
          </a:bodyPr>
          <a:lstStyle/>
          <a:p>
            <a:r>
              <a:rPr lang="kk-KZ" altLang="ru-RU" sz="2400"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11 - сынып </a:t>
            </a:r>
            <a:r>
              <a:rPr lang="kk-KZ" altLang="ru-RU" sz="2400" i="1" dirty="0"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(Қоғамдық – гуманитарлық бағыты)</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sp>
        <p:nvSpPr>
          <p:cNvPr id="15363" name="Содержимое 2"/>
          <p:cNvSpPr>
            <a:spLocks noGrp="1"/>
          </p:cNvSpPr>
          <p:nvPr>
            <p:ph sz="half" idx="1"/>
          </p:nvPr>
        </p:nvSpPr>
        <p:spPr>
          <a:xfrm>
            <a:off x="495482" y="1599673"/>
            <a:ext cx="4381952" cy="4526884"/>
          </a:xfrm>
        </p:spPr>
        <p:txBody>
          <a:bodyPr/>
          <a:lstStyle/>
          <a:p>
            <a:endParaRPr lang="ru-RU" smtClean="0"/>
          </a:p>
        </p:txBody>
      </p:sp>
      <p:sp>
        <p:nvSpPr>
          <p:cNvPr id="15364" name="Содержимое 3"/>
          <p:cNvSpPr>
            <a:spLocks noGrp="1"/>
          </p:cNvSpPr>
          <p:nvPr>
            <p:ph sz="half" idx="2"/>
          </p:nvPr>
        </p:nvSpPr>
        <p:spPr>
          <a:xfrm>
            <a:off x="5029472" y="1599673"/>
            <a:ext cx="4380595" cy="4526884"/>
          </a:xfrm>
        </p:spPr>
        <p:txBody>
          <a:bodyPr/>
          <a:lstStyle/>
          <a:p>
            <a:endParaRPr lang="ru-RU" smtClean="0"/>
          </a:p>
        </p:txBody>
      </p:sp>
      <p:sp>
        <p:nvSpPr>
          <p:cNvPr id="15365" name="Номер слайда 4"/>
          <p:cNvSpPr>
            <a:spLocks noGrp="1"/>
          </p:cNvSpPr>
          <p:nvPr>
            <p:ph type="sldNum" sz="quarter" idx="12"/>
          </p:nvPr>
        </p:nvSpPr>
        <p:spPr>
          <a:noFill/>
          <a:ln>
            <a:miter lim="800000"/>
            <a:headEnd/>
            <a:tailEnd/>
          </a:ln>
        </p:spPr>
        <p:txBody>
          <a:bodyPr/>
          <a:lstStyle/>
          <a:p>
            <a:pPr>
              <a:buFont typeface="Arial" charset="0"/>
              <a:buNone/>
            </a:pPr>
            <a:fld id="{875992CB-7A8B-4985-87A2-1425F71B0CD8}" type="slidenum">
              <a:rPr lang="ru-RU" altLang="ru-RU" smtClean="0">
                <a:latin typeface="Arial" charset="0"/>
                <a:cs typeface="Arial" charset="0"/>
                <a:sym typeface="Arial" charset="0"/>
              </a:rPr>
              <a:pPr>
                <a:buFont typeface="Arial" charset="0"/>
                <a:buNone/>
              </a:pPr>
              <a:t>10</a:t>
            </a:fld>
            <a:endParaRPr lang="ru-RU" altLang="ru-RU" smtClean="0">
              <a:latin typeface="Arial" charset="0"/>
              <a:cs typeface="Arial" charset="0"/>
              <a:sym typeface="Arial" charset="0"/>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p:blipFill>
        <p:spPr bwMode="auto">
          <a:xfrm>
            <a:off x="0" y="0"/>
            <a:ext cx="9350337" cy="6858000"/>
          </a:xfrm>
          <a:prstGeom prst="rect">
            <a:avLst/>
          </a:prstGeom>
          <a:solidFill>
            <a:schemeClr val="accent1">
              <a:lumMod val="40000"/>
              <a:lumOff val="60000"/>
            </a:schemeClr>
          </a:solidFill>
          <a:ln>
            <a:noFill/>
          </a:ln>
          <a:extLst/>
        </p:spPr>
      </p:pic>
      <p:sp>
        <p:nvSpPr>
          <p:cNvPr id="15367" name="Прямоугольник 6"/>
          <p:cNvSpPr>
            <a:spLocks noChangeArrowheads="1"/>
          </p:cNvSpPr>
          <p:nvPr/>
        </p:nvSpPr>
        <p:spPr bwMode="auto">
          <a:xfrm>
            <a:off x="3927197" y="383000"/>
            <a:ext cx="2502245" cy="573373"/>
          </a:xfrm>
          <a:prstGeom prst="rect">
            <a:avLst/>
          </a:prstGeom>
          <a:noFill/>
          <a:ln w="9525">
            <a:noFill/>
            <a:miter lim="800000"/>
            <a:headEnd/>
            <a:tailEnd/>
          </a:ln>
        </p:spPr>
        <p:txBody>
          <a:bodyPr wrap="none" lIns="80147" tIns="40074" rIns="80147" bIns="40074">
            <a:spAutoFit/>
          </a:bodyPr>
          <a:lstStyle/>
          <a:p>
            <a:pPr algn="ctr"/>
            <a:r>
              <a:rPr lang="ru-RU" sz="3200" b="1" dirty="0" err="1">
                <a:solidFill>
                  <a:schemeClr val="bg1"/>
                </a:solidFill>
                <a:latin typeface="Times New Roman" pitchFamily="18" charset="0"/>
                <a:cs typeface="Times New Roman" pitchFamily="18" charset="0"/>
              </a:rPr>
              <a:t>Қорытынды</a:t>
            </a:r>
            <a:endParaRPr lang="ru-RU" sz="3200" b="1" dirty="0">
              <a:solidFill>
                <a:schemeClr val="bg1"/>
              </a:solidFill>
              <a:latin typeface="Times New Roman" pitchFamily="18" charset="0"/>
              <a:cs typeface="Times New Roman" pitchFamily="18" charset="0"/>
            </a:endParaRPr>
          </a:p>
        </p:txBody>
      </p:sp>
      <p:sp>
        <p:nvSpPr>
          <p:cNvPr id="15368" name="Прямоугольник 7"/>
          <p:cNvSpPr>
            <a:spLocks noChangeArrowheads="1"/>
          </p:cNvSpPr>
          <p:nvPr/>
        </p:nvSpPr>
        <p:spPr bwMode="auto">
          <a:xfrm>
            <a:off x="8967528" y="5969613"/>
            <a:ext cx="352945" cy="308128"/>
          </a:xfrm>
          <a:prstGeom prst="rect">
            <a:avLst/>
          </a:prstGeom>
          <a:noFill/>
          <a:ln w="9525">
            <a:noFill/>
            <a:miter lim="800000"/>
            <a:headEnd/>
            <a:tailEnd/>
          </a:ln>
        </p:spPr>
        <p:txBody>
          <a:bodyPr wrap="none" lIns="80147" tIns="40074" rIns="80147" bIns="40074">
            <a:spAutoFit/>
          </a:bodyPr>
          <a:lstStyle/>
          <a:p>
            <a:pPr>
              <a:buSzPts val="1100"/>
            </a:pPr>
            <a:fld id="{A630265F-6A3E-4468-A4CF-452309B7BA33}" type="slidenum">
              <a:rPr lang="ru-RU" altLang="ru-RU" sz="1400" b="1">
                <a:solidFill>
                  <a:srgbClr val="002060"/>
                </a:solidFill>
              </a:rPr>
              <a:pPr>
                <a:buSzPts val="1100"/>
              </a:pPr>
              <a:t>10</a:t>
            </a:fld>
            <a:endParaRPr lang="ru-RU" altLang="ru-RU" sz="1400" b="1" dirty="0">
              <a:solidFill>
                <a:srgbClr val="002060"/>
              </a:solidFill>
            </a:endParaRPr>
          </a:p>
        </p:txBody>
      </p:sp>
      <p:sp>
        <p:nvSpPr>
          <p:cNvPr id="15369" name="Прямоугольник 8"/>
          <p:cNvSpPr>
            <a:spLocks noChangeArrowheads="1"/>
          </p:cNvSpPr>
          <p:nvPr/>
        </p:nvSpPr>
        <p:spPr bwMode="auto">
          <a:xfrm>
            <a:off x="901368" y="1209473"/>
            <a:ext cx="5924052" cy="896539"/>
          </a:xfrm>
          <a:prstGeom prst="rect">
            <a:avLst/>
          </a:prstGeom>
          <a:noFill/>
          <a:ln w="9525">
            <a:noFill/>
            <a:miter lim="800000"/>
            <a:headEnd/>
            <a:tailEnd/>
          </a:ln>
        </p:spPr>
        <p:txBody>
          <a:bodyPr lIns="80147" tIns="40074" rIns="80147" bIns="40074">
            <a:spAutoFit/>
          </a:bodyPr>
          <a:lstStyle/>
          <a:p>
            <a:pPr algn="just"/>
            <a:r>
              <a:rPr lang="kk-KZ" sz="2800" b="1" dirty="0">
                <a:solidFill>
                  <a:srgbClr val="002060"/>
                </a:solidFill>
                <a:latin typeface="Times New Roman" pitchFamily="18" charset="0"/>
                <a:cs typeface="Times New Roman" pitchFamily="18" charset="0"/>
              </a:rPr>
              <a:t>Бүгінгі </a:t>
            </a:r>
            <a:r>
              <a:rPr lang="kk-KZ" sz="2800" b="1" dirty="0" smtClean="0">
                <a:solidFill>
                  <a:srgbClr val="002060"/>
                </a:solidFill>
                <a:latin typeface="Times New Roman" pitchFamily="18" charset="0"/>
                <a:cs typeface="Times New Roman" pitchFamily="18" charset="0"/>
              </a:rPr>
              <a:t>сабақта сіздер:</a:t>
            </a:r>
            <a:endParaRPr lang="kk-KZ" sz="2800" b="1" dirty="0">
              <a:solidFill>
                <a:srgbClr val="002060"/>
              </a:solidFill>
              <a:latin typeface="Times New Roman" pitchFamily="18" charset="0"/>
              <a:cs typeface="Times New Roman" pitchFamily="18" charset="0"/>
            </a:endParaRPr>
          </a:p>
          <a:p>
            <a:pPr algn="just"/>
            <a:endParaRPr lang="ru-RU" sz="2500" b="1" dirty="0">
              <a:solidFill>
                <a:srgbClr val="002060"/>
              </a:solidFill>
              <a:latin typeface="Century Gothic" pitchFamily="34" charset="0"/>
              <a:cs typeface="Times New Roman" pitchFamily="18" charset="0"/>
            </a:endParaRPr>
          </a:p>
        </p:txBody>
      </p:sp>
      <p:sp>
        <p:nvSpPr>
          <p:cNvPr id="12" name="Прямоугольник 11"/>
          <p:cNvSpPr/>
          <p:nvPr/>
        </p:nvSpPr>
        <p:spPr>
          <a:xfrm>
            <a:off x="1214414" y="1928802"/>
            <a:ext cx="6429420" cy="1384995"/>
          </a:xfrm>
          <a:prstGeom prst="rect">
            <a:avLst/>
          </a:prstGeom>
        </p:spPr>
        <p:txBody>
          <a:bodyPr wrap="square">
            <a:spAutoFit/>
          </a:bodyPr>
          <a:lstStyle/>
          <a:p>
            <a:pPr lvl="0"/>
            <a:r>
              <a:rPr lang="kk-KZ" sz="2800" dirty="0" smtClean="0">
                <a:solidFill>
                  <a:srgbClr val="1F497D">
                    <a:lumMod val="50000"/>
                  </a:srgbClr>
                </a:solidFill>
                <a:latin typeface="Times New Roman"/>
                <a:ea typeface="Calibri"/>
              </a:rPr>
              <a:t>Өсімдіктердің </a:t>
            </a:r>
            <a:r>
              <a:rPr lang="kk-KZ" sz="2800" dirty="0">
                <a:solidFill>
                  <a:srgbClr val="1F497D">
                    <a:lumMod val="50000"/>
                  </a:srgbClr>
                </a:solidFill>
                <a:latin typeface="Times New Roman"/>
                <a:ea typeface="Calibri"/>
              </a:rPr>
              <a:t>өсуіне стимуляторлардың (өсіргіш заттар) әсер ету механизмін </a:t>
            </a:r>
            <a:r>
              <a:rPr lang="kk-KZ" sz="2800" dirty="0" smtClean="0">
                <a:solidFill>
                  <a:srgbClr val="1F497D">
                    <a:lumMod val="50000"/>
                  </a:srgbClr>
                </a:solidFill>
                <a:latin typeface="Times New Roman"/>
                <a:ea typeface="Calibri"/>
              </a:rPr>
              <a:t>анықтадық.</a:t>
            </a:r>
            <a:endParaRPr lang="ru-RU" sz="2800" dirty="0">
              <a:solidFill>
                <a:srgbClr val="1F497D">
                  <a:lumMod val="50000"/>
                </a:srgb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19827"/>
            <a:ext cx="9144000" cy="6891117"/>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2</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sp>
        <p:nvSpPr>
          <p:cNvPr id="3078" name="Прямоугольник 9"/>
          <p:cNvSpPr>
            <a:spLocks noChangeArrowheads="1"/>
          </p:cNvSpPr>
          <p:nvPr/>
        </p:nvSpPr>
        <p:spPr bwMode="auto">
          <a:xfrm>
            <a:off x="3643306" y="357166"/>
            <a:ext cx="2336173" cy="511818"/>
          </a:xfrm>
          <a:prstGeom prst="rect">
            <a:avLst/>
          </a:prstGeom>
          <a:noFill/>
          <a:ln w="9525">
            <a:noFill/>
            <a:miter lim="800000"/>
            <a:headEnd/>
            <a:tailEnd/>
          </a:ln>
        </p:spPr>
        <p:txBody>
          <a:bodyPr wrap="none" lIns="80147" tIns="40074" rIns="80147" bIns="40074">
            <a:spAutoFit/>
          </a:bodyPr>
          <a:lstStyle/>
          <a:p>
            <a:r>
              <a:rPr lang="kk-KZ" sz="2800" b="1" dirty="0">
                <a:solidFill>
                  <a:schemeClr val="bg1"/>
                </a:solidFill>
                <a:latin typeface="Times New Roman" pitchFamily="18" charset="0"/>
                <a:cs typeface="Times New Roman" pitchFamily="18" charset="0"/>
              </a:rPr>
              <a:t>Оқу мақсаты</a:t>
            </a:r>
            <a:endParaRPr lang="ru-RU" sz="2800" b="1" dirty="0">
              <a:solidFill>
                <a:schemeClr val="bg1"/>
              </a:solidFill>
              <a:latin typeface="Times New Roman" pitchFamily="18" charset="0"/>
              <a:cs typeface="Times New Roman" pitchFamily="18" charset="0"/>
            </a:endParaRPr>
          </a:p>
        </p:txBody>
      </p:sp>
      <p:pic>
        <p:nvPicPr>
          <p:cNvPr id="3079" name="Рисунок 2"/>
          <p:cNvPicPr>
            <a:picLocks noChangeAspect="1"/>
          </p:cNvPicPr>
          <p:nvPr/>
        </p:nvPicPr>
        <p:blipFill>
          <a:blip r:embed="rId4" cstate="print"/>
          <a:srcRect/>
          <a:stretch>
            <a:fillRect/>
          </a:stretch>
        </p:blipFill>
        <p:spPr bwMode="auto">
          <a:xfrm>
            <a:off x="8191048" y="128147"/>
            <a:ext cx="969242" cy="1023732"/>
          </a:xfrm>
          <a:prstGeom prst="rect">
            <a:avLst/>
          </a:prstGeom>
          <a:noFill/>
          <a:ln w="9525">
            <a:noFill/>
            <a:miter lim="800000"/>
            <a:headEnd/>
            <a:tailEnd/>
          </a:ln>
        </p:spPr>
      </p:pic>
      <p:sp>
        <p:nvSpPr>
          <p:cNvPr id="3080" name="Прямоугольник 9"/>
          <p:cNvSpPr>
            <a:spLocks noChangeArrowheads="1"/>
          </p:cNvSpPr>
          <p:nvPr/>
        </p:nvSpPr>
        <p:spPr bwMode="auto">
          <a:xfrm>
            <a:off x="285719" y="1785926"/>
            <a:ext cx="8489045" cy="942705"/>
          </a:xfrm>
          <a:prstGeom prst="rect">
            <a:avLst/>
          </a:prstGeom>
          <a:noFill/>
          <a:ln w="9525">
            <a:noFill/>
            <a:miter lim="800000"/>
            <a:headEnd/>
            <a:tailEnd/>
          </a:ln>
        </p:spPr>
        <p:txBody>
          <a:bodyPr wrap="square" lIns="80147" tIns="40074" rIns="80147" bIns="40074">
            <a:spAutoFit/>
          </a:bodyPr>
          <a:lstStyle/>
          <a:p>
            <a:pPr algn="ctr"/>
            <a:r>
              <a:rPr lang="kk-KZ" sz="2800" dirty="0">
                <a:solidFill>
                  <a:schemeClr val="tx2">
                    <a:lumMod val="50000"/>
                  </a:schemeClr>
                </a:solidFill>
                <a:latin typeface="Times New Roman"/>
                <a:ea typeface="Calibri"/>
              </a:rPr>
              <a:t>11.1.7.3 - өсімдіктердің өсуіне стимуляторлардың (өсіргіш заттар) әсер ету механизмін зерттеу</a:t>
            </a:r>
            <a:endParaRPr lang="ru-RU" sz="2800" dirty="0" smtClean="0">
              <a:solidFill>
                <a:schemeClr val="tx2">
                  <a:lumMod val="50000"/>
                </a:schemeClr>
              </a:solidFill>
              <a:latin typeface="Times New Roman" pitchFamily="18" charset="0"/>
              <a:cs typeface="Times New Roman" pitchFamily="18" charset="0"/>
            </a:endParaRPr>
          </a:p>
        </p:txBody>
      </p:sp>
      <p:sp>
        <p:nvSpPr>
          <p:cNvPr id="3081" name="Прямоугольник 8"/>
          <p:cNvSpPr>
            <a:spLocks noChangeArrowheads="1"/>
          </p:cNvSpPr>
          <p:nvPr/>
        </p:nvSpPr>
        <p:spPr bwMode="auto">
          <a:xfrm>
            <a:off x="214282" y="4143380"/>
            <a:ext cx="8929718" cy="511818"/>
          </a:xfrm>
          <a:prstGeom prst="rect">
            <a:avLst/>
          </a:prstGeom>
          <a:noFill/>
          <a:ln w="9525">
            <a:noFill/>
            <a:miter lim="800000"/>
            <a:headEnd/>
            <a:tailEnd/>
          </a:ln>
        </p:spPr>
        <p:txBody>
          <a:bodyPr wrap="square" lIns="80147" tIns="40074" rIns="80147" bIns="40074">
            <a:spAutoFit/>
          </a:bodyPr>
          <a:lstStyle/>
          <a:p>
            <a:pPr lvl="0">
              <a:buFont typeface="Wingdings" pitchFamily="2" charset="2"/>
              <a:buChar char="ü"/>
            </a:pPr>
            <a:r>
              <a:rPr lang="kk-KZ" sz="2800" dirty="0" smtClean="0">
                <a:latin typeface="Times New Roman" pitchFamily="18" charset="0"/>
                <a:cs typeface="Times New Roman" pitchFamily="18" charset="0"/>
              </a:rPr>
              <a:t> </a:t>
            </a:r>
            <a:endParaRPr lang="ru-RU" sz="2800" dirty="0" smtClean="0">
              <a:solidFill>
                <a:srgbClr val="002060"/>
              </a:solidFill>
              <a:latin typeface="Times New Roman" pitchFamily="18" charset="0"/>
              <a:cs typeface="Times New Roman" pitchFamily="18" charset="0"/>
            </a:endParaRPr>
          </a:p>
        </p:txBody>
      </p:sp>
      <p:sp>
        <p:nvSpPr>
          <p:cNvPr id="3082" name="Прямоугольник 9"/>
          <p:cNvSpPr>
            <a:spLocks noChangeArrowheads="1"/>
          </p:cNvSpPr>
          <p:nvPr/>
        </p:nvSpPr>
        <p:spPr bwMode="auto">
          <a:xfrm>
            <a:off x="2928926" y="3643314"/>
            <a:ext cx="4929222" cy="465651"/>
          </a:xfrm>
          <a:prstGeom prst="rect">
            <a:avLst/>
          </a:prstGeom>
          <a:noFill/>
          <a:ln w="9525">
            <a:noFill/>
            <a:miter lim="800000"/>
            <a:headEnd/>
            <a:tailEnd/>
          </a:ln>
        </p:spPr>
        <p:txBody>
          <a:bodyPr wrap="square" lIns="80147" tIns="40074" rIns="80147" bIns="40074">
            <a:spAutoFit/>
          </a:bodyPr>
          <a:lstStyle/>
          <a:p>
            <a:r>
              <a:rPr lang="kk-KZ" sz="2500" b="1" dirty="0">
                <a:solidFill>
                  <a:srgbClr val="002060"/>
                </a:solidFill>
                <a:latin typeface="Times New Roman" pitchFamily="18" charset="0"/>
                <a:cs typeface="Times New Roman" pitchFamily="18" charset="0"/>
              </a:rPr>
              <a:t>Бағалау критерийлері</a:t>
            </a:r>
            <a:endParaRPr lang="ru-RU" sz="2500" b="1" dirty="0">
              <a:solidFill>
                <a:srgbClr val="002060"/>
              </a:solidFill>
              <a:latin typeface="Times New Roman" pitchFamily="18" charset="0"/>
              <a:cs typeface="Times New Roman" pitchFamily="18" charset="0"/>
            </a:endParaRPr>
          </a:p>
        </p:txBody>
      </p:sp>
      <p:sp>
        <p:nvSpPr>
          <p:cNvPr id="3083" name="Прямоугольник 10"/>
          <p:cNvSpPr>
            <a:spLocks noChangeArrowheads="1"/>
          </p:cNvSpPr>
          <p:nvPr/>
        </p:nvSpPr>
        <p:spPr bwMode="auto">
          <a:xfrm>
            <a:off x="3564749" y="1108684"/>
            <a:ext cx="2102968" cy="465651"/>
          </a:xfrm>
          <a:prstGeom prst="rect">
            <a:avLst/>
          </a:prstGeom>
          <a:noFill/>
          <a:ln w="9525">
            <a:noFill/>
            <a:miter lim="800000"/>
            <a:headEnd/>
            <a:tailEnd/>
          </a:ln>
        </p:spPr>
        <p:txBody>
          <a:bodyPr wrap="none" lIns="80147" tIns="40074" rIns="80147" bIns="40074">
            <a:spAutoFit/>
          </a:bodyPr>
          <a:lstStyle/>
          <a:p>
            <a:pPr algn="just"/>
            <a:r>
              <a:rPr lang="kk-KZ" sz="2500" b="1" dirty="0">
                <a:solidFill>
                  <a:srgbClr val="002060"/>
                </a:solidFill>
                <a:latin typeface="Times New Roman" pitchFamily="18" charset="0"/>
                <a:cs typeface="Times New Roman" pitchFamily="18" charset="0"/>
              </a:rPr>
              <a:t>Оқу мақсаты</a:t>
            </a:r>
            <a:endParaRPr lang="ru-RU" sz="2500" b="1" dirty="0">
              <a:solidFill>
                <a:srgbClr val="002060"/>
              </a:solidFill>
              <a:latin typeface="Times New Roman" pitchFamily="18" charset="0"/>
              <a:cs typeface="Times New Roman" pitchFamily="18" charset="0"/>
            </a:endParaRPr>
          </a:p>
        </p:txBody>
      </p:sp>
      <p:sp>
        <p:nvSpPr>
          <p:cNvPr id="2" name="Прямоугольник 1"/>
          <p:cNvSpPr/>
          <p:nvPr/>
        </p:nvSpPr>
        <p:spPr>
          <a:xfrm>
            <a:off x="755576" y="4100871"/>
            <a:ext cx="7632848" cy="954107"/>
          </a:xfrm>
          <a:prstGeom prst="rect">
            <a:avLst/>
          </a:prstGeom>
        </p:spPr>
        <p:txBody>
          <a:bodyPr wrap="square">
            <a:spAutoFit/>
          </a:bodyPr>
          <a:lstStyle/>
          <a:p>
            <a:r>
              <a:rPr lang="kk-KZ" sz="2800" dirty="0" smtClean="0">
                <a:solidFill>
                  <a:schemeClr val="tx2">
                    <a:lumMod val="50000"/>
                  </a:schemeClr>
                </a:solidFill>
                <a:latin typeface="Times New Roman"/>
                <a:ea typeface="Calibri"/>
              </a:rPr>
              <a:t>өсімдіктердің </a:t>
            </a:r>
            <a:r>
              <a:rPr lang="kk-KZ" sz="2800" dirty="0">
                <a:solidFill>
                  <a:schemeClr val="tx2">
                    <a:lumMod val="50000"/>
                  </a:schemeClr>
                </a:solidFill>
                <a:latin typeface="Times New Roman"/>
                <a:ea typeface="Calibri"/>
              </a:rPr>
              <a:t>өсуіне стимуляторлардың (өсіргіш заттар) әсер ету механизмін </a:t>
            </a:r>
            <a:r>
              <a:rPr lang="kk-KZ" sz="2800" dirty="0" smtClean="0">
                <a:solidFill>
                  <a:schemeClr val="tx2">
                    <a:lumMod val="50000"/>
                  </a:schemeClr>
                </a:solidFill>
                <a:latin typeface="Times New Roman"/>
                <a:ea typeface="Calibri"/>
              </a:rPr>
              <a:t>зерттейді.</a:t>
            </a:r>
            <a:endParaRPr lang="ru-RU"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32616" y="-33117"/>
            <a:ext cx="9144000" cy="6891117"/>
          </a:xfrm>
          <a:prstGeom prst="rect">
            <a:avLst/>
          </a:prstGeom>
          <a:solidFill>
            <a:schemeClr val="accent1">
              <a:lumMod val="40000"/>
              <a:lumOff val="60000"/>
            </a:schemeClr>
          </a:solidFill>
          <a:ln>
            <a:noFill/>
          </a:ln>
          <a:extLst/>
        </p:spPr>
      </p:pic>
      <p:sp>
        <p:nvSpPr>
          <p:cNvPr id="3" name="Заголовок 2"/>
          <p:cNvSpPr>
            <a:spLocks noGrp="1"/>
          </p:cNvSpPr>
          <p:nvPr>
            <p:ph type="ctrTitle"/>
          </p:nvPr>
        </p:nvSpPr>
        <p:spPr>
          <a:xfrm>
            <a:off x="285719" y="4037708"/>
            <a:ext cx="8489045" cy="1551532"/>
          </a:xfrm>
        </p:spPr>
        <p:txBody>
          <a:bodyPr>
            <a:noAutofit/>
          </a:bodyPr>
          <a:lstStyle/>
          <a:p>
            <a:pPr algn="l"/>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a:latin typeface="Times New Roman" pitchFamily="18" charset="0"/>
                <a:cs typeface="Times New Roman" pitchFamily="18" charset="0"/>
              </a:rPr>
              <a:t/>
            </a:r>
            <a:br>
              <a:rPr lang="kk-KZ" sz="2400" dirty="0">
                <a:latin typeface="Times New Roman" pitchFamily="18" charset="0"/>
                <a:cs typeface="Times New Roman" pitchFamily="18" charset="0"/>
              </a:rPr>
            </a:br>
            <a:r>
              <a:rPr lang="kk-KZ" sz="2000" dirty="0" smtClean="0">
                <a:latin typeface="Times New Roman" pitchFamily="18" charset="0"/>
                <a:cs typeface="Times New Roman" pitchFamily="18" charset="0"/>
              </a:rPr>
              <a:t>   </a:t>
            </a:r>
            <a:r>
              <a:rPr lang="kk-KZ" sz="2400" dirty="0" smtClean="0">
                <a:solidFill>
                  <a:schemeClr val="tx2">
                    <a:lumMod val="50000"/>
                  </a:schemeClr>
                </a:solidFill>
                <a:latin typeface="Times New Roman" pitchFamily="18" charset="0"/>
                <a:cs typeface="Times New Roman" pitchFamily="18" charset="0"/>
              </a:rPr>
              <a:t>Өсімдіктердің жануарлардан айырмашылығы, олар жүйке жүйесі арқылы басқарылатын белсенді қозғалыс жасамайды. Өсімдіктердің барлық түрлерінің қозғалысы- олардың жасушаларының белгілі бір бағытта өсуі. Демек, өсімдік ағзасын басқаратын механизм ретінде өсімдік жасушаларының өсуіне әсер ететін және өсімдіктердің тіршілік жағдайын өзгертетін заттар ғана қолданылады.</a:t>
            </a:r>
            <a:endParaRPr lang="ru-RU" sz="2400" dirty="0">
              <a:solidFill>
                <a:schemeClr val="tx2">
                  <a:lumMod val="50000"/>
                </a:schemeClr>
              </a:solidFill>
              <a:latin typeface="Times New Roman" pitchFamily="18" charset="0"/>
              <a:cs typeface="Times New Roman" pitchFamily="18" charset="0"/>
            </a:endParaRPr>
          </a:p>
        </p:txBody>
      </p:sp>
      <p:sp>
        <p:nvSpPr>
          <p:cNvPr id="3075" name="Google Shape;123;p4"/>
          <p:cNvSpPr>
            <a:spLocks noGrp="1"/>
          </p:cNvSpPr>
          <p:nvPr>
            <p:ph type="sldNum" sz="quarter" idx="12"/>
          </p:nvPr>
        </p:nvSpPr>
        <p:spPr>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3</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pic>
        <p:nvPicPr>
          <p:cNvPr id="3079" name="Рисунок 2"/>
          <p:cNvPicPr>
            <a:picLocks noChangeAspect="1"/>
          </p:cNvPicPr>
          <p:nvPr/>
        </p:nvPicPr>
        <p:blipFill>
          <a:blip r:embed="rId4" cstate="print"/>
          <a:srcRect/>
          <a:stretch>
            <a:fillRect/>
          </a:stretch>
        </p:blipFill>
        <p:spPr bwMode="auto">
          <a:xfrm>
            <a:off x="8191048" y="128147"/>
            <a:ext cx="969242" cy="1023732"/>
          </a:xfrm>
          <a:prstGeom prst="rect">
            <a:avLst/>
          </a:prstGeom>
          <a:noFill/>
          <a:ln w="9525">
            <a:noFill/>
            <a:miter lim="800000"/>
            <a:headEnd/>
            <a:tailEnd/>
          </a:ln>
        </p:spPr>
      </p:pic>
      <p:sp>
        <p:nvSpPr>
          <p:cNvPr id="13" name="TextBox 12"/>
          <p:cNvSpPr txBox="1"/>
          <p:nvPr/>
        </p:nvSpPr>
        <p:spPr>
          <a:xfrm>
            <a:off x="3786182" y="714356"/>
            <a:ext cx="184731" cy="369332"/>
          </a:xfrm>
          <a:prstGeom prst="rect">
            <a:avLst/>
          </a:prstGeom>
          <a:noFill/>
        </p:spPr>
        <p:txBody>
          <a:bodyPr wrap="none" rtlCol="0">
            <a:spAutoFit/>
          </a:bodyPr>
          <a:lstStyle/>
          <a:p>
            <a:endParaRPr lang="ru-RU" dirty="0"/>
          </a:p>
        </p:txBody>
      </p:sp>
      <p:sp>
        <p:nvSpPr>
          <p:cNvPr id="14" name="TextBox 13"/>
          <p:cNvSpPr txBox="1"/>
          <p:nvPr/>
        </p:nvSpPr>
        <p:spPr>
          <a:xfrm>
            <a:off x="285720" y="357166"/>
            <a:ext cx="7429552" cy="584775"/>
          </a:xfrm>
          <a:prstGeom prst="rect">
            <a:avLst/>
          </a:prstGeom>
          <a:noFill/>
        </p:spPr>
        <p:txBody>
          <a:bodyPr wrap="square" rtlCol="0">
            <a:spAutoFit/>
          </a:bodyPr>
          <a:lstStyle/>
          <a:p>
            <a:pPr algn="ctr"/>
            <a:r>
              <a:rPr lang="kk-KZ" sz="3200" b="1" dirty="0" smtClean="0">
                <a:solidFill>
                  <a:schemeClr val="bg1"/>
                </a:solidFill>
                <a:latin typeface="Times New Roman" pitchFamily="18" charset="0"/>
                <a:cs typeface="Times New Roman" pitchFamily="18" charset="0"/>
              </a:rPr>
              <a:t>    Тропизм және гормондар</a:t>
            </a:r>
            <a:r>
              <a:rPr lang="kk-KZ" sz="3200" dirty="0" smtClean="0">
                <a:solidFill>
                  <a:schemeClr val="bg1"/>
                </a:solidFill>
                <a:latin typeface="Times New Roman" pitchFamily="18" charset="0"/>
                <a:cs typeface="Times New Roman" pitchFamily="18" charset="0"/>
              </a:rPr>
              <a:t> </a:t>
            </a:r>
            <a:endParaRPr lang="ru-RU" sz="3200" dirty="0">
              <a:solidFill>
                <a:schemeClr val="bg1"/>
              </a:solidFill>
              <a:latin typeface="Times New Roman" pitchFamily="18" charset="0"/>
              <a:cs typeface="Times New Roman" pitchFamily="18" charset="0"/>
            </a:endParaRPr>
          </a:p>
        </p:txBody>
      </p:sp>
      <p:sp>
        <p:nvSpPr>
          <p:cNvPr id="12" name="Прямоугольник 11"/>
          <p:cNvSpPr/>
          <p:nvPr/>
        </p:nvSpPr>
        <p:spPr>
          <a:xfrm>
            <a:off x="2285984" y="4357694"/>
            <a:ext cx="184731" cy="738664"/>
          </a:xfrm>
          <a:prstGeom prst="rect">
            <a:avLst/>
          </a:prstGeom>
        </p:spPr>
        <p:txBody>
          <a:bodyPr wrap="none">
            <a:spAutoFit/>
          </a:bodyPr>
          <a:lstStyle/>
          <a:p>
            <a:endParaRPr lang="kk-KZ" sz="2400" dirty="0" smtClean="0">
              <a:latin typeface="Times New Roman" pitchFamily="18" charset="0"/>
              <a:cs typeface="Times New Roman" pitchFamily="18" charset="0"/>
            </a:endParaRPr>
          </a:p>
          <a:p>
            <a:endParaRPr lang="ru-RU" dirty="0"/>
          </a:p>
        </p:txBody>
      </p:sp>
      <p:pic>
        <p:nvPicPr>
          <p:cNvPr id="15" name="Рисунок 14"/>
          <p:cNvPicPr/>
          <p:nvPr/>
        </p:nvPicPr>
        <p:blipFill rotWithShape="1">
          <a:blip r:embed="rId5"/>
          <a:srcRect l="82037" t="35077" r="3944" b="45846"/>
          <a:stretch/>
        </p:blipFill>
        <p:spPr bwMode="auto">
          <a:xfrm>
            <a:off x="2285984" y="1083688"/>
            <a:ext cx="4590271" cy="263334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7"/>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4</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pic>
        <p:nvPicPr>
          <p:cNvPr id="3079" name="Рисунок 2"/>
          <p:cNvPicPr>
            <a:picLocks noChangeAspect="1"/>
          </p:cNvPicPr>
          <p:nvPr/>
        </p:nvPicPr>
        <p:blipFill>
          <a:blip r:embed="rId4" cstate="print"/>
          <a:srcRect/>
          <a:stretch>
            <a:fillRect/>
          </a:stretch>
        </p:blipFill>
        <p:spPr bwMode="auto">
          <a:xfrm>
            <a:off x="8191048" y="128147"/>
            <a:ext cx="969242" cy="1023732"/>
          </a:xfrm>
          <a:prstGeom prst="rect">
            <a:avLst/>
          </a:prstGeom>
          <a:noFill/>
          <a:ln w="9525">
            <a:noFill/>
            <a:miter lim="800000"/>
            <a:headEnd/>
            <a:tailEnd/>
          </a:ln>
        </p:spPr>
      </p:pic>
      <p:sp>
        <p:nvSpPr>
          <p:cNvPr id="3083" name="Прямоугольник 10"/>
          <p:cNvSpPr>
            <a:spLocks noChangeArrowheads="1"/>
          </p:cNvSpPr>
          <p:nvPr/>
        </p:nvSpPr>
        <p:spPr bwMode="auto">
          <a:xfrm>
            <a:off x="571472" y="1357298"/>
            <a:ext cx="3500462" cy="450263"/>
          </a:xfrm>
          <a:prstGeom prst="rect">
            <a:avLst/>
          </a:prstGeom>
          <a:noFill/>
          <a:ln w="9525">
            <a:noFill/>
            <a:miter lim="800000"/>
            <a:headEnd/>
            <a:tailEnd/>
          </a:ln>
        </p:spPr>
        <p:txBody>
          <a:bodyPr wrap="square" lIns="80147" tIns="40074" rIns="80147" bIns="40074">
            <a:spAutoFit/>
          </a:bodyPr>
          <a:lstStyle/>
          <a:p>
            <a:endParaRPr lang="ru-RU" sz="2400" dirty="0">
              <a:latin typeface="Times New Roman" pitchFamily="18" charset="0"/>
              <a:cs typeface="Times New Roman" pitchFamily="18" charset="0"/>
            </a:endParaRPr>
          </a:p>
        </p:txBody>
      </p:sp>
      <p:sp>
        <p:nvSpPr>
          <p:cNvPr id="17" name="TextBox 16"/>
          <p:cNvSpPr txBox="1"/>
          <p:nvPr/>
        </p:nvSpPr>
        <p:spPr>
          <a:xfrm>
            <a:off x="1714448" y="357166"/>
            <a:ext cx="5215006" cy="584775"/>
          </a:xfrm>
          <a:prstGeom prst="rect">
            <a:avLst/>
          </a:prstGeom>
          <a:noFill/>
        </p:spPr>
        <p:txBody>
          <a:bodyPr wrap="square" rtlCol="0">
            <a:spAutoFit/>
          </a:bodyPr>
          <a:lstStyle/>
          <a:p>
            <a:pPr algn="ctr"/>
            <a:r>
              <a:rPr lang="kk-KZ" sz="3200" b="1" dirty="0" smtClean="0">
                <a:solidFill>
                  <a:schemeClr val="bg1"/>
                </a:solidFill>
                <a:latin typeface="Times New Roman"/>
                <a:cs typeface="Times New Roman"/>
              </a:rPr>
              <a:t>      Фитогормондар</a:t>
            </a:r>
            <a:endParaRPr lang="ru-RU" sz="3200" b="1" dirty="0">
              <a:solidFill>
                <a:schemeClr val="bg1"/>
              </a:solidFill>
              <a:latin typeface="Times New Roman" pitchFamily="18" charset="0"/>
              <a:cs typeface="Times New Roman" pitchFamily="18" charset="0"/>
            </a:endParaRPr>
          </a:p>
        </p:txBody>
      </p:sp>
      <p:sp>
        <p:nvSpPr>
          <p:cNvPr id="12" name="TextBox 11"/>
          <p:cNvSpPr txBox="1"/>
          <p:nvPr/>
        </p:nvSpPr>
        <p:spPr>
          <a:xfrm>
            <a:off x="755576" y="4221091"/>
            <a:ext cx="7704856" cy="2246769"/>
          </a:xfrm>
          <a:prstGeom prst="rect">
            <a:avLst/>
          </a:prstGeom>
          <a:noFill/>
        </p:spPr>
        <p:txBody>
          <a:bodyPr wrap="square" rtlCol="0">
            <a:spAutoFit/>
          </a:bodyPr>
          <a:lstStyle/>
          <a:p>
            <a:pPr lvl="0" algn="just" fontAlgn="base">
              <a:spcBef>
                <a:spcPct val="0"/>
              </a:spcBef>
              <a:spcAft>
                <a:spcPct val="0"/>
              </a:spcAft>
            </a:pPr>
            <a:r>
              <a:rPr lang="kk-KZ" sz="2000" dirty="0">
                <a:solidFill>
                  <a:schemeClr val="tx2">
                    <a:lumMod val="50000"/>
                  </a:schemeClr>
                </a:solidFill>
                <a:latin typeface="Times New Roman" pitchFamily="18" charset="0"/>
                <a:cs typeface="Times New Roman" pitchFamily="18" charset="0"/>
              </a:rPr>
              <a:t>Өсімдіктерде координациялау (үйлесімділік) қызметін химиялық қосылыстар атқарады. Ал бұл қосылыстарды синтезделген ағза бөлігінен келесі бір бөлігіне тасымалдауды қажет етпейді, сондықтанда бұл қосылыстарды әр уақытта гормондар деп атай алмаймыз. Сонымен қатар, бұл қосылыстар әдетте өсімдікті белгілі бір мөлшерде өсіруге қабілетті болғандықтан, аталған қосылыстарды өсіргіш заттар деп атайды.</a:t>
            </a:r>
          </a:p>
        </p:txBody>
      </p:sp>
      <p:sp>
        <p:nvSpPr>
          <p:cNvPr id="16" name="Прямоугольник 15"/>
          <p:cNvSpPr/>
          <p:nvPr/>
        </p:nvSpPr>
        <p:spPr>
          <a:xfrm>
            <a:off x="6572264" y="1071546"/>
            <a:ext cx="184731" cy="400110"/>
          </a:xfrm>
          <a:prstGeom prst="rect">
            <a:avLst/>
          </a:prstGeom>
        </p:spPr>
        <p:txBody>
          <a:bodyPr wrap="none">
            <a:spAutoFit/>
          </a:bodyPr>
          <a:lstStyle/>
          <a:p>
            <a:endParaRPr lang="ru-RU" sz="2000" dirty="0">
              <a:solidFill>
                <a:srgbClr val="002060"/>
              </a:solidFill>
            </a:endParaRPr>
          </a:p>
        </p:txBody>
      </p:sp>
      <p:sp>
        <p:nvSpPr>
          <p:cNvPr id="28" name="Прямоугольник 27"/>
          <p:cNvSpPr/>
          <p:nvPr/>
        </p:nvSpPr>
        <p:spPr>
          <a:xfrm>
            <a:off x="0" y="2857496"/>
            <a:ext cx="242374" cy="369332"/>
          </a:xfrm>
          <a:prstGeom prst="rect">
            <a:avLst/>
          </a:prstGeom>
        </p:spPr>
        <p:txBody>
          <a:bodyPr wrap="none">
            <a:spAutoFit/>
          </a:bodyPr>
          <a:lstStyle/>
          <a:p>
            <a:r>
              <a:rPr lang="kk-KZ" b="1" dirty="0" smtClean="0">
                <a:solidFill>
                  <a:srgbClr val="002060"/>
                </a:solidFill>
                <a:latin typeface="Times New Roman" pitchFamily="18" charset="0"/>
                <a:cs typeface="Times New Roman" pitchFamily="18" charset="0"/>
              </a:rPr>
              <a:t> </a:t>
            </a:r>
            <a:endParaRPr lang="ru-RU" dirty="0">
              <a:solidFill>
                <a:srgbClr val="002060"/>
              </a:solidFill>
            </a:endParaRPr>
          </a:p>
        </p:txBody>
      </p:sp>
      <p:pic>
        <p:nvPicPr>
          <p:cNvPr id="20" name="Рисунок 19"/>
          <p:cNvPicPr/>
          <p:nvPr/>
        </p:nvPicPr>
        <p:blipFill rotWithShape="1">
          <a:blip r:embed="rId5"/>
          <a:srcRect l="60229" t="20000" r="4290" b="43692"/>
          <a:stretch/>
        </p:blipFill>
        <p:spPr bwMode="auto">
          <a:xfrm>
            <a:off x="2591179" y="1357298"/>
            <a:ext cx="4032231" cy="2445431"/>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7"/>
          </a:xfrm>
          <a:prstGeom prst="rect">
            <a:avLst/>
          </a:prstGeom>
          <a:solidFill>
            <a:schemeClr val="accent1">
              <a:lumMod val="40000"/>
              <a:lumOff val="60000"/>
            </a:schemeClr>
          </a:solidFill>
          <a:ln>
            <a:noFill/>
          </a:ln>
          <a:extLst/>
        </p:spPr>
      </p:pic>
      <p:sp>
        <p:nvSpPr>
          <p:cNvPr id="3075" name="Google Shape;123;p4"/>
          <p:cNvSpPr>
            <a:spLocks noGrp="1"/>
          </p:cNvSpPr>
          <p:nvPr>
            <p:ph type="sldNum" sz="quarter" idx="12"/>
          </p:nvPr>
        </p:nvSpPr>
        <p:spPr>
          <a:xfrm>
            <a:off x="6996464" y="6043046"/>
            <a:ext cx="2056586" cy="364281"/>
          </a:xfrm>
          <a:noFill/>
          <a:ln>
            <a:miter lim="800000"/>
            <a:headEnd/>
            <a:tailEnd/>
          </a:ln>
        </p:spPr>
        <p:txBody>
          <a:bodyPr lIns="79432" tIns="39704" rIns="79432" bIns="39704"/>
          <a:lstStyle/>
          <a:p>
            <a:pPr>
              <a:buSzPts val="1100"/>
              <a:buFont typeface="Arial" charset="0"/>
              <a:buNone/>
            </a:pPr>
            <a:fld id="{22429151-D193-4B31-8671-B5953289093F}" type="slidenum">
              <a:rPr lang="ru-RU" altLang="ru-RU" b="1" smtClean="0">
                <a:solidFill>
                  <a:srgbClr val="002060"/>
                </a:solidFill>
                <a:latin typeface="Arial" charset="0"/>
                <a:cs typeface="Arial" charset="0"/>
                <a:sym typeface="Arial" charset="0"/>
              </a:rPr>
              <a:pPr>
                <a:buSzPts val="1100"/>
                <a:buFont typeface="Arial" charset="0"/>
                <a:buNone/>
              </a:pPr>
              <a:t>5</a:t>
            </a:fld>
            <a:endParaRPr lang="ru-RU" altLang="ru-RU" b="1" dirty="0" smtClean="0">
              <a:solidFill>
                <a:srgbClr val="002060"/>
              </a:solidFill>
              <a:latin typeface="Arial" charset="0"/>
              <a:cs typeface="Arial" charset="0"/>
              <a:sym typeface="Arial" charset="0"/>
            </a:endParaRPr>
          </a:p>
        </p:txBody>
      </p:sp>
      <p:cxnSp>
        <p:nvCxnSpPr>
          <p:cNvPr id="3076"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p:spPr>
      </p:cxnSp>
      <p:cxnSp>
        <p:nvCxnSpPr>
          <p:cNvPr id="3077"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p:spPr>
      </p:cxnSp>
      <p:pic>
        <p:nvPicPr>
          <p:cNvPr id="3079" name="Рисунок 2"/>
          <p:cNvPicPr>
            <a:picLocks noChangeAspect="1"/>
          </p:cNvPicPr>
          <p:nvPr/>
        </p:nvPicPr>
        <p:blipFill>
          <a:blip r:embed="rId4" cstate="print"/>
          <a:srcRect/>
          <a:stretch>
            <a:fillRect/>
          </a:stretch>
        </p:blipFill>
        <p:spPr bwMode="auto">
          <a:xfrm>
            <a:off x="8191048" y="128147"/>
            <a:ext cx="969242" cy="1023732"/>
          </a:xfrm>
          <a:prstGeom prst="rect">
            <a:avLst/>
          </a:prstGeom>
          <a:noFill/>
          <a:ln w="9525">
            <a:noFill/>
            <a:miter lim="800000"/>
            <a:headEnd/>
            <a:tailEnd/>
          </a:ln>
        </p:spPr>
      </p:pic>
      <p:sp>
        <p:nvSpPr>
          <p:cNvPr id="18" name="Прямоугольник 17"/>
          <p:cNvSpPr/>
          <p:nvPr/>
        </p:nvSpPr>
        <p:spPr>
          <a:xfrm>
            <a:off x="285720" y="357166"/>
            <a:ext cx="8286808" cy="584775"/>
          </a:xfrm>
          <a:prstGeom prst="rect">
            <a:avLst/>
          </a:prstGeom>
        </p:spPr>
        <p:txBody>
          <a:bodyPr wrap="square">
            <a:spAutoFit/>
          </a:bodyPr>
          <a:lstStyle/>
          <a:p>
            <a:pPr algn="ctr"/>
            <a:r>
              <a:rPr lang="kk-KZ" sz="3200" b="1" dirty="0" smtClean="0">
                <a:solidFill>
                  <a:schemeClr val="bg1"/>
                </a:solidFill>
                <a:latin typeface="Times New Roman" pitchFamily="18" charset="0"/>
                <a:cs typeface="Times New Roman" pitchFamily="18" charset="0"/>
              </a:rPr>
              <a:t> </a:t>
            </a:r>
            <a:r>
              <a:rPr lang="kk-KZ" sz="3200" b="1" dirty="0" smtClean="0">
                <a:solidFill>
                  <a:schemeClr val="bg1"/>
                </a:solidFill>
                <a:latin typeface="Times New Roman"/>
                <a:cs typeface="Times New Roman"/>
              </a:rPr>
              <a:t>Фитогормондардың химиялық құрамы</a:t>
            </a:r>
            <a:r>
              <a:rPr lang="kk-KZ" sz="3200" b="1" dirty="0" smtClean="0">
                <a:solidFill>
                  <a:schemeClr val="bg1"/>
                </a:solidFill>
                <a:latin typeface="Times New Roman" pitchFamily="18" charset="0"/>
                <a:cs typeface="Times New Roman" pitchFamily="18" charset="0"/>
              </a:rPr>
              <a:t> </a:t>
            </a:r>
            <a:endParaRPr lang="ru-RU" sz="3200" dirty="0">
              <a:solidFill>
                <a:schemeClr val="bg1"/>
              </a:solidFill>
            </a:endParaRPr>
          </a:p>
        </p:txBody>
      </p:sp>
      <p:sp>
        <p:nvSpPr>
          <p:cNvPr id="25" name="TextBox 24"/>
          <p:cNvSpPr txBox="1"/>
          <p:nvPr/>
        </p:nvSpPr>
        <p:spPr>
          <a:xfrm>
            <a:off x="285720" y="5715016"/>
            <a:ext cx="8628866" cy="707886"/>
          </a:xfrm>
          <a:prstGeom prst="rect">
            <a:avLst/>
          </a:prstGeom>
          <a:noFill/>
        </p:spPr>
        <p:txBody>
          <a:bodyPr wrap="square" rtlCol="0">
            <a:spAutoFit/>
          </a:bodyPr>
          <a:lstStyle/>
          <a:p>
            <a:r>
              <a:rPr lang="kk-KZ" sz="2000" b="1" dirty="0" smtClean="0">
                <a:solidFill>
                  <a:srgbClr val="002060"/>
                </a:solidFill>
                <a:latin typeface="Times New Roman" pitchFamily="18" charset="0"/>
                <a:cs typeface="Times New Roman" pitchFamily="18" charset="0"/>
              </a:rPr>
              <a:t>Өсімдіктерде өсуді ынталандыратын өсіргіш заттардың классикалық және жаңа табиғи фитогормондар бар.</a:t>
            </a:r>
            <a:endParaRPr lang="kk-KZ" sz="2000" dirty="0" smtClean="0">
              <a:solidFill>
                <a:srgbClr val="002060"/>
              </a:solidFill>
              <a:latin typeface="Times New Roman" pitchFamily="18" charset="0"/>
              <a:cs typeface="Times New Roman" pitchFamily="18" charset="0"/>
            </a:endParaRPr>
          </a:p>
        </p:txBody>
      </p:sp>
      <p:pic>
        <p:nvPicPr>
          <p:cNvPr id="24" name="Рисунок 23"/>
          <p:cNvPicPr/>
          <p:nvPr/>
        </p:nvPicPr>
        <p:blipFill rotWithShape="1">
          <a:blip r:embed="rId5"/>
          <a:srcRect l="59538" t="20615" r="3770" b="36923"/>
          <a:stretch/>
        </p:blipFill>
        <p:spPr bwMode="auto">
          <a:xfrm>
            <a:off x="971600" y="1151879"/>
            <a:ext cx="7344816" cy="3933305"/>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00" y="1151878"/>
            <a:ext cx="8251390" cy="393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1343907"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6</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214282" y="6286520"/>
            <a:ext cx="7643866"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571472" y="6500834"/>
            <a:ext cx="6858048" cy="1588"/>
          </a:xfrm>
          <a:prstGeom prst="straightConnector1">
            <a:avLst/>
          </a:prstGeom>
          <a:noFill/>
          <a:ln w="38100">
            <a:solidFill>
              <a:srgbClr val="00B050"/>
            </a:solidFill>
            <a:miter lim="800000"/>
            <a:headEnd type="none" w="sm" len="sm"/>
            <a:tailEnd type="none" w="sm" len="sm"/>
          </a:ln>
        </p:spPr>
      </p:cxnSp>
      <p:pic>
        <p:nvPicPr>
          <p:cNvPr id="9224" name="Рисунок 13"/>
          <p:cNvPicPr>
            <a:picLocks noChangeAspect="1"/>
          </p:cNvPicPr>
          <p:nvPr/>
        </p:nvPicPr>
        <p:blipFill>
          <a:blip r:embed="rId4" cstate="print"/>
          <a:srcRect/>
          <a:stretch>
            <a:fillRect/>
          </a:stretch>
        </p:blipFill>
        <p:spPr bwMode="auto">
          <a:xfrm>
            <a:off x="7929586" y="0"/>
            <a:ext cx="969242" cy="1022294"/>
          </a:xfrm>
          <a:prstGeom prst="rect">
            <a:avLst/>
          </a:prstGeom>
          <a:noFill/>
          <a:ln w="9525">
            <a:noFill/>
            <a:miter lim="800000"/>
            <a:headEnd/>
            <a:tailEnd/>
          </a:ln>
        </p:spPr>
      </p:pic>
      <p:sp>
        <p:nvSpPr>
          <p:cNvPr id="9237" name="Прямоугольник 11"/>
          <p:cNvSpPr>
            <a:spLocks noChangeArrowheads="1"/>
          </p:cNvSpPr>
          <p:nvPr/>
        </p:nvSpPr>
        <p:spPr bwMode="auto">
          <a:xfrm>
            <a:off x="571472" y="285728"/>
            <a:ext cx="7858180" cy="450263"/>
          </a:xfrm>
          <a:prstGeom prst="rect">
            <a:avLst/>
          </a:prstGeom>
          <a:noFill/>
          <a:ln w="9525">
            <a:noFill/>
            <a:miter lim="800000"/>
            <a:headEnd/>
            <a:tailEnd/>
          </a:ln>
        </p:spPr>
        <p:txBody>
          <a:bodyPr wrap="square" lIns="80147" tIns="40074" rIns="80147" bIns="40074">
            <a:spAutoFit/>
          </a:bodyPr>
          <a:lstStyle/>
          <a:p>
            <a:pPr algn="ctr"/>
            <a:r>
              <a:rPr lang="kk-KZ" sz="2400" b="1" dirty="0" smtClean="0">
                <a:solidFill>
                  <a:schemeClr val="bg1"/>
                </a:solidFill>
                <a:latin typeface="Times New Roman" pitchFamily="18" charset="0"/>
                <a:cs typeface="Times New Roman" pitchFamily="18" charset="0"/>
              </a:rPr>
              <a:t>Өсімдіктерге өсу заттарының әсер ету механизмі</a:t>
            </a:r>
            <a:endParaRPr lang="ru-RU" sz="2400" b="1" dirty="0">
              <a:solidFill>
                <a:schemeClr val="bg1"/>
              </a:solidFill>
              <a:latin typeface="Times New Roman" pitchFamily="18" charset="0"/>
              <a:cs typeface="Times New Roman" pitchFamily="18" charset="0"/>
            </a:endParaRPr>
          </a:p>
        </p:txBody>
      </p:sp>
      <p:sp>
        <p:nvSpPr>
          <p:cNvPr id="18" name="TextBox 17"/>
          <p:cNvSpPr txBox="1"/>
          <p:nvPr/>
        </p:nvSpPr>
        <p:spPr>
          <a:xfrm>
            <a:off x="571472" y="5072074"/>
            <a:ext cx="8786842" cy="369332"/>
          </a:xfrm>
          <a:prstGeom prst="rect">
            <a:avLst/>
          </a:prstGeom>
          <a:noFill/>
        </p:spPr>
        <p:txBody>
          <a:bodyPr wrap="square" rtlCol="0">
            <a:spAutoFit/>
          </a:bodyPr>
          <a:lstStyle/>
          <a:p>
            <a:r>
              <a:rPr lang="kk-KZ" dirty="0" smtClean="0"/>
              <a:t> </a:t>
            </a:r>
            <a:endParaRPr lang="ru-RU" sz="2000" dirty="0">
              <a:solidFill>
                <a:srgbClr val="002060"/>
              </a:solidFill>
              <a:latin typeface="Times New Roman" pitchFamily="18" charset="0"/>
              <a:cs typeface="Times New Roman" pitchFamily="18" charset="0"/>
            </a:endParaRPr>
          </a:p>
        </p:txBody>
      </p:sp>
      <p:sp>
        <p:nvSpPr>
          <p:cNvPr id="22" name="Прямоугольник 21"/>
          <p:cNvSpPr/>
          <p:nvPr/>
        </p:nvSpPr>
        <p:spPr>
          <a:xfrm>
            <a:off x="6072198" y="1142984"/>
            <a:ext cx="248786" cy="400110"/>
          </a:xfrm>
          <a:prstGeom prst="rect">
            <a:avLst/>
          </a:prstGeom>
        </p:spPr>
        <p:txBody>
          <a:bodyPr wrap="none">
            <a:spAutoFit/>
          </a:bodyPr>
          <a:lstStyle/>
          <a:p>
            <a:r>
              <a:rPr lang="kk-KZ" sz="2000" b="1" dirty="0" smtClean="0">
                <a:solidFill>
                  <a:srgbClr val="002060"/>
                </a:solidFill>
                <a:latin typeface="Times New Roman" pitchFamily="18" charset="0"/>
                <a:cs typeface="Times New Roman" pitchFamily="18" charset="0"/>
              </a:rPr>
              <a:t> </a:t>
            </a:r>
            <a:endParaRPr lang="ru-RU" sz="2000" dirty="0">
              <a:solidFill>
                <a:srgbClr val="002060"/>
              </a:solidFill>
            </a:endParaRPr>
          </a:p>
        </p:txBody>
      </p:sp>
      <p:sp>
        <p:nvSpPr>
          <p:cNvPr id="23" name="Прямоугольник 22"/>
          <p:cNvSpPr/>
          <p:nvPr/>
        </p:nvSpPr>
        <p:spPr>
          <a:xfrm>
            <a:off x="357158" y="1643050"/>
            <a:ext cx="248786" cy="400110"/>
          </a:xfrm>
          <a:prstGeom prst="rect">
            <a:avLst/>
          </a:prstGeom>
        </p:spPr>
        <p:txBody>
          <a:bodyPr wrap="none">
            <a:spAutoFit/>
          </a:bodyPr>
          <a:lstStyle/>
          <a:p>
            <a:r>
              <a:rPr lang="kk-KZ" sz="2000" b="1" dirty="0" smtClean="0">
                <a:solidFill>
                  <a:srgbClr val="002060"/>
                </a:solidFill>
                <a:latin typeface="Times New Roman" pitchFamily="18" charset="0"/>
                <a:cs typeface="Times New Roman" pitchFamily="18" charset="0"/>
              </a:rPr>
              <a:t> </a:t>
            </a:r>
            <a:endParaRPr lang="ru-RU" sz="2000" dirty="0">
              <a:solidFill>
                <a:srgbClr val="002060"/>
              </a:solidFill>
            </a:endParaRPr>
          </a:p>
        </p:txBody>
      </p:sp>
      <p:sp>
        <p:nvSpPr>
          <p:cNvPr id="35" name="Прямоугольник 34"/>
          <p:cNvSpPr/>
          <p:nvPr/>
        </p:nvSpPr>
        <p:spPr>
          <a:xfrm>
            <a:off x="500034" y="4643446"/>
            <a:ext cx="8429684" cy="1015663"/>
          </a:xfrm>
          <a:prstGeom prst="rect">
            <a:avLst/>
          </a:prstGeom>
        </p:spPr>
        <p:txBody>
          <a:bodyPr wrap="square">
            <a:spAutoFit/>
          </a:bodyPr>
          <a:lstStyle/>
          <a:p>
            <a:pPr algn="just"/>
            <a:r>
              <a:rPr lang="kk-KZ" sz="2000" dirty="0" smtClean="0">
                <a:solidFill>
                  <a:srgbClr val="002060"/>
                </a:solidFill>
                <a:latin typeface="Times New Roman" pitchFamily="18" charset="0"/>
                <a:cs typeface="Times New Roman" pitchFamily="18" charset="0"/>
              </a:rPr>
              <a:t>Өсімдік түріне, оның ерекшеліктеріне , өсу жағдайлары мен физиологиялық қажеттіліктеріне байланысты гормондар жасушалар мен ұлпаларға әр түрлі пропорцияда өндіріледі және әсер етеді.</a:t>
            </a:r>
            <a:endParaRPr lang="ru-RU" sz="2000" dirty="0">
              <a:solidFill>
                <a:srgbClr val="002060"/>
              </a:solidFill>
              <a:latin typeface="Times New Roman" pitchFamily="18" charset="0"/>
              <a:cs typeface="Times New Roman" pitchFamily="18" charset="0"/>
            </a:endParaRPr>
          </a:p>
        </p:txBody>
      </p:sp>
      <p:pic>
        <p:nvPicPr>
          <p:cNvPr id="17" name="Рисунок 16"/>
          <p:cNvPicPr/>
          <p:nvPr/>
        </p:nvPicPr>
        <p:blipFill rotWithShape="1">
          <a:blip r:embed="rId5"/>
          <a:srcRect l="59884" t="22154" r="3598" b="41846"/>
          <a:stretch/>
        </p:blipFill>
        <p:spPr bwMode="auto">
          <a:xfrm>
            <a:off x="971600" y="1142984"/>
            <a:ext cx="7458051" cy="3150111"/>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1343907" cy="364281"/>
          </a:xfrm>
          <a:noFill/>
          <a:ln>
            <a:miter lim="800000"/>
            <a:headEnd/>
            <a:tailEnd/>
          </a:ln>
        </p:spPr>
        <p:txBody>
          <a:bodyPr lIns="79432" tIns="39704" rIns="79432" bIns="39704"/>
          <a:lstStyle/>
          <a:p>
            <a:pPr>
              <a:buSzPts val="1100"/>
              <a:buFont typeface="Arial" charset="0"/>
              <a:buNone/>
            </a:pPr>
            <a:r>
              <a:rPr lang="kk-KZ" altLang="ru-RU" b="1" dirty="0" smtClean="0">
                <a:solidFill>
                  <a:srgbClr val="002060"/>
                </a:solidFill>
                <a:latin typeface="Arial" charset="0"/>
                <a:cs typeface="Arial" charset="0"/>
                <a:sym typeface="Arial" charset="0"/>
              </a:rPr>
              <a:t>7</a:t>
            </a:r>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214282" y="6286520"/>
            <a:ext cx="7643866"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571472" y="6500834"/>
            <a:ext cx="6858048" cy="1588"/>
          </a:xfrm>
          <a:prstGeom prst="straightConnector1">
            <a:avLst/>
          </a:prstGeom>
          <a:noFill/>
          <a:ln w="38100">
            <a:solidFill>
              <a:srgbClr val="00B050"/>
            </a:solidFill>
            <a:miter lim="800000"/>
            <a:headEnd type="none" w="sm" len="sm"/>
            <a:tailEnd type="none" w="sm" len="sm"/>
          </a:ln>
        </p:spPr>
      </p:cxnSp>
      <p:pic>
        <p:nvPicPr>
          <p:cNvPr id="9224" name="Рисунок 13"/>
          <p:cNvPicPr>
            <a:picLocks noChangeAspect="1"/>
          </p:cNvPicPr>
          <p:nvPr/>
        </p:nvPicPr>
        <p:blipFill>
          <a:blip r:embed="rId4" cstate="print"/>
          <a:srcRect/>
          <a:stretch>
            <a:fillRect/>
          </a:stretch>
        </p:blipFill>
        <p:spPr bwMode="auto">
          <a:xfrm>
            <a:off x="7929586" y="0"/>
            <a:ext cx="969242" cy="1022294"/>
          </a:xfrm>
          <a:prstGeom prst="rect">
            <a:avLst/>
          </a:prstGeom>
          <a:noFill/>
          <a:ln w="9525">
            <a:noFill/>
            <a:miter lim="800000"/>
            <a:headEnd/>
            <a:tailEnd/>
          </a:ln>
        </p:spPr>
      </p:pic>
      <p:sp>
        <p:nvSpPr>
          <p:cNvPr id="9237" name="Прямоугольник 11"/>
          <p:cNvSpPr>
            <a:spLocks noChangeArrowheads="1"/>
          </p:cNvSpPr>
          <p:nvPr/>
        </p:nvSpPr>
        <p:spPr bwMode="auto">
          <a:xfrm>
            <a:off x="571472" y="285728"/>
            <a:ext cx="7858180" cy="450263"/>
          </a:xfrm>
          <a:prstGeom prst="rect">
            <a:avLst/>
          </a:prstGeom>
          <a:noFill/>
          <a:ln w="9525">
            <a:noFill/>
            <a:miter lim="800000"/>
            <a:headEnd/>
            <a:tailEnd/>
          </a:ln>
        </p:spPr>
        <p:txBody>
          <a:bodyPr wrap="square" lIns="80147" tIns="40074" rIns="80147" bIns="40074">
            <a:spAutoFit/>
          </a:bodyPr>
          <a:lstStyle/>
          <a:p>
            <a:pPr algn="ctr"/>
            <a:r>
              <a:rPr lang="kk-KZ" sz="2400" b="1" dirty="0" smtClean="0">
                <a:solidFill>
                  <a:schemeClr val="bg1"/>
                </a:solidFill>
                <a:latin typeface="Times New Roman" pitchFamily="18" charset="0"/>
                <a:cs typeface="Times New Roman" pitchFamily="18" charset="0"/>
              </a:rPr>
              <a:t>Ауксиннің өсімдіктерге әсер ету механизмі</a:t>
            </a:r>
            <a:endParaRPr lang="ru-RU" sz="2400" b="1" dirty="0">
              <a:solidFill>
                <a:schemeClr val="bg1"/>
              </a:solidFill>
              <a:latin typeface="Times New Roman" pitchFamily="18" charset="0"/>
              <a:cs typeface="Times New Roman" pitchFamily="18" charset="0"/>
            </a:endParaRPr>
          </a:p>
        </p:txBody>
      </p:sp>
      <p:sp>
        <p:nvSpPr>
          <p:cNvPr id="18" name="TextBox 17"/>
          <p:cNvSpPr txBox="1"/>
          <p:nvPr/>
        </p:nvSpPr>
        <p:spPr>
          <a:xfrm>
            <a:off x="571472" y="5072074"/>
            <a:ext cx="8786842" cy="369332"/>
          </a:xfrm>
          <a:prstGeom prst="rect">
            <a:avLst/>
          </a:prstGeom>
          <a:noFill/>
        </p:spPr>
        <p:txBody>
          <a:bodyPr wrap="square" rtlCol="0">
            <a:spAutoFit/>
          </a:bodyPr>
          <a:lstStyle/>
          <a:p>
            <a:r>
              <a:rPr lang="kk-KZ" dirty="0" smtClean="0"/>
              <a:t> </a:t>
            </a:r>
            <a:endParaRPr lang="ru-RU" sz="2000" dirty="0">
              <a:solidFill>
                <a:srgbClr val="002060"/>
              </a:solidFill>
              <a:latin typeface="Times New Roman" pitchFamily="18" charset="0"/>
              <a:cs typeface="Times New Roman" pitchFamily="18" charset="0"/>
            </a:endParaRPr>
          </a:p>
        </p:txBody>
      </p:sp>
      <p:sp>
        <p:nvSpPr>
          <p:cNvPr id="22" name="Прямоугольник 21"/>
          <p:cNvSpPr/>
          <p:nvPr/>
        </p:nvSpPr>
        <p:spPr>
          <a:xfrm>
            <a:off x="6072198" y="1142984"/>
            <a:ext cx="248786" cy="400110"/>
          </a:xfrm>
          <a:prstGeom prst="rect">
            <a:avLst/>
          </a:prstGeom>
        </p:spPr>
        <p:txBody>
          <a:bodyPr wrap="none">
            <a:spAutoFit/>
          </a:bodyPr>
          <a:lstStyle/>
          <a:p>
            <a:r>
              <a:rPr lang="kk-KZ" sz="2000" b="1" dirty="0" smtClean="0">
                <a:solidFill>
                  <a:srgbClr val="002060"/>
                </a:solidFill>
                <a:latin typeface="Times New Roman" pitchFamily="18" charset="0"/>
                <a:cs typeface="Times New Roman" pitchFamily="18" charset="0"/>
              </a:rPr>
              <a:t> </a:t>
            </a:r>
            <a:endParaRPr lang="ru-RU" sz="2000" dirty="0">
              <a:solidFill>
                <a:srgbClr val="002060"/>
              </a:solidFill>
            </a:endParaRPr>
          </a:p>
        </p:txBody>
      </p:sp>
      <p:sp>
        <p:nvSpPr>
          <p:cNvPr id="23" name="Прямоугольник 22"/>
          <p:cNvSpPr/>
          <p:nvPr/>
        </p:nvSpPr>
        <p:spPr>
          <a:xfrm>
            <a:off x="357158" y="1643050"/>
            <a:ext cx="248786" cy="400110"/>
          </a:xfrm>
          <a:prstGeom prst="rect">
            <a:avLst/>
          </a:prstGeom>
        </p:spPr>
        <p:txBody>
          <a:bodyPr wrap="none">
            <a:spAutoFit/>
          </a:bodyPr>
          <a:lstStyle/>
          <a:p>
            <a:r>
              <a:rPr lang="kk-KZ" sz="2000" b="1" dirty="0" smtClean="0">
                <a:solidFill>
                  <a:srgbClr val="002060"/>
                </a:solidFill>
                <a:latin typeface="Times New Roman" pitchFamily="18" charset="0"/>
                <a:cs typeface="Times New Roman" pitchFamily="18" charset="0"/>
              </a:rPr>
              <a:t> </a:t>
            </a:r>
            <a:endParaRPr lang="ru-RU" sz="2000" dirty="0">
              <a:solidFill>
                <a:srgbClr val="002060"/>
              </a:solidFill>
            </a:endParaRPr>
          </a:p>
        </p:txBody>
      </p:sp>
      <p:sp>
        <p:nvSpPr>
          <p:cNvPr id="35" name="Прямоугольник 34"/>
          <p:cNvSpPr/>
          <p:nvPr/>
        </p:nvSpPr>
        <p:spPr>
          <a:xfrm>
            <a:off x="500034" y="4643446"/>
            <a:ext cx="8429684" cy="1015663"/>
          </a:xfrm>
          <a:prstGeom prst="rect">
            <a:avLst/>
          </a:prstGeom>
        </p:spPr>
        <p:txBody>
          <a:bodyPr wrap="square">
            <a:spAutoFit/>
          </a:bodyPr>
          <a:lstStyle/>
          <a:p>
            <a:pPr algn="just"/>
            <a:r>
              <a:rPr lang="kk-KZ" sz="2000" dirty="0" smtClean="0">
                <a:solidFill>
                  <a:srgbClr val="002060"/>
                </a:solidFill>
                <a:latin typeface="Times New Roman" pitchFamily="18" charset="0"/>
                <a:cs typeface="Times New Roman" pitchFamily="18" charset="0"/>
              </a:rPr>
              <a:t>Өсімдік түріне, оның ерекшеліктеріне , өсу жағдайлары мен физиологиялық қажеттіліктеріне байланысты гормондар жасушалар мен ұлпаларға әр түрлі пропорцияда өндіріледі және әсер етеді.</a:t>
            </a:r>
            <a:endParaRPr lang="ru-RU" sz="2000" dirty="0">
              <a:solidFill>
                <a:srgbClr val="002060"/>
              </a:solidFill>
              <a:latin typeface="Times New Roman" pitchFamily="18" charset="0"/>
              <a:cs typeface="Times New Roman" pitchFamily="18" charset="0"/>
            </a:endParaRPr>
          </a:p>
        </p:txBody>
      </p:sp>
      <p:pic>
        <p:nvPicPr>
          <p:cNvPr id="17" name="Рисунок 16"/>
          <p:cNvPicPr/>
          <p:nvPr/>
        </p:nvPicPr>
        <p:blipFill rotWithShape="1">
          <a:blip r:embed="rId5"/>
          <a:srcRect l="59884" t="22154" r="3598" b="41846"/>
          <a:stretch/>
        </p:blipFill>
        <p:spPr bwMode="auto">
          <a:xfrm>
            <a:off x="971600" y="1142984"/>
            <a:ext cx="7458051" cy="3150111"/>
          </a:xfrm>
          <a:prstGeom prst="rect">
            <a:avLst/>
          </a:prstGeom>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24" y="1022293"/>
            <a:ext cx="8721181" cy="526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80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1343907"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8</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357958"/>
            <a:ext cx="7114416" cy="1588"/>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a:off x="857224" y="6643710"/>
            <a:ext cx="6215106" cy="1588"/>
          </a:xfrm>
          <a:prstGeom prst="straightConnector1">
            <a:avLst/>
          </a:prstGeom>
          <a:noFill/>
          <a:ln w="38100">
            <a:solidFill>
              <a:srgbClr val="00B050"/>
            </a:solidFill>
            <a:miter lim="800000"/>
            <a:headEnd type="none" w="sm" len="sm"/>
            <a:tailEnd type="none" w="sm" len="sm"/>
          </a:ln>
        </p:spPr>
      </p:cxnSp>
      <p:pic>
        <p:nvPicPr>
          <p:cNvPr id="9224" name="Рисунок 13"/>
          <p:cNvPicPr>
            <a:picLocks noChangeAspect="1"/>
          </p:cNvPicPr>
          <p:nvPr/>
        </p:nvPicPr>
        <p:blipFill>
          <a:blip r:embed="rId4" cstate="print"/>
          <a:srcRect/>
          <a:stretch>
            <a:fillRect/>
          </a:stretch>
        </p:blipFill>
        <p:spPr bwMode="auto">
          <a:xfrm>
            <a:off x="7786710" y="0"/>
            <a:ext cx="969242" cy="1022294"/>
          </a:xfrm>
          <a:prstGeom prst="rect">
            <a:avLst/>
          </a:prstGeom>
          <a:noFill/>
          <a:ln w="9525">
            <a:noFill/>
            <a:miter lim="800000"/>
            <a:headEnd/>
            <a:tailEnd/>
          </a:ln>
        </p:spPr>
      </p:pic>
      <p:sp>
        <p:nvSpPr>
          <p:cNvPr id="9225" name="Прямоугольник 11"/>
          <p:cNvSpPr>
            <a:spLocks noChangeArrowheads="1"/>
          </p:cNvSpPr>
          <p:nvPr/>
        </p:nvSpPr>
        <p:spPr bwMode="auto">
          <a:xfrm>
            <a:off x="500034" y="1000108"/>
            <a:ext cx="8191248" cy="1927590"/>
          </a:xfrm>
          <a:prstGeom prst="rect">
            <a:avLst/>
          </a:prstGeom>
          <a:noFill/>
          <a:ln w="9525">
            <a:noFill/>
            <a:miter lim="800000"/>
            <a:headEnd/>
            <a:tailEnd/>
          </a:ln>
        </p:spPr>
        <p:txBody>
          <a:bodyPr wrap="square" lIns="80147" tIns="40074" rIns="80147" bIns="40074">
            <a:spAutoFit/>
          </a:bodyPr>
          <a:lstStyle/>
          <a:p>
            <a:pPr lvl="0" eaLnBrk="0" fontAlgn="base" hangingPunct="0">
              <a:spcBef>
                <a:spcPct val="0"/>
              </a:spcBef>
              <a:spcAft>
                <a:spcPct val="0"/>
              </a:spcAft>
              <a:defRPr/>
            </a:pPr>
            <a:r>
              <a:rPr lang="ru-RU" altLang="ru-RU" sz="2400" dirty="0">
                <a:solidFill>
                  <a:srgbClr val="002060"/>
                </a:solidFill>
                <a:latin typeface="Times New Roman" panose="02020603050405020304" pitchFamily="18" charset="0"/>
                <a:cs typeface="Times New Roman" panose="02020603050405020304" pitchFamily="18" charset="0"/>
                <a:sym typeface="Arial" charset="0"/>
              </a:rPr>
              <a:t>№ </a:t>
            </a:r>
            <a:r>
              <a:rPr lang="kk-KZ" altLang="ru-RU" sz="2400" dirty="0" smtClean="0">
                <a:solidFill>
                  <a:srgbClr val="002060"/>
                </a:solidFill>
                <a:latin typeface="Times New Roman" panose="02020603050405020304" pitchFamily="18" charset="0"/>
                <a:cs typeface="Times New Roman" panose="02020603050405020304" pitchFamily="18" charset="0"/>
                <a:sym typeface="Arial" charset="0"/>
              </a:rPr>
              <a:t>1 </a:t>
            </a:r>
            <a:r>
              <a:rPr lang="kk-KZ" altLang="ru-RU" sz="2400" dirty="0">
                <a:solidFill>
                  <a:srgbClr val="002060"/>
                </a:solidFill>
                <a:latin typeface="Times New Roman" panose="02020603050405020304" pitchFamily="18" charset="0"/>
                <a:cs typeface="Times New Roman" panose="02020603050405020304" pitchFamily="18" charset="0"/>
                <a:sym typeface="Arial" charset="0"/>
              </a:rPr>
              <a:t>Тапсырма. </a:t>
            </a:r>
            <a:r>
              <a:rPr lang="kk-KZ" sz="2400" dirty="0">
                <a:solidFill>
                  <a:srgbClr val="002060"/>
                </a:solidFill>
                <a:latin typeface="Times New Roman" panose="02020603050405020304" pitchFamily="18" charset="0"/>
                <a:cs typeface="Times New Roman" panose="02020603050405020304" pitchFamily="18" charset="0"/>
                <a:sym typeface="Arial" charset="0"/>
              </a:rPr>
              <a:t>Төмендегі </a:t>
            </a:r>
            <a:r>
              <a:rPr lang="kk-KZ" sz="2400" dirty="0" smtClean="0">
                <a:solidFill>
                  <a:srgbClr val="002060"/>
                </a:solidFill>
                <a:latin typeface="Times New Roman" panose="02020603050405020304" pitchFamily="18" charset="0"/>
                <a:cs typeface="Times New Roman" panose="02020603050405020304" pitchFamily="18" charset="0"/>
                <a:sym typeface="Arial" charset="0"/>
              </a:rPr>
              <a:t>кестеге </a:t>
            </a:r>
            <a:r>
              <a:rPr lang="kk-KZ" sz="2400" dirty="0">
                <a:solidFill>
                  <a:srgbClr val="002060"/>
                </a:solidFill>
                <a:latin typeface="Times New Roman" panose="02020603050405020304" pitchFamily="18" charset="0"/>
                <a:cs typeface="Times New Roman" panose="02020603050405020304" pitchFamily="18" charset="0"/>
                <a:sym typeface="Arial" charset="0"/>
              </a:rPr>
              <a:t>берілген  формулалармен толықтырып </a:t>
            </a:r>
            <a:r>
              <a:rPr lang="kk-KZ" sz="2400" dirty="0" smtClean="0">
                <a:solidFill>
                  <a:srgbClr val="002060"/>
                </a:solidFill>
                <a:latin typeface="Times New Roman" panose="02020603050405020304" pitchFamily="18" charset="0"/>
                <a:cs typeface="Times New Roman" panose="02020603050405020304" pitchFamily="18" charset="0"/>
                <a:sym typeface="Arial" charset="0"/>
              </a:rPr>
              <a:t>анықтаңыздар:</a:t>
            </a:r>
          </a:p>
          <a:p>
            <a:pPr lvl="0" eaLnBrk="0" fontAlgn="base" hangingPunct="0">
              <a:spcBef>
                <a:spcPct val="0"/>
              </a:spcBef>
              <a:spcAft>
                <a:spcPct val="0"/>
              </a:spcAft>
              <a:defRPr/>
            </a:pPr>
            <a:r>
              <a:rPr lang="kk-KZ" sz="2400" dirty="0" smtClean="0">
                <a:solidFill>
                  <a:srgbClr val="002060"/>
                </a:solidFill>
                <a:latin typeface="Times New Roman" panose="02020603050405020304" pitchFamily="18" charset="0"/>
                <a:cs typeface="Times New Roman" panose="02020603050405020304" pitchFamily="18" charset="0"/>
                <a:sym typeface="Arial" charset="0"/>
              </a:rPr>
              <a:t>Триптофан , аденин туындылары, газтәрізді көміртек, терпеноидтар.</a:t>
            </a:r>
            <a:endParaRPr lang="kk-KZ" sz="2400" dirty="0" smtClean="0">
              <a:solidFill>
                <a:srgbClr val="002060"/>
              </a:solidFill>
              <a:latin typeface="Times New Roman" panose="02020603050405020304" pitchFamily="18" charset="0"/>
              <a:cs typeface="Times New Roman" panose="02020603050405020304" pitchFamily="18" charset="0"/>
              <a:sym typeface="Arial" charset="0"/>
            </a:endParaRPr>
          </a:p>
          <a:p>
            <a:pPr lvl="0" eaLnBrk="0" fontAlgn="base" hangingPunct="0">
              <a:spcBef>
                <a:spcPct val="0"/>
              </a:spcBef>
              <a:spcAft>
                <a:spcPct val="0"/>
              </a:spcAft>
              <a:defRPr/>
            </a:pPr>
            <a:endParaRPr lang="ru-RU" sz="2400" dirty="0">
              <a:solidFill>
                <a:srgbClr val="002060"/>
              </a:solidFill>
              <a:latin typeface="Times New Roman" panose="02020603050405020304" pitchFamily="18" charset="0"/>
              <a:cs typeface="Times New Roman" panose="02020603050405020304" pitchFamily="18" charset="0"/>
              <a:sym typeface="Arial" charset="0"/>
            </a:endParaRPr>
          </a:p>
        </p:txBody>
      </p:sp>
      <p:sp>
        <p:nvSpPr>
          <p:cNvPr id="9237" name="Прямоугольник 11"/>
          <p:cNvSpPr>
            <a:spLocks noChangeArrowheads="1"/>
          </p:cNvSpPr>
          <p:nvPr/>
        </p:nvSpPr>
        <p:spPr bwMode="auto">
          <a:xfrm>
            <a:off x="3071802" y="357166"/>
            <a:ext cx="2171448" cy="573373"/>
          </a:xfrm>
          <a:prstGeom prst="rect">
            <a:avLst/>
          </a:prstGeom>
          <a:noFill/>
          <a:ln w="9525">
            <a:noFill/>
            <a:miter lim="800000"/>
            <a:headEnd/>
            <a:tailEnd/>
          </a:ln>
        </p:spPr>
        <p:txBody>
          <a:bodyPr wrap="non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Тапсырма </a:t>
            </a:r>
            <a:endParaRPr lang="ru-RU" sz="3200" b="1" dirty="0">
              <a:solidFill>
                <a:schemeClr val="bg1"/>
              </a:solidFill>
              <a:latin typeface="Times New Roman" pitchFamily="18" charset="0"/>
              <a:cs typeface="Times New Roman" pitchFamily="18" charset="0"/>
            </a:endParaRPr>
          </a:p>
        </p:txBody>
      </p:sp>
      <p:sp>
        <p:nvSpPr>
          <p:cNvPr id="9238" name="Прямоугольник 13"/>
          <p:cNvSpPr>
            <a:spLocks noChangeArrowheads="1"/>
          </p:cNvSpPr>
          <p:nvPr/>
        </p:nvSpPr>
        <p:spPr bwMode="auto">
          <a:xfrm>
            <a:off x="642910" y="5000636"/>
            <a:ext cx="7929618" cy="450263"/>
          </a:xfrm>
          <a:prstGeom prst="rect">
            <a:avLst/>
          </a:prstGeom>
          <a:noFill/>
          <a:ln w="9525">
            <a:noFill/>
            <a:miter lim="800000"/>
            <a:headEnd/>
            <a:tailEnd/>
          </a:ln>
        </p:spPr>
        <p:txBody>
          <a:bodyPr wrap="square" lIns="80147" tIns="40074" rIns="80147" bIns="40074">
            <a:spAutoFit/>
          </a:bodyPr>
          <a:lstStyle/>
          <a:p>
            <a:pPr algn="just">
              <a:buFont typeface="Arial" pitchFamily="34" charset="0"/>
              <a:buChar char="•"/>
            </a:pPr>
            <a:r>
              <a:rPr lang="kk-KZ" sz="2400" dirty="0" smtClean="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Берілген фитогормондардың формулаларын анықтайды</a:t>
            </a:r>
            <a:endParaRPr lang="kk-KZ" sz="2400" dirty="0" smtClean="0">
              <a:solidFill>
                <a:srgbClr val="002060"/>
              </a:solidFill>
              <a:latin typeface="Times New Roman" pitchFamily="18" charset="0"/>
              <a:cs typeface="Times New Roman" pitchFamily="18" charset="0"/>
            </a:endParaRPr>
          </a:p>
        </p:txBody>
      </p:sp>
      <p:sp>
        <p:nvSpPr>
          <p:cNvPr id="22" name="Прямоугольник 21"/>
          <p:cNvSpPr/>
          <p:nvPr/>
        </p:nvSpPr>
        <p:spPr>
          <a:xfrm>
            <a:off x="857224" y="4572008"/>
            <a:ext cx="1956305" cy="461665"/>
          </a:xfrm>
          <a:prstGeom prst="rect">
            <a:avLst/>
          </a:prstGeom>
        </p:spPr>
        <p:txBody>
          <a:bodyPr wrap="none">
            <a:spAutoFit/>
          </a:bodyPr>
          <a:lstStyle/>
          <a:p>
            <a:pPr algn="just"/>
            <a:r>
              <a:rPr lang="kk-KZ" sz="2400" b="1" dirty="0" smtClean="0">
                <a:solidFill>
                  <a:srgbClr val="002060"/>
                </a:solidFill>
                <a:latin typeface="Times New Roman" pitchFamily="18" charset="0"/>
                <a:cs typeface="Times New Roman" pitchFamily="18" charset="0"/>
              </a:rPr>
              <a:t>Дескриптор:</a:t>
            </a:r>
          </a:p>
        </p:txBody>
      </p:sp>
      <p:graphicFrame>
        <p:nvGraphicFramePr>
          <p:cNvPr id="2" name="Таблица 1"/>
          <p:cNvGraphicFramePr>
            <a:graphicFrameLocks noGrp="1"/>
          </p:cNvGraphicFramePr>
          <p:nvPr>
            <p:extLst>
              <p:ext uri="{D42A27DB-BD31-4B8C-83A1-F6EECF244321}">
                <p14:modId xmlns:p14="http://schemas.microsoft.com/office/powerpoint/2010/main" val="2492404434"/>
              </p:ext>
            </p:extLst>
          </p:nvPr>
        </p:nvGraphicFramePr>
        <p:xfrm>
          <a:off x="395536" y="2564904"/>
          <a:ext cx="8496944" cy="2011664"/>
        </p:xfrm>
        <a:graphic>
          <a:graphicData uri="http://schemas.openxmlformats.org/drawingml/2006/table">
            <a:tbl>
              <a:tblPr firstRow="1" bandRow="1">
                <a:tableStyleId>{5C22544A-7EE6-4342-B048-85BDC9FD1C3A}</a:tableStyleId>
              </a:tblPr>
              <a:tblGrid>
                <a:gridCol w="1699389"/>
                <a:gridCol w="1934279"/>
                <a:gridCol w="1464499"/>
                <a:gridCol w="2033648"/>
                <a:gridCol w="1365129"/>
              </a:tblGrid>
              <a:tr h="1008736">
                <a:tc>
                  <a:txBody>
                    <a:bodyPr/>
                    <a:lstStyle/>
                    <a:p>
                      <a:r>
                        <a:rPr lang="kk-KZ" sz="2000" dirty="0" smtClean="0">
                          <a:latin typeface="Times New Roman" pitchFamily="18" charset="0"/>
                          <a:cs typeface="Times New Roman" pitchFamily="18" charset="0"/>
                        </a:rPr>
                        <a:t>Фитогормондар түрлері</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гибереллин</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ауксин</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цитокинин</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этилен</a:t>
                      </a:r>
                      <a:endParaRPr lang="ru-RU" sz="2000" dirty="0">
                        <a:latin typeface="Times New Roman" pitchFamily="18" charset="0"/>
                        <a:cs typeface="Times New Roman" pitchFamily="18" charset="0"/>
                      </a:endParaRPr>
                    </a:p>
                  </a:txBody>
                  <a:tcPr/>
                </a:tc>
              </a:tr>
              <a:tr h="1002928">
                <a:tc>
                  <a:txBody>
                    <a:bodyPr/>
                    <a:lstStyle/>
                    <a:p>
                      <a:r>
                        <a:rPr lang="kk-KZ" dirty="0" smtClean="0">
                          <a:latin typeface="Times New Roman" pitchFamily="18" charset="0"/>
                          <a:cs typeface="Times New Roman" pitchFamily="18" charset="0"/>
                        </a:rPr>
                        <a:t>формулалар</a:t>
                      </a:r>
                      <a:endParaRPr lang="ru-RU"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17197" y="-770320"/>
            <a:ext cx="10121387" cy="762832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7800093" y="5950896"/>
            <a:ext cx="2056586" cy="364281"/>
          </a:xfrm>
          <a:noFill/>
          <a:ln>
            <a:miter lim="800000"/>
            <a:headEnd/>
            <a:tailEnd/>
          </a:ln>
        </p:spPr>
        <p:txBody>
          <a:bodyPr lIns="79432" tIns="39704" rIns="79432" bIns="39704"/>
          <a:lstStyle/>
          <a:p>
            <a:pPr>
              <a:buSzPts val="1100"/>
              <a:buFont typeface="Arial" charset="0"/>
              <a:buNone/>
            </a:pPr>
            <a:fld id="{9B56F184-E603-4E9E-BF68-6D597034F0F6}" type="slidenum">
              <a:rPr lang="ru-RU" altLang="ru-RU" b="1" smtClean="0">
                <a:solidFill>
                  <a:srgbClr val="002060"/>
                </a:solidFill>
                <a:latin typeface="Arial" charset="0"/>
                <a:cs typeface="Arial" charset="0"/>
                <a:sym typeface="Arial" charset="0"/>
              </a:rPr>
              <a:pPr>
                <a:buSzPts val="1100"/>
                <a:buFont typeface="Arial" charset="0"/>
                <a:buNone/>
              </a:pPr>
              <a:t>9</a:t>
            </a:fld>
            <a:endParaRPr lang="ru-RU" altLang="ru-RU" b="1" dirty="0" smtClean="0">
              <a:solidFill>
                <a:srgbClr val="002060"/>
              </a:solidFill>
              <a:latin typeface="Arial" charset="0"/>
              <a:cs typeface="Arial" charset="0"/>
              <a:sym typeface="Arial" charset="0"/>
            </a:endParaRPr>
          </a:p>
        </p:txBody>
      </p:sp>
      <p:cxnSp>
        <p:nvCxnSpPr>
          <p:cNvPr id="9220" name="Google Shape;124;p4"/>
          <p:cNvCxnSpPr>
            <a:cxnSpLocks noChangeShapeType="1"/>
          </p:cNvCxnSpPr>
          <p:nvPr/>
        </p:nvCxnSpPr>
        <p:spPr bwMode="auto">
          <a:xfrm>
            <a:off x="529418" y="6522515"/>
            <a:ext cx="8614582" cy="0"/>
          </a:xfrm>
          <a:prstGeom prst="straightConnector1">
            <a:avLst/>
          </a:prstGeom>
          <a:noFill/>
          <a:ln w="38100">
            <a:solidFill>
              <a:srgbClr val="002060"/>
            </a:solidFill>
            <a:miter lim="800000"/>
            <a:headEnd type="none" w="sm" len="sm"/>
            <a:tailEnd type="none" w="sm" len="sm"/>
          </a:ln>
        </p:spPr>
      </p:cxnSp>
      <p:cxnSp>
        <p:nvCxnSpPr>
          <p:cNvPr id="9221" name="Google Shape;125;p4"/>
          <p:cNvCxnSpPr>
            <a:cxnSpLocks noChangeShapeType="1"/>
          </p:cNvCxnSpPr>
          <p:nvPr/>
        </p:nvCxnSpPr>
        <p:spPr bwMode="auto">
          <a:xfrm rot="10800000" flipH="1">
            <a:off x="826707" y="6698176"/>
            <a:ext cx="8317293" cy="0"/>
          </a:xfrm>
          <a:prstGeom prst="straightConnector1">
            <a:avLst/>
          </a:prstGeom>
          <a:noFill/>
          <a:ln w="38100">
            <a:solidFill>
              <a:srgbClr val="00B050"/>
            </a:solidFill>
            <a:miter lim="800000"/>
            <a:headEnd type="none" w="sm" len="sm"/>
            <a:tailEnd type="none" w="sm" len="sm"/>
          </a:ln>
        </p:spPr>
      </p:cxnSp>
      <p:pic>
        <p:nvPicPr>
          <p:cNvPr id="9224" name="Рисунок 13"/>
          <p:cNvPicPr>
            <a:picLocks noChangeAspect="1"/>
          </p:cNvPicPr>
          <p:nvPr/>
        </p:nvPicPr>
        <p:blipFill>
          <a:blip r:embed="rId4" cstate="print"/>
          <a:srcRect/>
          <a:stretch>
            <a:fillRect/>
          </a:stretch>
        </p:blipFill>
        <p:spPr bwMode="auto">
          <a:xfrm>
            <a:off x="8994678" y="-511147"/>
            <a:ext cx="969242" cy="1022294"/>
          </a:xfrm>
          <a:prstGeom prst="rect">
            <a:avLst/>
          </a:prstGeom>
          <a:noFill/>
          <a:ln w="9525">
            <a:noFill/>
            <a:miter lim="800000"/>
            <a:headEnd/>
            <a:tailEnd/>
          </a:ln>
        </p:spPr>
      </p:pic>
      <p:sp>
        <p:nvSpPr>
          <p:cNvPr id="9237" name="Прямоугольник 11"/>
          <p:cNvSpPr>
            <a:spLocks noChangeArrowheads="1"/>
          </p:cNvSpPr>
          <p:nvPr/>
        </p:nvSpPr>
        <p:spPr bwMode="auto">
          <a:xfrm>
            <a:off x="285720" y="-225132"/>
            <a:ext cx="8572528" cy="573373"/>
          </a:xfrm>
          <a:prstGeom prst="rect">
            <a:avLst/>
          </a:prstGeom>
          <a:noFill/>
          <a:ln w="9525">
            <a:noFill/>
            <a:miter lim="800000"/>
            <a:headEnd/>
            <a:tailEnd/>
          </a:ln>
        </p:spPr>
        <p:txBody>
          <a:bodyPr wrap="square" lIns="80147" tIns="40074" rIns="80147" bIns="40074">
            <a:spAutoFit/>
          </a:bodyPr>
          <a:lstStyle/>
          <a:p>
            <a:pPr algn="ctr"/>
            <a:r>
              <a:rPr lang="kk-KZ" sz="3200" b="1" dirty="0" smtClean="0">
                <a:solidFill>
                  <a:schemeClr val="bg1"/>
                </a:solidFill>
                <a:latin typeface="Times New Roman" pitchFamily="18" charset="0"/>
                <a:cs typeface="Times New Roman" pitchFamily="18" charset="0"/>
              </a:rPr>
              <a:t>Дұрыс жауабы</a:t>
            </a:r>
            <a:endParaRPr lang="ru-RU" sz="3200" b="1" dirty="0">
              <a:solidFill>
                <a:schemeClr val="bg1"/>
              </a:solidFill>
              <a:latin typeface="Times New Roman" pitchFamily="18" charset="0"/>
              <a:cs typeface="Times New Roman" pitchFamily="18" charset="0"/>
            </a:endParaRPr>
          </a:p>
        </p:txBody>
      </p:sp>
      <p:sp>
        <p:nvSpPr>
          <p:cNvPr id="22" name="Прямоугольник 21"/>
          <p:cNvSpPr/>
          <p:nvPr/>
        </p:nvSpPr>
        <p:spPr>
          <a:xfrm>
            <a:off x="6572264" y="1071546"/>
            <a:ext cx="248786" cy="400110"/>
          </a:xfrm>
          <a:prstGeom prst="rect">
            <a:avLst/>
          </a:prstGeom>
        </p:spPr>
        <p:txBody>
          <a:bodyPr wrap="none">
            <a:spAutoFit/>
          </a:bodyPr>
          <a:lstStyle/>
          <a:p>
            <a:r>
              <a:rPr lang="kk-KZ" sz="2000" b="1" dirty="0" smtClean="0">
                <a:solidFill>
                  <a:srgbClr val="002060"/>
                </a:solidFill>
                <a:latin typeface="Times New Roman" pitchFamily="18" charset="0"/>
                <a:cs typeface="Times New Roman" pitchFamily="18" charset="0"/>
              </a:rPr>
              <a:t> </a:t>
            </a:r>
            <a:endParaRPr lang="ru-RU" sz="2000" dirty="0">
              <a:solidFill>
                <a:srgbClr val="002060"/>
              </a:solidFill>
            </a:endParaRPr>
          </a:p>
        </p:txBody>
      </p:sp>
      <p:sp>
        <p:nvSpPr>
          <p:cNvPr id="23" name="Прямоугольник 22"/>
          <p:cNvSpPr/>
          <p:nvPr/>
        </p:nvSpPr>
        <p:spPr>
          <a:xfrm>
            <a:off x="500034" y="1214422"/>
            <a:ext cx="312906" cy="400110"/>
          </a:xfrm>
          <a:prstGeom prst="rect">
            <a:avLst/>
          </a:prstGeom>
        </p:spPr>
        <p:txBody>
          <a:bodyPr wrap="none">
            <a:spAutoFit/>
          </a:bodyPr>
          <a:lstStyle/>
          <a:p>
            <a:r>
              <a:rPr lang="kk-KZ" sz="2000" dirty="0" smtClean="0">
                <a:solidFill>
                  <a:srgbClr val="002060"/>
                </a:solidFill>
                <a:latin typeface="Times New Roman" pitchFamily="18" charset="0"/>
                <a:cs typeface="Times New Roman" pitchFamily="18" charset="0"/>
              </a:rPr>
              <a:t> </a:t>
            </a:r>
            <a:r>
              <a:rPr lang="kk-KZ" sz="2000" b="1" dirty="0" smtClean="0">
                <a:solidFill>
                  <a:srgbClr val="002060"/>
                </a:solidFill>
                <a:latin typeface="Times New Roman" pitchFamily="18" charset="0"/>
                <a:cs typeface="Times New Roman" pitchFamily="18" charset="0"/>
              </a:rPr>
              <a:t> </a:t>
            </a:r>
            <a:endParaRPr lang="ru-RU" sz="2000" dirty="0">
              <a:solidFill>
                <a:srgbClr val="002060"/>
              </a:solidFill>
            </a:endParaRPr>
          </a:p>
        </p:txBody>
      </p:sp>
      <p:sp>
        <p:nvSpPr>
          <p:cNvPr id="17" name="Прямоугольник 16"/>
          <p:cNvSpPr/>
          <p:nvPr/>
        </p:nvSpPr>
        <p:spPr>
          <a:xfrm>
            <a:off x="1071538" y="4572008"/>
            <a:ext cx="1956305" cy="461665"/>
          </a:xfrm>
          <a:prstGeom prst="rect">
            <a:avLst/>
          </a:prstGeom>
        </p:spPr>
        <p:txBody>
          <a:bodyPr wrap="none">
            <a:spAutoFit/>
          </a:bodyPr>
          <a:lstStyle/>
          <a:p>
            <a:pPr algn="just"/>
            <a:r>
              <a:rPr lang="kk-KZ" sz="2400" b="1" dirty="0" smtClean="0">
                <a:solidFill>
                  <a:srgbClr val="002060"/>
                </a:solidFill>
                <a:latin typeface="Times New Roman" pitchFamily="18" charset="0"/>
                <a:cs typeface="Times New Roman" pitchFamily="18" charset="0"/>
              </a:rPr>
              <a:t>Дескриптор:</a:t>
            </a:r>
          </a:p>
        </p:txBody>
      </p:sp>
      <p:sp>
        <p:nvSpPr>
          <p:cNvPr id="19" name="Прямоугольник 13"/>
          <p:cNvSpPr>
            <a:spLocks noChangeArrowheads="1"/>
          </p:cNvSpPr>
          <p:nvPr/>
        </p:nvSpPr>
        <p:spPr bwMode="auto">
          <a:xfrm>
            <a:off x="1071538" y="5072074"/>
            <a:ext cx="8072462" cy="450263"/>
          </a:xfrm>
          <a:prstGeom prst="rect">
            <a:avLst/>
          </a:prstGeom>
          <a:noFill/>
          <a:ln w="9525">
            <a:noFill/>
            <a:miter lim="800000"/>
            <a:headEnd/>
            <a:tailEnd/>
          </a:ln>
        </p:spPr>
        <p:txBody>
          <a:bodyPr wrap="square" lIns="80147" tIns="40074" rIns="80147" bIns="40074">
            <a:spAutoFit/>
          </a:bodyPr>
          <a:lstStyle/>
          <a:p>
            <a:pPr>
              <a:buFont typeface="Arial" pitchFamily="34" charset="0"/>
              <a:buChar char="•"/>
            </a:pPr>
            <a:r>
              <a:rPr lang="kk-KZ" sz="2400" dirty="0" smtClean="0">
                <a:solidFill>
                  <a:srgbClr val="002060"/>
                </a:solidFill>
                <a:latin typeface="Times New Roman" pitchFamily="18" charset="0"/>
                <a:cs typeface="Times New Roman" pitchFamily="18" charset="0"/>
              </a:rPr>
              <a:t> Берілген фитогормондарда формулаларды анықтайды</a:t>
            </a:r>
          </a:p>
        </p:txBody>
      </p:sp>
      <p:sp>
        <p:nvSpPr>
          <p:cNvPr id="21" name="Прямоугольник 11"/>
          <p:cNvSpPr>
            <a:spLocks noChangeArrowheads="1"/>
          </p:cNvSpPr>
          <p:nvPr/>
        </p:nvSpPr>
        <p:spPr bwMode="auto">
          <a:xfrm>
            <a:off x="285720" y="357166"/>
            <a:ext cx="2571768" cy="450263"/>
          </a:xfrm>
          <a:prstGeom prst="rect">
            <a:avLst/>
          </a:prstGeom>
          <a:noFill/>
          <a:ln w="9525">
            <a:noFill/>
            <a:miter lim="800000"/>
            <a:headEnd/>
            <a:tailEnd/>
          </a:ln>
        </p:spPr>
        <p:txBody>
          <a:bodyPr wrap="square" lIns="80147" tIns="40074" rIns="80147" bIns="40074">
            <a:spAutoFit/>
          </a:bodyPr>
          <a:lstStyle/>
          <a:p>
            <a:r>
              <a:rPr lang="ru-RU" sz="2400" dirty="0">
                <a:solidFill>
                  <a:srgbClr val="002060"/>
                </a:solidFill>
                <a:latin typeface="Times New Roman" pitchFamily="18" charset="0"/>
                <a:cs typeface="Times New Roman" pitchFamily="18" charset="0"/>
              </a:rPr>
              <a:t>№ </a:t>
            </a:r>
            <a:r>
              <a:rPr lang="kk-KZ" sz="2400" dirty="0">
                <a:solidFill>
                  <a:srgbClr val="002060"/>
                </a:solidFill>
                <a:latin typeface="Times New Roman" pitchFamily="18" charset="0"/>
                <a:cs typeface="Times New Roman" pitchFamily="18" charset="0"/>
              </a:rPr>
              <a:t>1 Тапсырма</a:t>
            </a:r>
            <a:r>
              <a:rPr lang="kk-KZ" sz="2400" dirty="0">
                <a:solidFill>
                  <a:srgbClr val="002060"/>
                </a:solidFill>
                <a:latin typeface="Century Gothic" pitchFamily="34" charset="0"/>
                <a:cs typeface="Times New Roman" pitchFamily="18" charset="0"/>
              </a:rPr>
              <a:t>. </a:t>
            </a:r>
            <a:endParaRPr lang="ru-RU" sz="2400" dirty="0">
              <a:solidFill>
                <a:srgbClr val="002060"/>
              </a:solidFill>
              <a:latin typeface="Times New Roman" pitchFamily="18" charset="0"/>
              <a:cs typeface="Times New Roman" pitchFamily="18"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2801151144"/>
              </p:ext>
            </p:extLst>
          </p:nvPr>
        </p:nvGraphicFramePr>
        <p:xfrm>
          <a:off x="500034" y="1214422"/>
          <a:ext cx="8494643" cy="3006666"/>
        </p:xfrm>
        <a:graphic>
          <a:graphicData uri="http://schemas.openxmlformats.org/drawingml/2006/table">
            <a:tbl>
              <a:tblPr firstRow="1" bandRow="1">
                <a:tableStyleId>{5C22544A-7EE6-4342-B048-85BDC9FD1C3A}</a:tableStyleId>
              </a:tblPr>
              <a:tblGrid>
                <a:gridCol w="1698929"/>
                <a:gridCol w="1933756"/>
                <a:gridCol w="1464101"/>
                <a:gridCol w="2033098"/>
                <a:gridCol w="1364759"/>
              </a:tblGrid>
              <a:tr h="1617288">
                <a:tc>
                  <a:txBody>
                    <a:bodyPr/>
                    <a:lstStyle/>
                    <a:p>
                      <a:r>
                        <a:rPr lang="kk-KZ" sz="2000" dirty="0" smtClean="0">
                          <a:latin typeface="Times New Roman" pitchFamily="18" charset="0"/>
                          <a:cs typeface="Times New Roman" pitchFamily="18" charset="0"/>
                        </a:rPr>
                        <a:t>Фитогормондар түрлері</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гибереллин</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ауксин</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цитокинин</a:t>
                      </a:r>
                      <a:endParaRPr lang="ru-RU" sz="2000" dirty="0">
                        <a:latin typeface="Times New Roman" pitchFamily="18" charset="0"/>
                        <a:cs typeface="Times New Roman" pitchFamily="18" charset="0"/>
                      </a:endParaRPr>
                    </a:p>
                  </a:txBody>
                  <a:tcPr/>
                </a:tc>
                <a:tc>
                  <a:txBody>
                    <a:bodyPr/>
                    <a:lstStyle/>
                    <a:p>
                      <a:r>
                        <a:rPr lang="kk-KZ" sz="2000" dirty="0" smtClean="0">
                          <a:latin typeface="Times New Roman" pitchFamily="18" charset="0"/>
                          <a:cs typeface="Times New Roman" pitchFamily="18" charset="0"/>
                        </a:rPr>
                        <a:t>этилен</a:t>
                      </a:r>
                      <a:endParaRPr lang="ru-RU" sz="2000" dirty="0">
                        <a:latin typeface="Times New Roman" pitchFamily="18" charset="0"/>
                        <a:cs typeface="Times New Roman" pitchFamily="18" charset="0"/>
                      </a:endParaRPr>
                    </a:p>
                  </a:txBody>
                  <a:tcPr/>
                </a:tc>
              </a:tr>
              <a:tr h="1389378">
                <a:tc>
                  <a:txBody>
                    <a:bodyPr/>
                    <a:lstStyle/>
                    <a:p>
                      <a:r>
                        <a:rPr lang="kk-KZ" dirty="0" smtClean="0">
                          <a:latin typeface="Times New Roman" pitchFamily="18" charset="0"/>
                          <a:cs typeface="Times New Roman" pitchFamily="18" charset="0"/>
                        </a:rPr>
                        <a:t>формулалар</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Терпеноидтар</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Триптофан туындылары</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Аденин </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Газтәрізді көміртек</a:t>
                      </a:r>
                      <a:endParaRPr lang="ru-RU"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4588</TotalTime>
  <Words>294</Words>
  <Application>Microsoft Office PowerPoint</Application>
  <PresentationFormat>Экран (4:3)</PresentationFormat>
  <Paragraphs>69</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     Өсімдіктердің жануарлардан айырмашылығы, олар жүйке жүйесі арқылы басқарылатын белсенді қозғалыс жасамайды. Өсімдіктердің барлық түрлерінің қозғалысы- олардың жасушаларының белгілі бір бағытта өсуі. Демек, өсімдік ағзасын басқаратын механизм ретінде өсімдік жасушаларының өсуіне әсер ететін және өсімдіктердің тіршілік жағдайын өзгертетін заттар ғана қолданылады.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Madina</dc:creator>
  <cp:lastModifiedBy>Админ</cp:lastModifiedBy>
  <cp:revision>378</cp:revision>
  <dcterms:created xsi:type="dcterms:W3CDTF">2020-07-14T09:45:37Z</dcterms:created>
  <dcterms:modified xsi:type="dcterms:W3CDTF">2020-11-21T20:39:50Z</dcterms:modified>
</cp:coreProperties>
</file>