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jpeg" ContentType="image/jpeg"/>
  <Override PartName="/ppt/media/image4.png" ContentType="image/png"/>
  <Override PartName="/ppt/media/image5.png" ContentType="image/png"/>
  <Override PartName="/ppt/media/image6.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_rels/notesSlide4.xml.rels" ContentType="application/vnd.openxmlformats-package.relationships+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5088"/>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796800" cy="9928800"/>
          </a:xfrm>
          <a:prstGeom prst="rect">
            <a:avLst/>
          </a:prstGeom>
          <a:solidFill>
            <a:srgbClr val="ffffff"/>
          </a:solidFill>
          <a:ln w="0">
            <a:noFill/>
          </a:ln>
        </p:spPr>
        <p:txBody>
          <a:bodyPr lIns="90000" rIns="90000" tIns="45000" bIns="45000" anchor="ctr" anchorCtr="1">
            <a:noAutofit/>
          </a:bodyPr>
          <a:p>
            <a:endParaRPr b="0" lang="ru-RU" sz="1200" strike="noStrike" u="none">
              <a:solidFill>
                <a:srgbClr val="000000"/>
              </a:solidFill>
              <a:uFillTx/>
              <a:latin typeface="Arial"/>
            </a:endParaRPr>
          </a:p>
        </p:txBody>
      </p:sp>
      <p:sp>
        <p:nvSpPr>
          <p:cNvPr id="6" name="PlaceHolder 1"/>
          <p:cNvSpPr>
            <a:spLocks noGrp="1"/>
          </p:cNvSpPr>
          <p:nvPr>
            <p:ph type="hdr"/>
          </p:nvPr>
        </p:nvSpPr>
        <p:spPr>
          <a:xfrm>
            <a:off x="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7" name="PlaceHolder 2"/>
          <p:cNvSpPr>
            <a:spLocks noGrp="1"/>
          </p:cNvSpPr>
          <p:nvPr>
            <p:ph type="dt" idx="4"/>
          </p:nvPr>
        </p:nvSpPr>
        <p:spPr>
          <a:xfrm>
            <a:off x="384984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8" name="PlaceHolder 3"/>
          <p:cNvSpPr>
            <a:spLocks noGrp="1"/>
          </p:cNvSpPr>
          <p:nvPr>
            <p:ph type="sldImg"/>
          </p:nvPr>
        </p:nvSpPr>
        <p:spPr>
          <a:xfrm>
            <a:off x="422280" y="1240920"/>
            <a:ext cx="5953320" cy="3350160"/>
          </a:xfrm>
          <a:prstGeom prst="rect">
            <a:avLst/>
          </a:prstGeom>
          <a:noFill/>
          <a:ln w="12600">
            <a:solidFill>
              <a:srgbClr val="000000"/>
            </a:solidFill>
            <a:round/>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move the slide</a:t>
            </a:r>
            <a:endParaRPr b="0" lang="ru-RU" sz="3800" strike="noStrike" u="none">
              <a:solidFill>
                <a:srgbClr val="000000"/>
              </a:solidFill>
              <a:uFillTx/>
              <a:latin typeface="Calibri"/>
            </a:endParaRPr>
          </a:p>
        </p:txBody>
      </p:sp>
      <p:sp>
        <p:nvSpPr>
          <p:cNvPr id="9" name="PlaceHolder 4"/>
          <p:cNvSpPr>
            <a:spLocks noGrp="1"/>
          </p:cNvSpPr>
          <p:nvPr>
            <p:ph type="body"/>
          </p:nvPr>
        </p:nvSpPr>
        <p:spPr>
          <a:xfrm>
            <a:off x="679320" y="4777920"/>
            <a:ext cx="5438880" cy="3908520"/>
          </a:xfrm>
          <a:prstGeom prst="rect">
            <a:avLst/>
          </a:prstGeom>
          <a:noFill/>
          <a:ln w="0">
            <a:noFill/>
          </a:ln>
        </p:spPr>
        <p:txBody>
          <a:bodyPr lIns="91440" rIns="91440" tIns="45720" bIns="45720" anchor="t">
            <a:noAutofit/>
          </a:bodyPr>
          <a:p>
            <a:pPr marL="387360" indent="-193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rPr>
              <a:t>Click to edit the notes format</a:t>
            </a:r>
            <a:endParaRPr b="0" lang="ru-RU" sz="1200" strike="noStrike" u="none">
              <a:solidFill>
                <a:srgbClr val="000000"/>
              </a:solidFill>
              <a:uFillTx/>
              <a:latin typeface="Arial"/>
            </a:endParaRPr>
          </a:p>
        </p:txBody>
      </p:sp>
      <p:sp>
        <p:nvSpPr>
          <p:cNvPr id="10" name="PlaceHolder 5"/>
          <p:cNvSpPr>
            <a:spLocks noGrp="1"/>
          </p:cNvSpPr>
          <p:nvPr>
            <p:ph type="ftr" idx="5"/>
          </p:nvPr>
        </p:nvSpPr>
        <p:spPr>
          <a:xfrm>
            <a:off x="0" y="9429840"/>
            <a:ext cx="2946240" cy="498240"/>
          </a:xfrm>
          <a:prstGeom prst="rect">
            <a:avLst/>
          </a:prstGeom>
          <a:noFill/>
          <a:ln w="0">
            <a:noFill/>
          </a:ln>
        </p:spPr>
        <p:txBody>
          <a:bodyPr lIns="91440" rIns="91440" tIns="45720" bIns="4572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11" name="PlaceHolder 6"/>
          <p:cNvSpPr>
            <a:spLocks noGrp="1"/>
          </p:cNvSpPr>
          <p:nvPr>
            <p:ph type="sldNum" idx="6"/>
          </p:nvPr>
        </p:nvSpPr>
        <p:spPr>
          <a:xfrm>
            <a:off x="3849840" y="9429840"/>
            <a:ext cx="2946240" cy="498240"/>
          </a:xfrm>
          <a:prstGeom prst="rect">
            <a:avLst/>
          </a:prstGeom>
          <a:noFill/>
          <a:ln w="0">
            <a:noFill/>
          </a:ln>
        </p:spPr>
        <p:txBody>
          <a:bodyPr lIns="91440" rIns="91440" tIns="45720" bIns="4572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ea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A349E9-1CE8-404A-A53C-AEE006947821}" type="slidenum">
              <a:rPr b="0" lang="ru-RU" sz="1200" strike="noStrike" u="none">
                <a:solidFill>
                  <a:srgbClr val="000000"/>
                </a:solidFill>
                <a:uFillTx/>
                <a:latin typeface="Calibri"/>
                <a:ea typeface="Calibri"/>
              </a:rPr>
              <a:t>&lt;number&gt;</a:t>
            </a:fld>
            <a:endParaRPr b="0" lang="ru-RU" sz="12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body"/>
          </p:nvPr>
        </p:nvSpPr>
        <p:spPr>
          <a:xfrm>
            <a:off x="679320" y="4777920"/>
            <a:ext cx="5438880" cy="3908520"/>
          </a:xfrm>
          <a:prstGeom prst="rect">
            <a:avLst/>
          </a:prstGeom>
          <a:noFill/>
          <a:ln w="0">
            <a:noFill/>
          </a:ln>
        </p:spPr>
        <p:txBody>
          <a:bodyPr lIns="91440" rIns="91440" tIns="45720" bIns="45720" anchor="t">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ea typeface="Calibri"/>
              </a:rPr>
              <a:t> </a:t>
            </a:r>
            <a:r>
              <a:rPr b="0" lang="ru-RU" sz="1200" strike="noStrike" u="none">
                <a:solidFill>
                  <a:srgbClr val="000000"/>
                </a:solidFill>
                <a:uFillTx/>
                <a:latin typeface="Calibri"/>
                <a:ea typeface="Calibri"/>
              </a:rPr>
              <a:t>және глюкоза мөлшерін реттеу  кері байланыс принципі</a:t>
            </a:r>
            <a:endParaRPr b="0" lang="ru-RU" sz="1200" strike="noStrike" u="none">
              <a:solidFill>
                <a:srgbClr val="000000"/>
              </a:solidFill>
              <a:uFillTx/>
              <a:latin typeface="Arial"/>
            </a:endParaRPr>
          </a:p>
        </p:txBody>
      </p:sp>
      <p:sp>
        <p:nvSpPr>
          <p:cNvPr id="121" name="PlaceHolder 2"/>
          <p:cNvSpPr>
            <a:spLocks noGrp="1"/>
          </p:cNvSpPr>
          <p:nvPr>
            <p:ph type="sldImg"/>
          </p:nvPr>
        </p:nvSpPr>
        <p:spPr>
          <a:xfrm>
            <a:off x="422280" y="1241280"/>
            <a:ext cx="5952960" cy="334980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F15D885-FF2F-4902-8DDE-1687E41A47DE}"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edit the title text format</a:t>
            </a:r>
            <a:endParaRPr b="0" lang="ru-RU" sz="3800" strike="noStrike" u="none">
              <a:solidFill>
                <a:srgbClr val="000000"/>
              </a:solidFill>
              <a:uFillTx/>
              <a:latin typeface="Calibri"/>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77760" rIns="77760" tIns="38880" bIns="38880" anchor="t">
            <a:normAutofit fontScale="92500" lnSpcReduction="9999"/>
          </a:bodyPr>
          <a:p>
            <a:pPr marL="290520" indent="-29052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Click to edit the outline text format</a:t>
            </a:r>
            <a:endParaRPr b="0" lang="ru-RU" sz="2700" strike="noStrike" u="none">
              <a:solidFill>
                <a:srgbClr val="000000"/>
              </a:solidFill>
              <a:uFillTx/>
              <a:latin typeface="Calibri"/>
            </a:endParaRPr>
          </a:p>
          <a:p>
            <a:pPr lvl="1" marL="631800" indent="-24300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Second Outline Level</a:t>
            </a:r>
            <a:endParaRPr b="0" lang="ru-RU" sz="2700" strike="noStrike" u="none">
              <a:solidFill>
                <a:srgbClr val="000000"/>
              </a:solidFill>
              <a:uFillTx/>
              <a:latin typeface="Calibri"/>
            </a:endParaRPr>
          </a:p>
          <a:p>
            <a:pPr lvl="2" marL="9730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Third Outline Level</a:t>
            </a:r>
            <a:endParaRPr b="0" lang="ru-RU" sz="2700" strike="noStrike" u="none">
              <a:solidFill>
                <a:srgbClr val="000000"/>
              </a:solidFill>
              <a:uFillTx/>
              <a:latin typeface="Calibri"/>
            </a:endParaRPr>
          </a:p>
          <a:p>
            <a:pPr lvl="3" marL="136224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Fourth Outline Level</a:t>
            </a:r>
            <a:endParaRPr b="0" lang="ru-RU" sz="2700" strike="noStrike" u="none">
              <a:solidFill>
                <a:srgbClr val="000000"/>
              </a:solidFill>
              <a:uFillTx/>
              <a:latin typeface="Calibri"/>
            </a:endParaRPr>
          </a:p>
          <a:p>
            <a:pPr lvl="4"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Fifth Outline Level</a:t>
            </a:r>
            <a:endParaRPr b="0" lang="ru-RU" sz="2700" strike="noStrike" u="none">
              <a:solidFill>
                <a:srgbClr val="000000"/>
              </a:solidFill>
              <a:uFillTx/>
              <a:latin typeface="Calibri"/>
            </a:endParaRPr>
          </a:p>
          <a:p>
            <a:pPr lvl="5"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Sixth Outline Level</a:t>
            </a:r>
            <a:endParaRPr b="0" lang="ru-RU" sz="2700" strike="noStrike" u="none">
              <a:solidFill>
                <a:srgbClr val="000000"/>
              </a:solidFill>
              <a:uFillTx/>
              <a:latin typeface="Calibri"/>
            </a:endParaRPr>
          </a:p>
          <a:p>
            <a:pPr lvl="6"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Seventh Outline Level</a:t>
            </a:r>
            <a:endParaRPr b="0" lang="ru-RU" sz="2700" strike="noStrike" u="none">
              <a:solidFill>
                <a:srgbClr val="000000"/>
              </a:solidFill>
              <a:uFillTx/>
              <a:latin typeface="Calibri"/>
            </a:endParaRPr>
          </a:p>
        </p:txBody>
      </p:sp>
      <p:sp>
        <p:nvSpPr>
          <p:cNvPr id="2" name="PlaceHolder 3"/>
          <p:cNvSpPr>
            <a:spLocks noGrp="1"/>
          </p:cNvSpPr>
          <p:nvPr>
            <p:ph type="dt" idx="1"/>
          </p:nvPr>
        </p:nvSpPr>
        <p:spPr>
          <a:xfrm>
            <a:off x="456840" y="4766760"/>
            <a:ext cx="213372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3124080" y="4766760"/>
            <a:ext cx="289584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 name="PlaceHolder 5"/>
          <p:cNvSpPr>
            <a:spLocks noGrp="1"/>
          </p:cNvSpPr>
          <p:nvPr>
            <p:ph type="sldNum" idx="3"/>
          </p:nvPr>
        </p:nvSpPr>
        <p:spPr>
          <a:xfrm>
            <a:off x="6552720" y="4766760"/>
            <a:ext cx="2133720" cy="273240"/>
          </a:xfrm>
          <a:prstGeom prst="rect">
            <a:avLst/>
          </a:prstGeom>
          <a:noFill/>
          <a:ln w="0">
            <a:noFill/>
          </a:ln>
        </p:spPr>
        <p:txBody>
          <a:bodyPr lIns="77760" rIns="77760" tIns="38880" bIns="388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898989"/>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314E206-5142-4354-804E-B865FA208F53}"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1.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Google Shape;76;p1"/>
          <p:cNvSpPr/>
          <p:nvPr/>
        </p:nvSpPr>
        <p:spPr>
          <a:xfrm>
            <a:off x="687240" y="2220840"/>
            <a:ext cx="7712280" cy="1306440"/>
          </a:xfrm>
          <a:prstGeom prst="rect">
            <a:avLst/>
          </a:prstGeom>
          <a:noFill/>
          <a:ln w="0">
            <a:noFill/>
          </a:ln>
        </p:spPr>
        <p:style>
          <a:lnRef idx="0"/>
          <a:fillRef idx="0"/>
          <a:effectRef idx="0"/>
          <a:fontRef idx="minor"/>
        </p:style>
        <p:txBody>
          <a:bodyPr lIns="44280" rIns="44280" tIns="22320" bIns="2232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 </a:t>
            </a:r>
            <a:r>
              <a:rPr b="1" lang="kk-KZ" sz="2500" strike="noStrike" u="none">
                <a:solidFill>
                  <a:srgbClr val="558ed5"/>
                </a:solidFill>
                <a:uFillTx/>
                <a:latin typeface="Times New Roman"/>
                <a:ea typeface="Times New Roman"/>
              </a:rPr>
              <a:t>Тақырыбы: Эстроген, инсулин мысалында гормондардың нысана-жасушаға әсер ету механизмі</a:t>
            </a:r>
            <a:endParaRPr b="0" lang="ru-RU" sz="2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558ed5"/>
                </a:solidFill>
                <a:uFillTx/>
                <a:latin typeface="Times New Roman"/>
                <a:ea typeface="Times New Roman"/>
              </a:rPr>
              <a:t>11 сынып</a:t>
            </a:r>
            <a:endParaRPr b="0" lang="ru-RU" sz="2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558ed5"/>
                </a:solidFill>
                <a:uFillTx/>
                <a:latin typeface="Times New Roman"/>
                <a:ea typeface="Times New Roman"/>
              </a:rPr>
              <a:t>(Қоғамдық – гуманитарлық бағыты</a:t>
            </a:r>
            <a:r>
              <a:rPr b="0" i="1" lang="ru-RU" sz="2400" strike="noStrike" u="none">
                <a:solidFill>
                  <a:srgbClr val="558ed5"/>
                </a:solidFill>
                <a:uFillTx/>
                <a:latin typeface="Times New Roman"/>
                <a:ea typeface="Times New Roman"/>
              </a:rPr>
              <a:t>)</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cxnSp>
        <p:nvCxnSpPr>
          <p:cNvPr id="13" name="Google Shape;77;p1"/>
          <p:cNvCxnSpPr/>
          <p:nvPr/>
        </p:nvCxnSpPr>
        <p:spPr>
          <a:xfrm>
            <a:off x="1166400" y="4409640"/>
            <a:ext cx="6941160" cy="1080"/>
          </a:xfrm>
          <a:prstGeom prst="straightConnector1">
            <a:avLst/>
          </a:prstGeom>
          <a:ln w="38160">
            <a:solidFill>
              <a:srgbClr val="090f78"/>
            </a:solidFill>
            <a:miter/>
          </a:ln>
        </p:spPr>
      </p:cxnSp>
      <p:cxnSp>
        <p:nvCxnSpPr>
          <p:cNvPr id="14" name="Google Shape;78;p1"/>
          <p:cNvCxnSpPr/>
          <p:nvPr/>
        </p:nvCxnSpPr>
        <p:spPr>
          <a:xfrm>
            <a:off x="1287360" y="4736880"/>
            <a:ext cx="6820560" cy="1080"/>
          </a:xfrm>
          <a:prstGeom prst="straightConnector1">
            <a:avLst/>
          </a:prstGeom>
          <a:ln w="38160">
            <a:solidFill>
              <a:srgbClr val="00b050"/>
            </a:solidFill>
            <a:miter/>
          </a:ln>
        </p:spPr>
      </p:cxnSp>
      <p:pic>
        <p:nvPicPr>
          <p:cNvPr id="15" name="Звук 2" descr=""/>
          <p:cNvPicPr/>
          <p:nvPr/>
        </p:nvPicPr>
        <p:blipFill>
          <a:blip r:embed="rId1"/>
          <a:stretch/>
        </p:blipFill>
        <p:spPr>
          <a:xfrm>
            <a:off x="8440560" y="4440240"/>
            <a:ext cx="487440" cy="487440"/>
          </a:xfrm>
          <a:prstGeom prst="rect">
            <a:avLst/>
          </a:prstGeom>
          <a:ln w="0">
            <a:noFill/>
          </a:ln>
        </p:spPr>
      </p:pic>
      <p:pic>
        <p:nvPicPr>
          <p:cNvPr id="16" name="Звук 4" descr=""/>
          <p:cNvPicPr/>
          <p:nvPr/>
        </p:nvPicPr>
        <p:blipFill>
          <a:blip r:embed="rId2"/>
          <a:stretch/>
        </p:blipFill>
        <p:spPr>
          <a:xfrm>
            <a:off x="8440560" y="4440240"/>
            <a:ext cx="487440" cy="48744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Рисунок 3" descr=""/>
          <p:cNvPicPr/>
          <p:nvPr/>
        </p:nvPicPr>
        <p:blipFill>
          <a:blip r:embed="rId1"/>
          <a:stretch/>
        </p:blipFill>
        <p:spPr>
          <a:xfrm>
            <a:off x="22320" y="0"/>
            <a:ext cx="9099360" cy="5143680"/>
          </a:xfrm>
          <a:prstGeom prst="rect">
            <a:avLst/>
          </a:prstGeom>
          <a:ln w="0">
            <a:noFill/>
          </a:ln>
        </p:spPr>
      </p:pic>
      <p:sp>
        <p:nvSpPr>
          <p:cNvPr id="90" name="PlaceHolder 1"/>
          <p:cNvSpPr>
            <a:spLocks noGrp="1"/>
          </p:cNvSpPr>
          <p:nvPr>
            <p:ph type="title"/>
          </p:nvPr>
        </p:nvSpPr>
        <p:spPr>
          <a:xfrm>
            <a:off x="457200" y="205920"/>
            <a:ext cx="8229600" cy="66060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rPr>
              <a:t>Стероидты гормондардың  «нысана-жасушаға» әсер ету механизмі</a:t>
            </a:r>
            <a:endParaRPr b="0" lang="ru-RU" sz="2000" strike="noStrike" u="none">
              <a:solidFill>
                <a:srgbClr val="000000"/>
              </a:solidFill>
              <a:uFillTx/>
              <a:latin typeface="Calibri"/>
            </a:endParaRPr>
          </a:p>
        </p:txBody>
      </p:sp>
      <p:sp>
        <p:nvSpPr>
          <p:cNvPr id="91"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1E5A780-841E-4C1E-9528-278962739381}"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
        <p:nvSpPr>
          <p:cNvPr id="92" name=""/>
          <p:cNvSpPr txBox="1"/>
          <p:nvPr/>
        </p:nvSpPr>
        <p:spPr>
          <a:xfrm>
            <a:off x="5029200" y="1200240"/>
            <a:ext cx="3898800" cy="3394080"/>
          </a:xfrm>
          <a:prstGeom prst="rect">
            <a:avLst/>
          </a:prstGeom>
          <a:noFill/>
          <a:ln w="0">
            <a:noFill/>
          </a:ln>
        </p:spPr>
        <p:txBody>
          <a:bodyPr lIns="77760" rIns="77760" tIns="38880" bIns="38880" anchor="t">
            <a:normAutofit/>
          </a:bodyPr>
          <a:p>
            <a:pPr marL="290520" indent="-290520">
              <a:spcBef>
                <a:spcPts val="575"/>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7375e"/>
                </a:solidFill>
                <a:uFillTx/>
                <a:latin typeface="Calibri"/>
              </a:rPr>
              <a:t>Фосфолипидтер қабатынан тұратын сыртқы жасушалық мембрана оларға кедергі болып табылмайды. Стероидты гормондардың молекулалары нысан-жасуша ішіне, ципоплазмаға енеді</a:t>
            </a:r>
            <a:r>
              <a:rPr b="0" lang="kk-KZ" sz="2300" strike="noStrike" u="none">
                <a:solidFill>
                  <a:srgbClr val="000000"/>
                </a:solidFill>
                <a:uFillTx/>
                <a:latin typeface="Calibri"/>
              </a:rPr>
              <a:t>.</a:t>
            </a:r>
            <a:endParaRPr b="0" lang="ru-RU" sz="2300" strike="noStrike" u="none">
              <a:solidFill>
                <a:srgbClr val="000000"/>
              </a:solidFill>
              <a:uFillTx/>
              <a:latin typeface="Calibri"/>
            </a:endParaRPr>
          </a:p>
        </p:txBody>
      </p:sp>
      <p:pic>
        <p:nvPicPr>
          <p:cNvPr id="93" name="Звук 1" descr=""/>
          <p:cNvPicPr/>
          <p:nvPr/>
        </p:nvPicPr>
        <p:blipFill>
          <a:blip r:embed="rId2"/>
          <a:stretch/>
        </p:blipFill>
        <p:spPr>
          <a:xfrm>
            <a:off x="8440560" y="4440240"/>
            <a:ext cx="487440" cy="487440"/>
          </a:xfrm>
          <a:prstGeom prst="rect">
            <a:avLst/>
          </a:prstGeom>
          <a:ln w="0">
            <a:noFill/>
          </a:ln>
        </p:spPr>
      </p:pic>
      <p:sp>
        <p:nvSpPr>
          <p:cNvPr id="94" name=""/>
          <p:cNvSpPr txBox="1"/>
          <p:nvPr/>
        </p:nvSpPr>
        <p:spPr>
          <a:xfrm>
            <a:off x="495000" y="1200240"/>
            <a:ext cx="4381560" cy="3394080"/>
          </a:xfrm>
          <a:prstGeom prst="rect">
            <a:avLst/>
          </a:prstGeom>
          <a:noFill/>
          <a:ln w="0">
            <a:noFill/>
          </a:ln>
        </p:spPr>
        <p:txBody>
          <a:bodyPr lIns="77760" rIns="77760" tIns="38880" bIns="38880" anchor="t">
            <a:normAutofit/>
          </a:bodyPr>
          <a:p>
            <a:pPr marL="290520" indent="-290520">
              <a:spcBef>
                <a:spcPts val="499"/>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7375e"/>
                </a:solidFill>
                <a:uFillTx/>
                <a:latin typeface="Calibri"/>
              </a:rPr>
              <a:t>Барлық стероидты гормондардың олардың пептидті гормондарынан айырмашылық жасайтын нысана-жасушаға нақты әрі қатаң белгілі бір әсер ету механизмі бар. Олар гидрофобты және майларға ұқсас формуласы бар.</a:t>
            </a:r>
            <a:endParaRPr b="0" lang="ru-RU" sz="2000" strike="noStrike" u="none">
              <a:solidFill>
                <a:srgbClr val="000000"/>
              </a:solidFill>
              <a:uFillTx/>
              <a:latin typeface="Calibri"/>
            </a:endParaRPr>
          </a:p>
        </p:txBody>
      </p:sp>
      <p:pic>
        <p:nvPicPr>
          <p:cNvPr id="95" name="Звук 3" descr=""/>
          <p:cNvPicPr/>
          <p:nvPr/>
        </p:nvPicPr>
        <p:blipFill>
          <a:blip r:embed="rId3"/>
          <a:stretch/>
        </p:blipFill>
        <p:spPr>
          <a:xfrm>
            <a:off x="8440560" y="4440240"/>
            <a:ext cx="487440" cy="48744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558ed5"/>
                </a:solidFill>
                <a:uFillTx/>
                <a:latin typeface="Times New Roman"/>
                <a:ea typeface="Times New Roman"/>
              </a:rPr>
              <a:t>Нәруызды гормондардың нысана-жасушаға әсер ету механизмі</a:t>
            </a:r>
            <a:endParaRPr b="0" lang="ru-RU" sz="2800" strike="noStrike" u="none">
              <a:solidFill>
                <a:srgbClr val="000000"/>
              </a:solidFill>
              <a:uFillTx/>
              <a:latin typeface="Calibri"/>
            </a:endParaRPr>
          </a:p>
        </p:txBody>
      </p:sp>
      <p:sp>
        <p:nvSpPr>
          <p:cNvPr id="97" name=""/>
          <p:cNvSpPr txBox="1"/>
          <p:nvPr/>
        </p:nvSpPr>
        <p:spPr>
          <a:xfrm>
            <a:off x="495000" y="1200240"/>
            <a:ext cx="4381560" cy="3394080"/>
          </a:xfrm>
          <a:prstGeom prst="rect">
            <a:avLst/>
          </a:prstGeom>
          <a:noFill/>
          <a:ln w="0">
            <a:noFill/>
          </a:ln>
        </p:spPr>
        <p:txBody>
          <a:bodyPr lIns="77760" rIns="77760" tIns="38880" bIns="38880" anchor="t">
            <a:normAutofit/>
          </a:bodyPr>
          <a:p>
            <a:pPr marL="290520" indent="-290520">
              <a:lnSpc>
                <a:spcPct val="100000"/>
              </a:lnSpc>
              <a:spcBef>
                <a:spcPts val="575"/>
              </a:spcBef>
              <a:buClr>
                <a:srgbClr val="558ed5"/>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558ed5"/>
                </a:solidFill>
                <a:uFillTx/>
                <a:latin typeface="Times New Roman"/>
                <a:ea typeface="Times New Roman"/>
              </a:rPr>
              <a:t>Инсулин мембрана рецепторлары- әртүрлі суббірліктен тұратын күрделі нәруыз.Нәруызды кешен жасуша мембранасына өтіп, қоршаған ортаға да, цитоплазмаға да шығады</a:t>
            </a:r>
            <a:r>
              <a:rPr b="0" lang="kk-KZ" sz="2300" strike="noStrike" u="none">
                <a:solidFill>
                  <a:srgbClr val="558ed5"/>
                </a:solidFill>
                <a:uFillTx/>
                <a:latin typeface="Calibri"/>
              </a:rPr>
              <a:t>.</a:t>
            </a:r>
            <a:endParaRPr b="0" lang="ru-RU" sz="2300" strike="noStrike" u="none">
              <a:solidFill>
                <a:srgbClr val="000000"/>
              </a:solidFill>
              <a:uFillTx/>
              <a:latin typeface="Calibri"/>
            </a:endParaRPr>
          </a:p>
        </p:txBody>
      </p:sp>
      <p:sp>
        <p:nvSpPr>
          <p:cNvPr id="98" name=""/>
          <p:cNvSpPr txBox="1"/>
          <p:nvPr/>
        </p:nvSpPr>
        <p:spPr>
          <a:xfrm>
            <a:off x="5029200" y="1200240"/>
            <a:ext cx="3860640" cy="3394080"/>
          </a:xfrm>
          <a:prstGeom prst="rect">
            <a:avLst/>
          </a:prstGeom>
          <a:noFill/>
          <a:ln w="0">
            <a:noFill/>
          </a:ln>
        </p:spPr>
        <p:txBody>
          <a:bodyPr lIns="77760" rIns="77760" tIns="38880" bIns="38880" anchor="t">
            <a:normAutofit/>
          </a:bodyPr>
          <a:p>
            <a:pPr marL="290520" indent="-290520">
              <a:lnSpc>
                <a:spcPct val="100000"/>
              </a:lnSpc>
              <a:spcBef>
                <a:spcPts val="575"/>
              </a:spcBef>
              <a:buClr>
                <a:srgbClr val="558ed5"/>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558ed5"/>
                </a:solidFill>
                <a:uFillTx/>
                <a:latin typeface="Times New Roman"/>
                <a:ea typeface="Times New Roman"/>
              </a:rPr>
              <a:t>Инсулинді мембрана-рецепторлар көп жасушаларға тән. Олар ми жасушаларында, жыныс бездерінде және эротрициттерде  болады.</a:t>
            </a:r>
            <a:endParaRPr b="0" lang="ru-RU" sz="2300" strike="noStrike" u="none">
              <a:solidFill>
                <a:srgbClr val="000000"/>
              </a:solidFill>
              <a:uFillTx/>
              <a:latin typeface="Calibri"/>
            </a:endParaRPr>
          </a:p>
        </p:txBody>
      </p:sp>
      <p:sp>
        <p:nvSpPr>
          <p:cNvPr id="99"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58AA33-3E60-4932-994B-17390C7240B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00" name="Звук 4" descr=""/>
          <p:cNvPicPr/>
          <p:nvPr/>
        </p:nvPicPr>
        <p:blipFill>
          <a:blip r:embed="rId1"/>
          <a:stretch/>
        </p:blipFill>
        <p:spPr>
          <a:xfrm>
            <a:off x="8440560" y="4440240"/>
            <a:ext cx="487440" cy="48744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800" strike="noStrike" u="none">
                <a:solidFill>
                  <a:srgbClr val="000000"/>
                </a:solidFill>
                <a:uFillTx/>
                <a:latin typeface="Calibri"/>
              </a:rPr>
              <a:t>ай</a:t>
            </a:r>
            <a:endParaRPr b="0" lang="ru-RU" sz="3800" strike="noStrike" u="none">
              <a:solidFill>
                <a:srgbClr val="000000"/>
              </a:solidFill>
              <a:uFillTx/>
              <a:latin typeface="Calibri"/>
            </a:endParaRPr>
          </a:p>
        </p:txBody>
      </p:sp>
      <p:graphicFrame>
        <p:nvGraphicFramePr>
          <p:cNvPr id="102" name=""/>
          <p:cNvGraphicFramePr/>
          <p:nvPr/>
        </p:nvGraphicFramePr>
        <p:xfrm>
          <a:off x="1131840" y="1884240"/>
          <a:ext cx="3108240" cy="2084400"/>
        </p:xfrm>
        <a:graphic>
          <a:graphicData uri="http://schemas.openxmlformats.org/drawingml/2006/table">
            <a:tbl>
              <a:tblPr/>
              <a:tblGrid>
                <a:gridCol w="1554120"/>
                <a:gridCol w="155412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Жүйелеудің маңызын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878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 патшалығын сипаттай аламын</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Өсімдік пен жануар жүйелеудегі айырмашылықтарын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 ашқан ғалымды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graphicFrame>
        <p:nvGraphicFramePr>
          <p:cNvPr id="103" name=""/>
          <p:cNvGraphicFramePr/>
          <p:nvPr/>
        </p:nvGraphicFramePr>
        <p:xfrm>
          <a:off x="5665680" y="1884240"/>
          <a:ext cx="3106800" cy="2084400"/>
        </p:xfrm>
        <a:graphic>
          <a:graphicData uri="http://schemas.openxmlformats.org/drawingml/2006/table">
            <a:tbl>
              <a:tblPr/>
              <a:tblGrid>
                <a:gridCol w="1552680"/>
                <a:gridCol w="155412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Жүйелеудің маңызын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878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 патшалығын сипаттай аламын</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Өсімдік пен жануар жүйелеудегі айырмашылықтарын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 ашқан ғалымды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104"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7AC1B21-B2F3-424B-8A8C-5760253A802D}"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05" name="Picture 2" descr="C:\Users\Типография\Desktop\Безымянный.png"/>
          <p:cNvPicPr/>
          <p:nvPr/>
        </p:nvPicPr>
        <p:blipFill>
          <a:blip r:embed="rId1"/>
          <a:srcRect l="11758" t="0" r="11484" b="0"/>
          <a:stretch/>
        </p:blipFill>
        <p:spPr>
          <a:xfrm>
            <a:off x="250920" y="47520"/>
            <a:ext cx="8700840" cy="5096160"/>
          </a:xfrm>
          <a:prstGeom prst="rect">
            <a:avLst/>
          </a:prstGeom>
          <a:ln w="0">
            <a:noFill/>
          </a:ln>
        </p:spPr>
      </p:pic>
      <p:sp>
        <p:nvSpPr>
          <p:cNvPr id="106" name="Прямоугольник 7"/>
          <p:cNvSpPr/>
          <p:nvPr/>
        </p:nvSpPr>
        <p:spPr>
          <a:xfrm>
            <a:off x="8486640" y="451944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1A0C1A-2AFB-47A3-9C63-A523CC43340A}"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107" name="Google Shape;124;p4"/>
          <p:cNvCxnSpPr/>
          <p:nvPr/>
        </p:nvCxnSpPr>
        <p:spPr>
          <a:xfrm>
            <a:off x="191880" y="4874760"/>
            <a:ext cx="8614440" cy="1080"/>
          </a:xfrm>
          <a:prstGeom prst="straightConnector1">
            <a:avLst/>
          </a:prstGeom>
          <a:ln w="38160">
            <a:solidFill>
              <a:srgbClr val="002060"/>
            </a:solidFill>
            <a:miter/>
          </a:ln>
        </p:spPr>
      </p:cxnSp>
      <p:cxnSp>
        <p:nvCxnSpPr>
          <p:cNvPr id="108" name="Google Shape;125;p4"/>
          <p:cNvCxnSpPr/>
          <p:nvPr/>
        </p:nvCxnSpPr>
        <p:spPr>
          <a:xfrm flipV="1">
            <a:off x="456120" y="4979160"/>
            <a:ext cx="8317800" cy="1080"/>
          </a:xfrm>
          <a:prstGeom prst="straightConnector1">
            <a:avLst/>
          </a:prstGeom>
          <a:ln w="38160">
            <a:solidFill>
              <a:srgbClr val="00b050"/>
            </a:solidFill>
            <a:miter/>
          </a:ln>
        </p:spPr>
      </p:cxnSp>
      <p:sp>
        <p:nvSpPr>
          <p:cNvPr id="109" name="Прямоугольник 10"/>
          <p:cNvSpPr/>
          <p:nvPr/>
        </p:nvSpPr>
        <p:spPr>
          <a:xfrm>
            <a:off x="3407040" y="295200"/>
            <a:ext cx="2107440" cy="4986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1 тапсырма </a:t>
            </a:r>
            <a:endParaRPr b="0" lang="ru-RU" sz="2800" strike="noStrike" u="none">
              <a:solidFill>
                <a:srgbClr val="000000"/>
              </a:solidFill>
              <a:uFillTx/>
              <a:latin typeface="Arial"/>
            </a:endParaRPr>
          </a:p>
        </p:txBody>
      </p:sp>
      <p:sp>
        <p:nvSpPr>
          <p:cNvPr id="110" name="Rectangle 1"/>
          <p:cNvSpPr/>
          <p:nvPr/>
        </p:nvSpPr>
        <p:spPr>
          <a:xfrm>
            <a:off x="462240" y="771840"/>
            <a:ext cx="144000" cy="741960"/>
          </a:xfrm>
          <a:prstGeom prst="rect">
            <a:avLst/>
          </a:prstGeom>
          <a:noFill/>
          <a:ln w="0">
            <a:noFill/>
          </a:ln>
        </p:spPr>
        <p:style>
          <a:lnRef idx="0"/>
          <a:fillRef idx="0"/>
          <a:effectRef idx="0"/>
          <a:fontRef idx="minor"/>
        </p:style>
        <p:txBody>
          <a:bodyPr wrap="none"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graphicFrame>
        <p:nvGraphicFramePr>
          <p:cNvPr id="111" name=""/>
          <p:cNvGraphicFramePr/>
          <p:nvPr/>
        </p:nvGraphicFramePr>
        <p:xfrm>
          <a:off x="250920" y="1158840"/>
          <a:ext cx="8042040" cy="3430800"/>
        </p:xfrm>
        <a:graphic>
          <a:graphicData uri="http://schemas.openxmlformats.org/drawingml/2006/table">
            <a:tbl>
              <a:tblPr/>
              <a:tblGrid>
                <a:gridCol w="8042040"/>
              </a:tblGrid>
              <a:tr h="66672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900" strike="noStrike" u="none">
                          <a:solidFill>
                            <a:srgbClr val="002060"/>
                          </a:solidFill>
                          <a:uFillTx/>
                          <a:latin typeface="Times New Roman"/>
                          <a:ea typeface="Calibri"/>
                        </a:rPr>
                        <a:t>1. Липидті және нәруызды гормондарды салыстырыңдар</a:t>
                      </a:r>
                      <a:endParaRPr b="0" lang="ru-RU" sz="1900" strike="noStrike" u="none">
                        <a:solidFill>
                          <a:srgbClr val="000000"/>
                        </a:solidFill>
                        <a:uFillTx/>
                        <a:latin typeface="Arial"/>
                      </a:endParaRPr>
                    </a:p>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900" strike="noStrike" u="none">
                        <a:solidFill>
                          <a:srgbClr val="000000"/>
                        </a:solidFill>
                        <a:uFillTx/>
                        <a:latin typeface="Arial"/>
                      </a:endParaRPr>
                    </a:p>
                  </a:txBody>
                  <a:tcPr anchor="t" marL="58680" marR="58680">
                    <a:lnL>
                      <a:noFill/>
                    </a:lnL>
                    <a:lnR>
                      <a:noFill/>
                    </a:lnR>
                    <a:lnT>
                      <a:noFill/>
                    </a:lnT>
                    <a:lnB>
                      <a:noFill/>
                    </a:lnB>
                    <a:noFill/>
                  </a:tcPr>
                </a:tc>
              </a:tr>
              <a:tr h="140292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2000" strike="noStrike" u="none">
                          <a:solidFill>
                            <a:srgbClr val="558ed5"/>
                          </a:solidFill>
                          <a:uFillTx/>
                          <a:latin typeface="Times New Roman"/>
                          <a:ea typeface="Times New Roman"/>
                        </a:rPr>
                        <a:t>Жауабы:  Липидті –аминқышқылдарынан тұрмайды, суда ерімейді, бірақ майлар мен эфирлерде еруге қабілетті.</a:t>
                      </a:r>
                      <a:endParaRPr b="0" lang="ru-RU" sz="2000" strike="noStrike" u="none">
                        <a:solidFill>
                          <a:srgbClr val="000000"/>
                        </a:solidFill>
                        <a:uFillTx/>
                        <a:latin typeface="Arial"/>
                      </a:endParaRPr>
                    </a:p>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2000" strike="noStrike" u="none">
                          <a:solidFill>
                            <a:srgbClr val="558ed5"/>
                          </a:solidFill>
                          <a:uFillTx/>
                          <a:latin typeface="Times New Roman"/>
                          <a:ea typeface="Times New Roman"/>
                        </a:rPr>
                        <a:t>Нәруызды- аминқышқылдарынан тұратын, құрылымы күрделі пептидтер.</a:t>
                      </a:r>
                      <a:endParaRPr b="0" lang="ru-RU" sz="2000" strike="noStrike" u="none">
                        <a:solidFill>
                          <a:srgbClr val="000000"/>
                        </a:solidFill>
                        <a:uFillTx/>
                        <a:latin typeface="Arial"/>
                      </a:endParaRPr>
                    </a:p>
                  </a:txBody>
                  <a:tcPr anchor="t" marL="58680" marR="58680">
                    <a:lnL>
                      <a:noFill/>
                    </a:lnL>
                    <a:lnR>
                      <a:noFill/>
                    </a:lnR>
                    <a:lnT>
                      <a:noFill/>
                    </a:lnT>
                    <a:lnB>
                      <a:noFill/>
                    </a:lnB>
                    <a:noFill/>
                  </a:tcPr>
                </a:tc>
              </a:tr>
              <a:tr h="1361160">
                <a:tc>
                  <a:txBody>
                    <a:bodyPr lIns="58680" rIns="58680" tIns="0" bIns="0" anchor="t">
                      <a:noAutofit/>
                    </a:bodyPr>
                    <a:p>
                      <a:pPr marL="457200">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a:noFill/>
                    </a:lnL>
                    <a:lnR>
                      <a:noFill/>
                    </a:lnR>
                    <a:lnT>
                      <a:noFill/>
                    </a:lnT>
                    <a:lnB>
                      <a:noFill/>
                    </a:lnB>
                    <a:noFill/>
                  </a:tcPr>
                </a:tc>
              </a:tr>
            </a:tbl>
          </a:graphicData>
        </a:graphic>
      </p:graphicFrame>
      <p:pic>
        <p:nvPicPr>
          <p:cNvPr id="112" name="Звук 1" descr=""/>
          <p:cNvPicPr/>
          <p:nvPr/>
        </p:nvPicPr>
        <p:blipFill>
          <a:blip r:embed="rId2"/>
          <a:stretch/>
        </p:blipFill>
        <p:spPr>
          <a:xfrm>
            <a:off x="8440560" y="4440240"/>
            <a:ext cx="487440" cy="487440"/>
          </a:xfrm>
          <a:prstGeom prst="rect">
            <a:avLst/>
          </a:prstGeom>
          <a:ln w="0">
            <a:noFill/>
          </a:ln>
        </p:spPr>
      </p:pic>
      <p:pic>
        <p:nvPicPr>
          <p:cNvPr id="113" name="Звук 1" descr=""/>
          <p:cNvPicPr/>
          <p:nvPr/>
        </p:nvPicPr>
        <p:blipFill>
          <a:blip r:embed="rId3"/>
          <a:stretch/>
        </p:blipFill>
        <p:spPr>
          <a:xfrm>
            <a:off x="8440560" y="4440240"/>
            <a:ext cx="487440" cy="487440"/>
          </a:xfrm>
          <a:prstGeom prst="rect">
            <a:avLst/>
          </a:prstGeom>
          <a:ln w="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849240" y="102960"/>
            <a:ext cx="8229600" cy="857160"/>
          </a:xfrm>
          <a:prstGeom prst="rect">
            <a:avLst/>
          </a:prstGeom>
          <a:noFill/>
          <a:ln w="0">
            <a:noFill/>
          </a:ln>
        </p:spPr>
        <p:txBody>
          <a:bodyPr lIns="77760" rIns="77760" tIns="38880" bIns="388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76092"/>
                </a:solidFill>
                <a:uFillTx/>
                <a:latin typeface="Times New Roman"/>
                <a:ea typeface="Times New Roman"/>
              </a:rPr>
              <a:t>Берілген сұрақтарға жауап беріңіз</a:t>
            </a:r>
            <a:r>
              <a:rPr b="0" lang="kk-KZ" sz="3800" strike="noStrike" u="none">
                <a:solidFill>
                  <a:srgbClr val="000000"/>
                </a:solidFill>
                <a:uFillTx/>
                <a:latin typeface="Calibri"/>
              </a:rPr>
              <a:t>.</a:t>
            </a:r>
            <a:endParaRPr b="0" lang="ru-RU" sz="3800" strike="noStrike" u="none">
              <a:solidFill>
                <a:srgbClr val="000000"/>
              </a:solidFill>
              <a:uFillTx/>
              <a:latin typeface="Calibri"/>
            </a:endParaRPr>
          </a:p>
        </p:txBody>
      </p:sp>
      <p:sp>
        <p:nvSpPr>
          <p:cNvPr id="115" name=""/>
          <p:cNvSpPr txBox="1"/>
          <p:nvPr/>
        </p:nvSpPr>
        <p:spPr>
          <a:xfrm>
            <a:off x="495000" y="1200240"/>
            <a:ext cx="4381560" cy="3394080"/>
          </a:xfrm>
          <a:prstGeom prst="rect">
            <a:avLst/>
          </a:prstGeom>
          <a:noFill/>
          <a:ln w="0">
            <a:noFill/>
          </a:ln>
        </p:spPr>
        <p:txBody>
          <a:bodyPr lIns="77760" rIns="77760" tIns="38880" bIns="38880" anchor="t">
            <a:normAutofit/>
          </a:bodyPr>
          <a:p>
            <a:pPr marL="290520" indent="-290520">
              <a:lnSpc>
                <a:spcPct val="100000"/>
              </a:lnSpc>
              <a:spcBef>
                <a:spcPts val="575"/>
              </a:spcBef>
              <a:buClr>
                <a:srgbClr val="376092"/>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376092"/>
                </a:solidFill>
                <a:uFillTx/>
                <a:latin typeface="Times New Roman"/>
                <a:ea typeface="Times New Roman"/>
              </a:rPr>
              <a:t>Гормондар қандай биохимиялық заттар класына жатады?</a:t>
            </a:r>
            <a:endParaRPr b="0" lang="ru-RU" sz="2300" strike="noStrike" u="none">
              <a:solidFill>
                <a:srgbClr val="000000"/>
              </a:solidFill>
              <a:uFillTx/>
              <a:latin typeface="Calibri"/>
            </a:endParaRPr>
          </a:p>
          <a:p>
            <a:pPr marL="290520" indent="-290520">
              <a:lnSpc>
                <a:spcPct val="100000"/>
              </a:lnSpc>
              <a:spcBef>
                <a:spcPts val="575"/>
              </a:spcBef>
              <a:buClr>
                <a:srgbClr val="376092"/>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376092"/>
                </a:solidFill>
                <a:uFillTx/>
                <a:latin typeface="Times New Roman"/>
                <a:ea typeface="Times New Roman"/>
              </a:rPr>
              <a:t>Аминқышқылдарының туындылары жасушаға қалай әсер етеді?</a:t>
            </a:r>
            <a:endParaRPr b="0" lang="ru-RU" sz="2300" strike="noStrike" u="none">
              <a:solidFill>
                <a:srgbClr val="000000"/>
              </a:solidFill>
              <a:uFillTx/>
              <a:latin typeface="Calibri"/>
            </a:endParaRPr>
          </a:p>
          <a:p>
            <a:pPr marL="290520" indent="-290520">
              <a:lnSpc>
                <a:spcPct val="100000"/>
              </a:lnSpc>
              <a:spcBef>
                <a:spcPts val="575"/>
              </a:spcBef>
              <a:buClr>
                <a:srgbClr val="376092"/>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300" strike="noStrike" u="none">
              <a:solidFill>
                <a:srgbClr val="000000"/>
              </a:solidFill>
              <a:uFillTx/>
              <a:latin typeface="Calibri"/>
            </a:endParaRPr>
          </a:p>
        </p:txBody>
      </p:sp>
      <p:sp>
        <p:nvSpPr>
          <p:cNvPr id="116"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F5293BA-E914-40B7-A1B8-D1619B3F70AF}"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17" name="Picture 2" descr=""/>
          <p:cNvPicPr/>
          <p:nvPr/>
        </p:nvPicPr>
        <p:blipFill>
          <a:blip r:embed="rId1"/>
          <a:stretch/>
        </p:blipFill>
        <p:spPr>
          <a:xfrm>
            <a:off x="5029200" y="1200240"/>
            <a:ext cx="3446640" cy="2844720"/>
          </a:xfrm>
          <a:prstGeom prst="rect">
            <a:avLst/>
          </a:prstGeom>
          <a:ln w="0">
            <a:noFill/>
          </a:ln>
        </p:spPr>
      </p:pic>
      <p:pic>
        <p:nvPicPr>
          <p:cNvPr id="118" name="Звук 3" descr=""/>
          <p:cNvPicPr/>
          <p:nvPr/>
        </p:nvPicPr>
        <p:blipFill>
          <a:blip r:embed="rId2"/>
          <a:stretch/>
        </p:blipFill>
        <p:spPr>
          <a:xfrm>
            <a:off x="8440560" y="4440240"/>
            <a:ext cx="487440" cy="487440"/>
          </a:xfrm>
          <a:prstGeom prst="rect">
            <a:avLst/>
          </a:prstGeom>
          <a:ln w="0">
            <a:noFill/>
          </a:ln>
        </p:spPr>
      </p:pic>
      <p:pic>
        <p:nvPicPr>
          <p:cNvPr id="119" name="Звук 3" descr=""/>
          <p:cNvPicPr/>
          <p:nvPr/>
        </p:nvPicPr>
        <p:blipFill>
          <a:blip r:embed="rId3"/>
          <a:stretch/>
        </p:blipFill>
        <p:spPr>
          <a:xfrm>
            <a:off x="8440560" y="4440240"/>
            <a:ext cx="487440" cy="487440"/>
          </a:xfrm>
          <a:prstGeom prst="rect">
            <a:avLst/>
          </a:prstGeom>
          <a:ln w="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 name="Picture 2" descr="C:\Users\Типография\Desktop\Безымянный.png"/>
          <p:cNvPicPr/>
          <p:nvPr/>
        </p:nvPicPr>
        <p:blipFill>
          <a:blip r:embed="rId1"/>
          <a:srcRect l="11758" t="0" r="11484" b="0"/>
          <a:stretch/>
        </p:blipFill>
        <p:spPr>
          <a:xfrm>
            <a:off x="0" y="-77760"/>
            <a:ext cx="9144000" cy="5167440"/>
          </a:xfrm>
          <a:prstGeom prst="rect">
            <a:avLst/>
          </a:prstGeom>
          <a:ln w="0">
            <a:noFill/>
          </a:ln>
        </p:spPr>
      </p:pic>
      <p:sp>
        <p:nvSpPr>
          <p:cNvPr id="18"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DDFD512-102F-4E87-AE4C-656A029F970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9" name="Google Shape;124;p4"/>
          <p:cNvCxnSpPr/>
          <p:nvPr/>
        </p:nvCxnSpPr>
        <p:spPr>
          <a:xfrm>
            <a:off x="299880" y="4882680"/>
            <a:ext cx="8614800" cy="1080"/>
          </a:xfrm>
          <a:prstGeom prst="straightConnector1">
            <a:avLst/>
          </a:prstGeom>
          <a:ln w="38160">
            <a:solidFill>
              <a:srgbClr val="002060"/>
            </a:solidFill>
            <a:miter/>
          </a:ln>
        </p:spPr>
      </p:cxnSp>
      <p:cxnSp>
        <p:nvCxnSpPr>
          <p:cNvPr id="20" name="Google Shape;125;p4"/>
          <p:cNvCxnSpPr/>
          <p:nvPr/>
        </p:nvCxnSpPr>
        <p:spPr>
          <a:xfrm flipV="1">
            <a:off x="456120" y="4979160"/>
            <a:ext cx="8317800" cy="1080"/>
          </a:xfrm>
          <a:prstGeom prst="straightConnector1">
            <a:avLst/>
          </a:prstGeom>
          <a:ln w="38160">
            <a:solidFill>
              <a:srgbClr val="00b050"/>
            </a:solidFill>
            <a:miter/>
          </a:ln>
        </p:spPr>
      </p:cxnSp>
      <p:sp>
        <p:nvSpPr>
          <p:cNvPr id="21" name="Google Shape;230;p65"/>
          <p:cNvSpPr/>
          <p:nvPr/>
        </p:nvSpPr>
        <p:spPr>
          <a:xfrm>
            <a:off x="325440" y="1146240"/>
            <a:ext cx="8381880" cy="29718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2" name="Прямоугольник 9"/>
          <p:cNvSpPr/>
          <p:nvPr/>
        </p:nvSpPr>
        <p:spPr>
          <a:xfrm>
            <a:off x="2592360" y="1989000"/>
            <a:ext cx="4481640" cy="74196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Бағалау критерийлері</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23" name="Прямоугольник 10"/>
          <p:cNvSpPr/>
          <p:nvPr/>
        </p:nvSpPr>
        <p:spPr>
          <a:xfrm>
            <a:off x="3277080" y="804960"/>
            <a:ext cx="2073960" cy="40680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002060"/>
                </a:solidFill>
                <a:uFillTx/>
                <a:latin typeface="Century Gothic"/>
              </a:rPr>
              <a:t>Оқу мақсаты</a:t>
            </a:r>
            <a:r>
              <a:rPr b="0" lang="ru-RU" sz="2200" strike="noStrike" u="none">
                <a:solidFill>
                  <a:srgbClr val="002060"/>
                </a:solidFill>
                <a:uFillTx/>
                <a:latin typeface="Century Gothic"/>
              </a:rPr>
              <a:t>: </a:t>
            </a:r>
            <a:endParaRPr b="0" lang="ru-RU" sz="2200" strike="noStrike" u="none">
              <a:solidFill>
                <a:srgbClr val="000000"/>
              </a:solidFill>
              <a:uFillTx/>
              <a:latin typeface="Arial"/>
            </a:endParaRPr>
          </a:p>
        </p:txBody>
      </p:sp>
      <p:sp>
        <p:nvSpPr>
          <p:cNvPr id="24" name="Rectangle 9"/>
          <p:cNvSpPr/>
          <p:nvPr/>
        </p:nvSpPr>
        <p:spPr>
          <a:xfrm>
            <a:off x="130320" y="1383480"/>
            <a:ext cx="9013680" cy="92556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558ed5"/>
                </a:solidFill>
                <a:uFillTx/>
                <a:latin typeface="Times New Roman"/>
                <a:ea typeface="Times New Roman"/>
              </a:rPr>
              <a:t> </a:t>
            </a:r>
            <a:r>
              <a:rPr b="0" lang="kk-KZ" sz="2800" strike="noStrike" u="none">
                <a:solidFill>
                  <a:srgbClr val="558ed5"/>
                </a:solidFill>
                <a:uFillTx/>
                <a:latin typeface="Times New Roman"/>
                <a:ea typeface="Times New Roman"/>
              </a:rPr>
              <a:t> </a:t>
            </a:r>
            <a:r>
              <a:rPr b="0" lang="kk-KZ" sz="2800" strike="noStrike" u="none">
                <a:solidFill>
                  <a:srgbClr val="558ed5"/>
                </a:solidFill>
                <a:uFillTx/>
                <a:latin typeface="Times New Roman"/>
                <a:ea typeface="Times New Roman"/>
              </a:rPr>
              <a:t>Гормондардың әсер ету механизмін түсіндіру</a:t>
            </a:r>
            <a:r>
              <a:rPr b="0" lang="en-US" sz="2800" strike="noStrike" u="none">
                <a:solidFill>
                  <a:srgbClr val="558ed5"/>
                </a:solidFill>
                <a:uFillTx/>
                <a:latin typeface="Times New Roman"/>
                <a:ea typeface="Times New Roman"/>
              </a:rPr>
              <a:t> </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25" name="Rectangle 10"/>
          <p:cNvSpPr/>
          <p:nvPr/>
        </p:nvSpPr>
        <p:spPr>
          <a:xfrm>
            <a:off x="336600" y="2951280"/>
            <a:ext cx="8307360" cy="1107720"/>
          </a:xfrm>
          <a:prstGeom prst="rect">
            <a:avLst/>
          </a:prstGeom>
          <a:noFill/>
          <a:ln w="0">
            <a:noFill/>
          </a:ln>
        </p:spPr>
        <p:style>
          <a:lnRef idx="0"/>
          <a:fillRef idx="0"/>
          <a:effectRef idx="0"/>
          <a:fontRef idx="minor"/>
        </p:style>
        <p:txBody>
          <a:bodyPr lIns="71640" rIns="71640" tIns="35640" bIns="35640" anchor="ctr">
            <a:spAutoFit/>
          </a:bodyPr>
          <a:p>
            <a:pPr marL="343080" indent="-343080">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Arial"/>
              </a:rPr>
              <a:t> </a:t>
            </a:r>
            <a:r>
              <a:rPr b="0" lang="kk-KZ" sz="1800" strike="noStrike" u="none">
                <a:solidFill>
                  <a:srgbClr val="558ed5"/>
                </a:solidFill>
                <a:uFillTx/>
                <a:latin typeface="Times New Roman"/>
                <a:ea typeface="Times New Roman"/>
              </a:rPr>
              <a:t>Гуморальдық реттелудің ерекшелігіне гормондардың әсерін анықтайды;</a:t>
            </a:r>
            <a:endParaRPr b="0" lang="ru-RU" sz="1800" strike="noStrike" u="none">
              <a:solidFill>
                <a:srgbClr val="000000"/>
              </a:solidFill>
              <a:uFillTx/>
              <a:latin typeface="Arial"/>
            </a:endParaRPr>
          </a:p>
          <a:p>
            <a:pPr marL="343080" indent="-343080">
              <a:lnSpc>
                <a:spcPct val="100000"/>
              </a:lnSpc>
              <a:buClr>
                <a:srgbClr val="558ed5"/>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558ed5"/>
                </a:solidFill>
                <a:uFillTx/>
                <a:latin typeface="Times New Roman"/>
                <a:ea typeface="Times New Roman"/>
              </a:rPr>
              <a:t> </a:t>
            </a:r>
            <a:r>
              <a:rPr b="0" lang="kk-KZ" sz="1800" strike="noStrike" u="none">
                <a:solidFill>
                  <a:srgbClr val="558ed5"/>
                </a:solidFill>
                <a:uFillTx/>
                <a:latin typeface="Times New Roman"/>
                <a:ea typeface="Times New Roman"/>
              </a:rPr>
              <a:t>Эстроген гормонының нысана-жасушаға әсер ету механизмін сипаттайды;</a:t>
            </a:r>
            <a:endParaRPr b="0" lang="ru-RU" sz="1800" strike="noStrike" u="none">
              <a:solidFill>
                <a:srgbClr val="000000"/>
              </a:solidFill>
              <a:uFillTx/>
              <a:latin typeface="Arial"/>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marL="343080" indent="-343080">
              <a:lnSpc>
                <a:spcPct val="100000"/>
              </a:lnSpc>
              <a:buClr>
                <a:srgbClr val="558ed5"/>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p:txBody>
      </p:sp>
      <p:pic>
        <p:nvPicPr>
          <p:cNvPr id="26" name="Звук 2" descr=""/>
          <p:cNvPicPr/>
          <p:nvPr/>
        </p:nvPicPr>
        <p:blipFill>
          <a:blip r:embed="rId2"/>
          <a:stretch/>
        </p:blipFill>
        <p:spPr>
          <a:xfrm>
            <a:off x="8440560" y="4440240"/>
            <a:ext cx="487440" cy="487440"/>
          </a:xfrm>
          <a:prstGeom prst="rect">
            <a:avLst/>
          </a:prstGeom>
          <a:ln w="0">
            <a:noFill/>
          </a:ln>
        </p:spPr>
      </p:pic>
      <p:pic>
        <p:nvPicPr>
          <p:cNvPr id="27" name="Звук 3" descr=""/>
          <p:cNvPicPr/>
          <p:nvPr/>
        </p:nvPicPr>
        <p:blipFill>
          <a:blip r:embed="rId3"/>
          <a:stretch/>
        </p:blipFill>
        <p:spPr>
          <a:xfrm>
            <a:off x="8440560" y="4440240"/>
            <a:ext cx="487440" cy="48744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 name="Picture 2" descr="C:\Users\Типография\Desktop\Безымянный.png"/>
          <p:cNvPicPr/>
          <p:nvPr/>
        </p:nvPicPr>
        <p:blipFill>
          <a:blip r:embed="rId1"/>
          <a:srcRect l="11758" t="0" r="11484" b="0"/>
          <a:stretch/>
        </p:blipFill>
        <p:spPr>
          <a:xfrm>
            <a:off x="0" y="-23760"/>
            <a:ext cx="9144000" cy="5167440"/>
          </a:xfrm>
          <a:prstGeom prst="rect">
            <a:avLst/>
          </a:prstGeom>
          <a:ln w="0">
            <a:noFill/>
          </a:ln>
        </p:spPr>
      </p:pic>
      <p:sp>
        <p:nvSpPr>
          <p:cNvPr id="29"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006201C-D3E1-4815-B4E0-C73140F7B78F}"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30" name="Google Shape;124;p4"/>
          <p:cNvCxnSpPr/>
          <p:nvPr/>
        </p:nvCxnSpPr>
        <p:spPr>
          <a:xfrm>
            <a:off x="299880" y="4882680"/>
            <a:ext cx="8614800" cy="1080"/>
          </a:xfrm>
          <a:prstGeom prst="straightConnector1">
            <a:avLst/>
          </a:prstGeom>
          <a:ln w="38160">
            <a:solidFill>
              <a:srgbClr val="002060"/>
            </a:solidFill>
            <a:miter/>
          </a:ln>
        </p:spPr>
      </p:cxnSp>
      <p:cxnSp>
        <p:nvCxnSpPr>
          <p:cNvPr id="31" name="Google Shape;125;p4"/>
          <p:cNvCxnSpPr/>
          <p:nvPr/>
        </p:nvCxnSpPr>
        <p:spPr>
          <a:xfrm flipV="1">
            <a:off x="456120" y="4979160"/>
            <a:ext cx="8317800" cy="1080"/>
          </a:xfrm>
          <a:prstGeom prst="straightConnector1">
            <a:avLst/>
          </a:prstGeom>
          <a:ln w="38160">
            <a:solidFill>
              <a:srgbClr val="00b050"/>
            </a:solidFill>
            <a:miter/>
          </a:ln>
        </p:spPr>
      </p:cxnSp>
      <p:sp>
        <p:nvSpPr>
          <p:cNvPr id="32" name="Прямоугольник 9"/>
          <p:cNvSpPr/>
          <p:nvPr/>
        </p:nvSpPr>
        <p:spPr>
          <a:xfrm>
            <a:off x="2592360" y="1989000"/>
            <a:ext cx="4481640" cy="41148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3" name="Прямоугольник 10"/>
          <p:cNvSpPr/>
          <p:nvPr/>
        </p:nvSpPr>
        <p:spPr>
          <a:xfrm>
            <a:off x="3211560" y="804960"/>
            <a:ext cx="144360" cy="4111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4" name="Rectangle 9"/>
          <p:cNvSpPr/>
          <p:nvPr/>
        </p:nvSpPr>
        <p:spPr>
          <a:xfrm>
            <a:off x="130320" y="1330200"/>
            <a:ext cx="3979800" cy="45720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5" name="Rectangle 10"/>
          <p:cNvSpPr/>
          <p:nvPr/>
        </p:nvSpPr>
        <p:spPr>
          <a:xfrm>
            <a:off x="336600" y="3225600"/>
            <a:ext cx="8307360" cy="55908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a:lnSpc>
                <a:spcPct val="100000"/>
              </a:lnSpc>
              <a:buClr>
                <a:srgbClr val="17375e"/>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p:txBody>
      </p:sp>
      <p:sp>
        <p:nvSpPr>
          <p:cNvPr id="36" name="Google Shape;230;p65"/>
          <p:cNvSpPr/>
          <p:nvPr/>
        </p:nvSpPr>
        <p:spPr>
          <a:xfrm>
            <a:off x="1035000" y="1146240"/>
            <a:ext cx="7672320" cy="29718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7" name="Google Shape;230;p65"/>
          <p:cNvSpPr/>
          <p:nvPr/>
        </p:nvSpPr>
        <p:spPr>
          <a:xfrm>
            <a:off x="471600" y="1239840"/>
            <a:ext cx="8270640" cy="2448000"/>
          </a:xfrm>
          <a:prstGeom prst="rect">
            <a:avLst/>
          </a:prstGeom>
          <a:noFill/>
          <a:ln w="0">
            <a:noFill/>
          </a:ln>
        </p:spPr>
        <p:style>
          <a:lnRef idx="0"/>
          <a:fillRef idx="0"/>
          <a:effectRef idx="0"/>
          <a:fontRef idx="minor"/>
        </p:style>
        <p:txBody>
          <a:bodyPr lIns="83520" rIns="83520" tIns="83520" bIns="83520" anchor="t">
            <a:noAutofit/>
          </a:bodyPr>
          <a:p>
            <a:pPr marL="457200" indent="-457200">
              <a:lnSpc>
                <a:spcPct val="120000"/>
              </a:lnSpc>
              <a:buClr>
                <a:srgbClr val="558ed5"/>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Гомеостаз дегеніміз не?</a:t>
            </a:r>
            <a:endParaRPr b="0" lang="ru-RU" sz="2000" strike="noStrike" u="none">
              <a:solidFill>
                <a:srgbClr val="000000"/>
              </a:solidFill>
              <a:uFillTx/>
              <a:latin typeface="Arial"/>
            </a:endParaRPr>
          </a:p>
          <a:p>
            <a:pPr marL="457200" indent="-457200">
              <a:lnSpc>
                <a:spcPct val="120000"/>
              </a:lnSpc>
              <a:buClr>
                <a:srgbClr val="558ed5"/>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Адам ағзасының қандай ішкі ортасын білесіңдер?</a:t>
            </a:r>
            <a:endParaRPr b="0" lang="ru-RU" sz="2000" strike="noStrike" u="none">
              <a:solidFill>
                <a:srgbClr val="000000"/>
              </a:solidFill>
              <a:uFillTx/>
              <a:latin typeface="Arial"/>
            </a:endParaRPr>
          </a:p>
          <a:p>
            <a:pPr marL="457200" indent="-457200">
              <a:lnSpc>
                <a:spcPct val="120000"/>
              </a:lnSpc>
              <a:buClr>
                <a:srgbClr val="558ed5"/>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Адам ағзасындағы гомеостазды сақтау механизмі қалай жүреді</a:t>
            </a:r>
            <a:r>
              <a:rPr b="0" lang="ru-RU" sz="2000" strike="noStrike" u="none">
                <a:solidFill>
                  <a:srgbClr val="002060"/>
                </a:solidFill>
                <a:uFillTx/>
                <a:latin typeface="Times New Roman"/>
                <a:ea typeface="Times New Roman"/>
              </a:rPr>
              <a:t>?</a:t>
            </a:r>
            <a:endParaRPr b="0" lang="ru-RU" sz="2000" strike="noStrike" u="none">
              <a:solidFill>
                <a:srgbClr val="000000"/>
              </a:solidFill>
              <a:uFillTx/>
              <a:latin typeface="Arial"/>
            </a:endParaRPr>
          </a:p>
        </p:txBody>
      </p:sp>
      <p:pic>
        <p:nvPicPr>
          <p:cNvPr id="38" name="Звук 3" descr=""/>
          <p:cNvPicPr/>
          <p:nvPr/>
        </p:nvPicPr>
        <p:blipFill>
          <a:blip r:embed="rId2"/>
          <a:stretch/>
        </p:blipFill>
        <p:spPr>
          <a:xfrm>
            <a:off x="8440560" y="4440240"/>
            <a:ext cx="487440" cy="487440"/>
          </a:xfrm>
          <a:prstGeom prst="rect">
            <a:avLst/>
          </a:prstGeom>
          <a:ln w="0">
            <a:noFill/>
          </a:ln>
        </p:spPr>
      </p:pic>
      <p:pic>
        <p:nvPicPr>
          <p:cNvPr id="39" name="Звук 3" descr=""/>
          <p:cNvPicPr/>
          <p:nvPr/>
        </p:nvPicPr>
        <p:blipFill>
          <a:blip r:embed="rId3"/>
          <a:stretch/>
        </p:blipFill>
        <p:spPr>
          <a:xfrm>
            <a:off x="8440560" y="4440240"/>
            <a:ext cx="487440" cy="487440"/>
          </a:xfrm>
          <a:prstGeom prst="rect">
            <a:avLst/>
          </a:prstGeom>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Picture 2" descr="C:\Users\Типография\Desktop\Безымянный.png"/>
          <p:cNvPicPr/>
          <p:nvPr/>
        </p:nvPicPr>
        <p:blipFill>
          <a:blip r:embed="rId1"/>
          <a:srcRect l="11758" t="0" r="11484" b="0"/>
          <a:stretch/>
        </p:blipFill>
        <p:spPr>
          <a:xfrm>
            <a:off x="9360" y="0"/>
            <a:ext cx="9271080" cy="5524560"/>
          </a:xfrm>
          <a:prstGeom prst="rect">
            <a:avLst/>
          </a:prstGeom>
          <a:ln w="0">
            <a:noFill/>
          </a:ln>
        </p:spPr>
      </p:pic>
      <p:sp>
        <p:nvSpPr>
          <p:cNvPr id="41"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9DB668-2FD6-44C7-A8C2-83D0A7A6022F}"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42" name="Google Shape;124;p4"/>
          <p:cNvCxnSpPr/>
          <p:nvPr/>
        </p:nvCxnSpPr>
        <p:spPr>
          <a:xfrm>
            <a:off x="1179360" y="5373360"/>
            <a:ext cx="8616240" cy="1080"/>
          </a:xfrm>
          <a:prstGeom prst="straightConnector1">
            <a:avLst/>
          </a:prstGeom>
          <a:ln w="38160">
            <a:solidFill>
              <a:srgbClr val="002060"/>
            </a:solidFill>
            <a:miter/>
          </a:ln>
        </p:spPr>
      </p:cxnSp>
      <p:cxnSp>
        <p:nvCxnSpPr>
          <p:cNvPr id="43" name="Google Shape;125;p4"/>
          <p:cNvCxnSpPr/>
          <p:nvPr/>
        </p:nvCxnSpPr>
        <p:spPr>
          <a:xfrm flipV="1">
            <a:off x="1465920" y="5558760"/>
            <a:ext cx="8319240" cy="1080"/>
          </a:xfrm>
          <a:prstGeom prst="straightConnector1">
            <a:avLst/>
          </a:prstGeom>
          <a:ln w="38160">
            <a:solidFill>
              <a:srgbClr val="00b050"/>
            </a:solidFill>
            <a:miter/>
          </a:ln>
        </p:spPr>
      </p:cxnSp>
      <p:sp>
        <p:nvSpPr>
          <p:cNvPr id="44" name="Google Shape;230;p65"/>
          <p:cNvSpPr/>
          <p:nvPr/>
        </p:nvSpPr>
        <p:spPr>
          <a:xfrm>
            <a:off x="744480" y="844560"/>
            <a:ext cx="7801200" cy="3492360"/>
          </a:xfrm>
          <a:prstGeom prst="rect">
            <a:avLst/>
          </a:prstGeom>
          <a:noFill/>
          <a:ln w="0">
            <a:noFill/>
          </a:ln>
        </p:spPr>
        <p:style>
          <a:lnRef idx="0"/>
          <a:fillRef idx="0"/>
          <a:effectRef idx="0"/>
          <a:fontRef idx="minor"/>
        </p:style>
        <p:txBody>
          <a:bodyPr lIns="83520" rIns="83520" tIns="83520" bIns="83520" anchor="t">
            <a:noAutofit/>
          </a:bodyPr>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«Нысана-жасуша» түсінігі. Гормондардың эндокринді без жасушаларында түзілетін биологиялық белсенді заттар екені білеміз.Синтезделген гормондар бездер бойынша қанға түседі де, ағзаға таралады. Нысана түсінігі барлық екі-жүйкелік жіәне гуморальдық реттелуге тән. Гуморальды реттелу  ерекшелігі  гормондардың әртүрлі үдерістерге кешенді әсері болып табылады. Нысанасы нақты бір мүше болып табылатын жүйкелік реттелудің айырмашылығы гормондар биобелсенді зат ретінде ағзадағы бір қатар  биохимиялық және физиологиялық өзара байланысты  үдерістерге әсер етеді.</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45"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6" name="Прямоугольник 1"/>
          <p:cNvSpPr/>
          <p:nvPr/>
        </p:nvSpPr>
        <p:spPr>
          <a:xfrm>
            <a:off x="7191360" y="204840"/>
            <a:ext cx="2089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200" strike="noStrike" u="none">
                <a:solidFill>
                  <a:srgbClr val="000000"/>
                </a:solidFill>
                <a:uFillTx/>
                <a:latin typeface="Bookman Old Style"/>
              </a:rPr>
              <a:t> </a:t>
            </a:r>
            <a:endParaRPr b="0" lang="ru-RU" sz="1200" strike="noStrike" u="none">
              <a:solidFill>
                <a:srgbClr val="000000"/>
              </a:solidFill>
              <a:uFillTx/>
              <a:latin typeface="Arial"/>
            </a:endParaRPr>
          </a:p>
        </p:txBody>
      </p:sp>
      <p:pic>
        <p:nvPicPr>
          <p:cNvPr id="47" name="Звук 1" descr=""/>
          <p:cNvPicPr/>
          <p:nvPr/>
        </p:nvPicPr>
        <p:blipFill>
          <a:blip r:embed="rId2"/>
          <a:stretch/>
        </p:blipFill>
        <p:spPr>
          <a:xfrm>
            <a:off x="8440560" y="4440240"/>
            <a:ext cx="487440" cy="487440"/>
          </a:xfrm>
          <a:prstGeom prst="rect">
            <a:avLst/>
          </a:prstGeom>
          <a:ln w="0">
            <a:noFill/>
          </a:ln>
        </p:spPr>
      </p:pic>
      <p:pic>
        <p:nvPicPr>
          <p:cNvPr id="48" name="Звук 2" descr=""/>
          <p:cNvPicPr/>
          <p:nvPr/>
        </p:nvPicPr>
        <p:blipFill>
          <a:blip r:embed="rId3"/>
          <a:stretch/>
        </p:blipFill>
        <p:spPr>
          <a:xfrm>
            <a:off x="8440560" y="4440240"/>
            <a:ext cx="487440" cy="48744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Picture 2" descr="C:\Users\Типография\Desktop\Безымянный.png"/>
          <p:cNvPicPr/>
          <p:nvPr/>
        </p:nvPicPr>
        <p:blipFill>
          <a:blip r:embed="rId1"/>
          <a:srcRect l="11758" t="0" r="11484" b="0"/>
          <a:stretch/>
        </p:blipFill>
        <p:spPr>
          <a:xfrm>
            <a:off x="0" y="-177840"/>
            <a:ext cx="9271080" cy="5702400"/>
          </a:xfrm>
          <a:prstGeom prst="rect">
            <a:avLst/>
          </a:prstGeom>
          <a:ln w="0">
            <a:noFill/>
          </a:ln>
        </p:spPr>
      </p:pic>
      <p:sp>
        <p:nvSpPr>
          <p:cNvPr id="50"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1EDC3E-EA22-4F2D-98FB-2FAF5F3CFA4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51" name="Google Shape;124;p4"/>
          <p:cNvCxnSpPr/>
          <p:nvPr/>
        </p:nvCxnSpPr>
        <p:spPr>
          <a:xfrm>
            <a:off x="1179360" y="5373360"/>
            <a:ext cx="8616240" cy="1080"/>
          </a:xfrm>
          <a:prstGeom prst="straightConnector1">
            <a:avLst/>
          </a:prstGeom>
          <a:ln w="38160">
            <a:solidFill>
              <a:srgbClr val="002060"/>
            </a:solidFill>
            <a:miter/>
          </a:ln>
        </p:spPr>
      </p:cxnSp>
      <p:cxnSp>
        <p:nvCxnSpPr>
          <p:cNvPr id="52" name="Google Shape;125;p4"/>
          <p:cNvCxnSpPr/>
          <p:nvPr/>
        </p:nvCxnSpPr>
        <p:spPr>
          <a:xfrm flipV="1">
            <a:off x="1465920" y="5558760"/>
            <a:ext cx="8319240" cy="1080"/>
          </a:xfrm>
          <a:prstGeom prst="straightConnector1">
            <a:avLst/>
          </a:prstGeom>
          <a:ln w="38160">
            <a:solidFill>
              <a:srgbClr val="00b050"/>
            </a:solidFill>
            <a:miter/>
          </a:ln>
        </p:spPr>
      </p:cxnSp>
      <p:sp>
        <p:nvSpPr>
          <p:cNvPr id="53" name="Google Shape;230;p65"/>
          <p:cNvSpPr/>
          <p:nvPr/>
        </p:nvSpPr>
        <p:spPr>
          <a:xfrm>
            <a:off x="534960" y="906480"/>
            <a:ext cx="8074080" cy="456084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Гормон арқылы зат алмасу, өсу, даму үрдістері реттеледі. Гормон көбеюге  де әсерін тигізеді. Гормон деген терминді (грекше «</a:t>
            </a:r>
            <a:r>
              <a:rPr b="0" lang="en-US" sz="2000" strike="noStrike" u="none">
                <a:solidFill>
                  <a:srgbClr val="558ed5"/>
                </a:solidFill>
                <a:uFillTx/>
                <a:latin typeface="Times New Roman"/>
                <a:ea typeface="Times New Roman"/>
              </a:rPr>
              <a:t>hormon»-</a:t>
            </a:r>
            <a:r>
              <a:rPr b="0" lang="kk-KZ" sz="2000" strike="noStrike" u="none">
                <a:solidFill>
                  <a:srgbClr val="558ed5"/>
                </a:solidFill>
                <a:uFillTx/>
                <a:latin typeface="Times New Roman"/>
                <a:ea typeface="Times New Roman"/>
              </a:rPr>
              <a:t>қоздырамын, қозғалтамын) 1904 жылы Бейлисс пен Старлинг енгізген. Бұрын гормондар ағзалар қызметін күшейтеді деп қана есептелген. Бірақ кейінгі зерттеулерге қарағанда, олай болмай шықты. Ағзалар қызметін бәсеңдетіп, тежейтін де гормондар бар екені мәлім. Мысалы, адреналин асқорыту аппаратының секторлық қозғалыс қызметін тежеп бәсеңдетеді. Сөйтсе де «гормон» деген атау ішкі сөлініс бездерінің атауы болып қалды.</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54"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55" name="Прямоугольник 1"/>
          <p:cNvSpPr/>
          <p:nvPr/>
        </p:nvSpPr>
        <p:spPr>
          <a:xfrm>
            <a:off x="7191360" y="204840"/>
            <a:ext cx="2089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200" strike="noStrike" u="none">
                <a:solidFill>
                  <a:srgbClr val="000000"/>
                </a:solidFill>
                <a:uFillTx/>
                <a:latin typeface="Bookman Old Style"/>
              </a:rPr>
              <a:t> </a:t>
            </a:r>
            <a:endParaRPr b="0" lang="ru-RU" sz="1200" strike="noStrike" u="none">
              <a:solidFill>
                <a:srgbClr val="000000"/>
              </a:solidFill>
              <a:uFillTx/>
              <a:latin typeface="Arial"/>
            </a:endParaRPr>
          </a:p>
        </p:txBody>
      </p:sp>
      <p:pic>
        <p:nvPicPr>
          <p:cNvPr id="56" name="Звук 1" descr=""/>
          <p:cNvPicPr/>
          <p:nvPr/>
        </p:nvPicPr>
        <p:blipFill>
          <a:blip r:embed="rId2"/>
          <a:stretch/>
        </p:blipFill>
        <p:spPr>
          <a:xfrm>
            <a:off x="8440560" y="4440240"/>
            <a:ext cx="487440" cy="487440"/>
          </a:xfrm>
          <a:prstGeom prst="rect">
            <a:avLst/>
          </a:prstGeom>
          <a:ln w="0">
            <a:noFill/>
          </a:ln>
        </p:spPr>
      </p:pic>
      <p:pic>
        <p:nvPicPr>
          <p:cNvPr id="57" name="Звук 1" descr=""/>
          <p:cNvPicPr/>
          <p:nvPr/>
        </p:nvPicPr>
        <p:blipFill>
          <a:blip r:embed="rId3"/>
          <a:stretch/>
        </p:blipFill>
        <p:spPr>
          <a:xfrm>
            <a:off x="8440560" y="4440240"/>
            <a:ext cx="487440" cy="4874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84A0395-DC02-4283-98FF-759DC64BC2FE}"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59" name="Picture 2" descr="C:\Users\Типография\Desktop\Безымянный.png"/>
          <p:cNvPicPr/>
          <p:nvPr/>
        </p:nvPicPr>
        <p:blipFill>
          <a:blip r:embed="rId1"/>
          <a:srcRect l="11758" t="0" r="11484" b="0"/>
          <a:stretch/>
        </p:blipFill>
        <p:spPr>
          <a:xfrm>
            <a:off x="-444600" y="-87480"/>
            <a:ext cx="11617560" cy="5529600"/>
          </a:xfrm>
          <a:prstGeom prst="rect">
            <a:avLst/>
          </a:prstGeom>
          <a:ln w="0">
            <a:noFill/>
          </a:ln>
        </p:spPr>
      </p:pic>
      <p:cxnSp>
        <p:nvCxnSpPr>
          <p:cNvPr id="60" name="Google Shape;124;p4"/>
          <p:cNvCxnSpPr/>
          <p:nvPr/>
        </p:nvCxnSpPr>
        <p:spPr>
          <a:xfrm>
            <a:off x="679320" y="5462280"/>
            <a:ext cx="8616240" cy="1080"/>
          </a:xfrm>
          <a:prstGeom prst="straightConnector1">
            <a:avLst/>
          </a:prstGeom>
          <a:ln w="38160">
            <a:solidFill>
              <a:srgbClr val="002060"/>
            </a:solidFill>
            <a:miter/>
          </a:ln>
        </p:spPr>
      </p:cxnSp>
      <p:cxnSp>
        <p:nvCxnSpPr>
          <p:cNvPr id="61" name="Google Shape;125;p4"/>
          <p:cNvCxnSpPr/>
          <p:nvPr/>
        </p:nvCxnSpPr>
        <p:spPr>
          <a:xfrm flipV="1">
            <a:off x="825840" y="5644440"/>
            <a:ext cx="8317800" cy="1080"/>
          </a:xfrm>
          <a:prstGeom prst="straightConnector1">
            <a:avLst/>
          </a:prstGeom>
          <a:ln w="38160">
            <a:solidFill>
              <a:srgbClr val="00b050"/>
            </a:solidFill>
            <a:miter/>
          </a:ln>
        </p:spPr>
      </p:cxnSp>
      <p:sp>
        <p:nvSpPr>
          <p:cNvPr id="62" name="Прямоугольник 9"/>
          <p:cNvSpPr/>
          <p:nvPr/>
        </p:nvSpPr>
        <p:spPr>
          <a:xfrm>
            <a:off x="4060080" y="365040"/>
            <a:ext cx="220320" cy="80316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 </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63" name="Прямоугольник 11"/>
          <p:cNvSpPr/>
          <p:nvPr/>
        </p:nvSpPr>
        <p:spPr>
          <a:xfrm>
            <a:off x="552600" y="700200"/>
            <a:ext cx="7375320" cy="4572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64" name="Прямоугольник 12"/>
          <p:cNvSpPr/>
          <p:nvPr/>
        </p:nvSpPr>
        <p:spPr>
          <a:xfrm>
            <a:off x="9547920" y="514368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44EB51-56A3-491B-9997-F196EEFBACB9}"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sp>
        <p:nvSpPr>
          <p:cNvPr id="65" name="Rectangle 10"/>
          <p:cNvSpPr/>
          <p:nvPr/>
        </p:nvSpPr>
        <p:spPr>
          <a:xfrm>
            <a:off x="347760" y="4653720"/>
            <a:ext cx="9644040" cy="98640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pic>
        <p:nvPicPr>
          <p:cNvPr id="66" name="Звук 1" descr=""/>
          <p:cNvPicPr/>
          <p:nvPr/>
        </p:nvPicPr>
        <p:blipFill>
          <a:blip r:embed="rId2"/>
          <a:stretch/>
        </p:blipFill>
        <p:spPr>
          <a:xfrm>
            <a:off x="8440560" y="4440240"/>
            <a:ext cx="487440" cy="487440"/>
          </a:xfrm>
          <a:prstGeom prst="rect">
            <a:avLst/>
          </a:prstGeom>
          <a:ln w="0">
            <a:noFill/>
          </a:ln>
        </p:spPr>
      </p:pic>
      <p:sp>
        <p:nvSpPr>
          <p:cNvPr id="67" name="TextBox 12"/>
          <p:cNvSpPr/>
          <p:nvPr/>
        </p:nvSpPr>
        <p:spPr>
          <a:xfrm>
            <a:off x="754200" y="1255680"/>
            <a:ext cx="8464320" cy="36601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Гормондар қан мен лимфа  тамырларына еніп барлық тіндер мен  ағзаларға және бүкіл денеге әсер ете алады: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1)метаболизмдік — зат алмасу үрдістерінің әртүрлі жағдайларына, жиілігіне әсері;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2)морфогенетикалық — конформациялық құрылымдық үрдістерде ажырату (диференциялық, тіндердің өсуіне, өзгеріске (метаморфозға) әсері;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3)кинетикалық — қызмет орындаушы ағзалардың белсенділігіне және оларды қызметке қосуға немесе тежеуші факторларға әсері;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4)түзетілуші (коррекциялық) — тіндер мен ағзалар қызметінің қарқынын өзгертуге әсері (жоғарылату, төмендету, жылдамдату, тездету, бәсеңдету қозғалыстары).</a:t>
            </a:r>
            <a:endParaRPr b="0" lang="ru-RU" sz="1800" strike="noStrike" u="none">
              <a:solidFill>
                <a:srgbClr val="000000"/>
              </a:solidFill>
              <a:uFillTx/>
              <a:latin typeface="Arial"/>
            </a:endParaRPr>
          </a:p>
        </p:txBody>
      </p:sp>
      <p:pic>
        <p:nvPicPr>
          <p:cNvPr id="68" name="Звук 1" descr=""/>
          <p:cNvPicPr/>
          <p:nvPr/>
        </p:nvPicPr>
        <p:blipFill>
          <a:blip r:embed="rId3"/>
          <a:stretch/>
        </p:blipFill>
        <p:spPr>
          <a:xfrm>
            <a:off x="8440560" y="4440240"/>
            <a:ext cx="487440" cy="48744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Picture 2" descr="C:\Users\Типография\Desktop\Безымянный.png"/>
          <p:cNvPicPr/>
          <p:nvPr/>
        </p:nvPicPr>
        <p:blipFill>
          <a:blip r:embed="rId1"/>
          <a:srcRect l="11758" t="0" r="11484" b="0"/>
          <a:stretch/>
        </p:blipFill>
        <p:spPr>
          <a:xfrm>
            <a:off x="0" y="-142920"/>
            <a:ext cx="9271080" cy="5702400"/>
          </a:xfrm>
          <a:prstGeom prst="rect">
            <a:avLst/>
          </a:prstGeom>
          <a:ln w="0">
            <a:noFill/>
          </a:ln>
        </p:spPr>
      </p:pic>
      <p:sp>
        <p:nvSpPr>
          <p:cNvPr id="70"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59DBF0-911D-4F05-A43F-2D9EBF24336E}"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71" name="Google Shape;124;p4"/>
          <p:cNvCxnSpPr/>
          <p:nvPr/>
        </p:nvCxnSpPr>
        <p:spPr>
          <a:xfrm>
            <a:off x="1179360" y="5373360"/>
            <a:ext cx="8616240" cy="1080"/>
          </a:xfrm>
          <a:prstGeom prst="straightConnector1">
            <a:avLst/>
          </a:prstGeom>
          <a:ln w="38160">
            <a:solidFill>
              <a:srgbClr val="002060"/>
            </a:solidFill>
            <a:miter/>
          </a:ln>
        </p:spPr>
      </p:cxnSp>
      <p:cxnSp>
        <p:nvCxnSpPr>
          <p:cNvPr id="72" name="Google Shape;125;p4"/>
          <p:cNvCxnSpPr/>
          <p:nvPr/>
        </p:nvCxnSpPr>
        <p:spPr>
          <a:xfrm flipV="1">
            <a:off x="1465920" y="5558760"/>
            <a:ext cx="8319240" cy="1080"/>
          </a:xfrm>
          <a:prstGeom prst="straightConnector1">
            <a:avLst/>
          </a:prstGeom>
          <a:ln w="38160">
            <a:solidFill>
              <a:srgbClr val="00b050"/>
            </a:solidFill>
            <a:miter/>
          </a:ln>
        </p:spPr>
      </p:cxnSp>
      <p:sp>
        <p:nvSpPr>
          <p:cNvPr id="73" name="Google Shape;230;p65"/>
          <p:cNvSpPr/>
          <p:nvPr/>
        </p:nvSpPr>
        <p:spPr>
          <a:xfrm>
            <a:off x="453960" y="892080"/>
            <a:ext cx="8236080" cy="397980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Адам және жоғары сатыдағы жануарлардың гормондарын, химиялық құрылым  ұқсастығын, физика-химиялық, биологиялық қасиеттерінің ортақтығын негізге ала отырып, 3 класқа бөледі.</a:t>
            </a: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1.Белоктық — пептидті қосылымдар (инсулин, глюкагон, сома-тотропин т. б.);</a:t>
            </a: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2.Стероидтар (бүйрек-үсті безі қабығының және жыныс бездері гормондары);</a:t>
            </a: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558ed5"/>
                </a:solidFill>
                <a:uFillTx/>
                <a:latin typeface="Times New Roman"/>
                <a:ea typeface="Times New Roman"/>
              </a:rPr>
              <a:t>3.Амин қышқылының туындылары (тироксин, катехоламиндер -адреналин. Гормондардың биотүзілуі арнайы эндокриндік құрылымдардың генетикалық аппаратында жоспарланған, сондықтан ішкі сөлініс бездерінің әрқайсысы тек белгілі бір гормондарды жасап шығарады. Организм ішкі сұйықтық ортасына өткен гормондардың белгілі бір мөлшері бос қалпында, ал шамалысы қан плазмасы белоктарымен қосылған күйде болады. Мысалы, транскортизон, альбумин және </a:t>
            </a:r>
            <a:r>
              <a:rPr b="0" lang="el-GR" sz="1800" strike="noStrike" u="none">
                <a:solidFill>
                  <a:srgbClr val="558ed5"/>
                </a:solidFill>
                <a:uFillTx/>
                <a:latin typeface="Times New Roman"/>
                <a:ea typeface="Times New Roman"/>
              </a:rPr>
              <a:t>α-</a:t>
            </a:r>
            <a:r>
              <a:rPr b="0" lang="ru-RU" sz="1800" strike="noStrike" u="none">
                <a:solidFill>
                  <a:srgbClr val="558ed5"/>
                </a:solidFill>
                <a:uFillTx/>
                <a:latin typeface="Times New Roman"/>
                <a:ea typeface="Times New Roman"/>
              </a:rPr>
              <a:t>глобулинмен бірігеді, бұдан белсенділігі темен байланысқан гормон түрі пайда болады.</a:t>
            </a: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74"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pic>
        <p:nvPicPr>
          <p:cNvPr id="75" name="Звук 1" descr=""/>
          <p:cNvPicPr/>
          <p:nvPr/>
        </p:nvPicPr>
        <p:blipFill>
          <a:blip r:embed="rId2"/>
          <a:stretch/>
        </p:blipFill>
        <p:spPr>
          <a:xfrm>
            <a:off x="8440560" y="4440240"/>
            <a:ext cx="487440" cy="487440"/>
          </a:xfrm>
          <a:prstGeom prst="rect">
            <a:avLst/>
          </a:prstGeom>
          <a:ln w="0">
            <a:noFill/>
          </a:ln>
        </p:spPr>
      </p:pic>
      <p:pic>
        <p:nvPicPr>
          <p:cNvPr id="76" name="Звук 1" descr=""/>
          <p:cNvPicPr/>
          <p:nvPr/>
        </p:nvPicPr>
        <p:blipFill>
          <a:blip r:embed="rId3"/>
          <a:stretch/>
        </p:blipFill>
        <p:spPr>
          <a:xfrm>
            <a:off x="8440560" y="4440240"/>
            <a:ext cx="487440" cy="48744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Picture 2" descr="C:\Users\Типография\Desktop\Безымянный.png"/>
          <p:cNvPicPr/>
          <p:nvPr/>
        </p:nvPicPr>
        <p:blipFill>
          <a:blip r:embed="rId1"/>
          <a:srcRect l="11758" t="0" r="11484" b="0"/>
          <a:stretch/>
        </p:blipFill>
        <p:spPr>
          <a:xfrm>
            <a:off x="4956120" y="347760"/>
            <a:ext cx="3433680" cy="4170240"/>
          </a:xfrm>
          <a:prstGeom prst="rect">
            <a:avLst/>
          </a:prstGeom>
          <a:ln w="0">
            <a:noFill/>
          </a:ln>
        </p:spPr>
      </p:pic>
      <p:sp>
        <p:nvSpPr>
          <p:cNvPr id="78"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BBC322F-0852-44D9-B20C-53120E1981C1}"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79" name="Google Shape;124;p4"/>
          <p:cNvCxnSpPr/>
          <p:nvPr/>
        </p:nvCxnSpPr>
        <p:spPr>
          <a:xfrm>
            <a:off x="1179360" y="5373360"/>
            <a:ext cx="8616240" cy="1080"/>
          </a:xfrm>
          <a:prstGeom prst="straightConnector1">
            <a:avLst/>
          </a:prstGeom>
          <a:ln w="38160">
            <a:solidFill>
              <a:srgbClr val="002060"/>
            </a:solidFill>
            <a:miter/>
          </a:ln>
        </p:spPr>
      </p:cxnSp>
      <p:cxnSp>
        <p:nvCxnSpPr>
          <p:cNvPr id="80" name="Google Shape;125;p4"/>
          <p:cNvCxnSpPr/>
          <p:nvPr/>
        </p:nvCxnSpPr>
        <p:spPr>
          <a:xfrm flipV="1">
            <a:off x="1465920" y="5558760"/>
            <a:ext cx="8319240" cy="1080"/>
          </a:xfrm>
          <a:prstGeom prst="straightConnector1">
            <a:avLst/>
          </a:prstGeom>
          <a:ln w="38160">
            <a:solidFill>
              <a:srgbClr val="00b050"/>
            </a:solidFill>
            <a:miter/>
          </a:ln>
        </p:spPr>
      </p:cxnSp>
      <p:sp>
        <p:nvSpPr>
          <p:cNvPr id="81" name="Google Shape;230;p65"/>
          <p:cNvSpPr/>
          <p:nvPr/>
        </p:nvSpPr>
        <p:spPr>
          <a:xfrm>
            <a:off x="655560" y="536400"/>
            <a:ext cx="7018560" cy="55260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                                </a:t>
            </a:r>
            <a:endParaRPr b="0" lang="ru-RU" sz="2000" strike="noStrike" u="none">
              <a:solidFill>
                <a:srgbClr val="000000"/>
              </a:solidFill>
              <a:uFillTx/>
              <a:latin typeface="Arial"/>
            </a:endParaRPr>
          </a:p>
        </p:txBody>
      </p:sp>
      <p:sp>
        <p:nvSpPr>
          <p:cNvPr id="82"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pic>
        <p:nvPicPr>
          <p:cNvPr id="83" name="Звук 1" descr=""/>
          <p:cNvPicPr/>
          <p:nvPr/>
        </p:nvPicPr>
        <p:blipFill>
          <a:blip r:embed="rId2"/>
          <a:stretch/>
        </p:blipFill>
        <p:spPr>
          <a:xfrm>
            <a:off x="8440560" y="4440240"/>
            <a:ext cx="487440" cy="487440"/>
          </a:xfrm>
          <a:prstGeom prst="rect">
            <a:avLst/>
          </a:prstGeom>
          <a:ln w="0">
            <a:noFill/>
          </a:ln>
        </p:spPr>
      </p:pic>
      <p:pic>
        <p:nvPicPr>
          <p:cNvPr id="84" name="Picture 13" descr=""/>
          <p:cNvPicPr/>
          <p:nvPr/>
        </p:nvPicPr>
        <p:blipFill>
          <a:blip r:embed="rId3"/>
          <a:stretch/>
        </p:blipFill>
        <p:spPr>
          <a:xfrm>
            <a:off x="460440" y="384120"/>
            <a:ext cx="7362720" cy="4481640"/>
          </a:xfrm>
          <a:prstGeom prst="rect">
            <a:avLst/>
          </a:prstGeom>
          <a:ln w="0">
            <a:noFill/>
          </a:ln>
        </p:spPr>
      </p:pic>
      <p:pic>
        <p:nvPicPr>
          <p:cNvPr id="85" name="Звук 1" descr=""/>
          <p:cNvPicPr/>
          <p:nvPr/>
        </p:nvPicPr>
        <p:blipFill>
          <a:blip r:embed="rId4"/>
          <a:stretch/>
        </p:blipFill>
        <p:spPr>
          <a:xfrm>
            <a:off x="8440560" y="4440240"/>
            <a:ext cx="487440" cy="48744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86" name="Google Shape;123;p4"/>
          <p:cNvSpPr/>
          <p:nvPr/>
        </p:nvSpPr>
        <p:spPr>
          <a:xfrm>
            <a:off x="611280" y="334800"/>
            <a:ext cx="7923240" cy="3975120"/>
          </a:xfrm>
          <a:prstGeom prst="rect">
            <a:avLst/>
          </a:prstGeom>
          <a:noFill/>
          <a:ln w="0">
            <a:noFill/>
          </a:ln>
        </p:spPr>
        <p:style>
          <a:lnRef idx="0"/>
          <a:fillRef idx="0"/>
          <a:effectRef idx="0"/>
          <a:fontRef idx="minor"/>
        </p:style>
        <p:txBody>
          <a:bodyPr lIns="70920" rIns="70920" tIns="35280" bIns="352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Times New Roman"/>
              </a:rPr>
              <a:t>   </a:t>
            </a:r>
            <a:endParaRPr b="0" lang="ru-RU" sz="2000" strike="noStrike" u="none">
              <a:solidFill>
                <a:srgbClr val="000000"/>
              </a:solidFill>
              <a:uFillTx/>
              <a:latin typeface="Arial"/>
            </a:endParaRPr>
          </a:p>
        </p:txBody>
      </p:sp>
      <p:sp>
        <p:nvSpPr>
          <p:cNvPr id="87" name="Rectangle 41"/>
          <p:cNvSpPr/>
          <p:nvPr/>
        </p:nvSpPr>
        <p:spPr>
          <a:xfrm>
            <a:off x="914400" y="2586240"/>
            <a:ext cx="7273800" cy="110772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558ed5"/>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buClr>
                <a:srgbClr val="002060"/>
              </a:buClr>
              <a:buFont typeface="Calibri"/>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pic>
        <p:nvPicPr>
          <p:cNvPr id="88" name="Рисунок 1" descr=""/>
          <p:cNvPicPr/>
          <p:nvPr/>
        </p:nvPicPr>
        <p:blipFill>
          <a:blip r:embed="rId1"/>
          <a:stretch/>
        </p:blipFill>
        <p:spPr>
          <a:xfrm>
            <a:off x="100080" y="485640"/>
            <a:ext cx="8543880" cy="413568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5598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2024-11-05T09:47:09Z</dcterms:modified>
  <cp:revision>314</cp:revision>
  <dc:subject/>
  <dc:title>Презентация PowerPoint</dc:title>
</cp:coreProperties>
</file>