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5.png" ContentType="image/png"/>
  <Override PartName="/ppt/media/image13.png" ContentType="image/png"/>
  <Override PartName="/ppt/media/image3.png" ContentType="image/png"/>
  <Override PartName="/ppt/media/image11.png" ContentType="image/png"/>
  <Override PartName="/ppt/media/image1.jpeg" ContentType="image/jpeg"/>
  <Override PartName="/ppt/media/image12.png" ContentType="image/png"/>
  <Override PartName="/ppt/media/image4.png" ContentType="image/png"/>
  <Override PartName="/ppt/media/image9.png" ContentType="image/png"/>
  <Override PartName="/ppt/media/image8.jpeg" ContentType="image/jpeg"/>
  <Override PartName="/ppt/media/image6.png" ContentType="image/png"/>
  <Override PartName="/ppt/media/image14.png" ContentType="image/png"/>
  <Override PartName="/ppt/media/image7.png" ContentType="image/png"/>
  <Override PartName="/ppt/media/image15.jpeg" ContentType="image/jpeg"/>
  <Override PartName="/ppt/media/image10.png" ContentType="image/png"/>
  <Override PartName="/ppt/media/image2.png" ContentType="image/png"/>
  <Override PartName="/ppt/media/image16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742922-375D-4E9D-BF28-3FF6CCCD658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89080" indent="-2890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0360" indent="-24156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1640" indent="-19224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0440" indent="-1918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884B8E-0516-41B1-B26F-196ACA10399A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16.jpe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7.png"/><Relationship Id="rId4" Type="http://schemas.openxmlformats.org/officeDocument/2006/relationships/image" Target="../media/image8.jpe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15.jpe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15.jpe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687240" y="2541600"/>
            <a:ext cx="7712280" cy="12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Тақырыбы: </a:t>
            </a:r>
            <a:r>
              <a:rPr b="1" lang="kk-KZ" sz="24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Репликацияның, репарацияның, рекомбинацияның генетикалық үдерістердің қателері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221840" y="4357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278000" y="4562280"/>
            <a:ext cx="67125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" name="Google Shape;80;p1"/>
          <p:cNvSpPr/>
          <p:nvPr/>
        </p:nvSpPr>
        <p:spPr>
          <a:xfrm>
            <a:off x="585720" y="287280"/>
            <a:ext cx="7380360" cy="72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Нұр-Сұлтан қаласы әкімдігінің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«Ахмет Байтұрсынұлы атындағы № 48  мектеп - лицей» КММ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" name="Google Shape;81;p1" descr="C:\Users\HP\Desktop\3-variant-1.jpg"/>
          <p:cNvPicPr/>
          <p:nvPr/>
        </p:nvPicPr>
        <p:blipFill>
          <a:blip r:embed="rId1"/>
          <a:stretch/>
        </p:blipFill>
        <p:spPr>
          <a:xfrm>
            <a:off x="3571920" y="1073160"/>
            <a:ext cx="1941480" cy="1263600"/>
          </a:xfrm>
          <a:prstGeom prst="rect">
            <a:avLst/>
          </a:prstGeom>
          <a:ln w="0"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379440" y="3879720"/>
            <a:ext cx="832968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Биология пәні мұғалімі: Өкенова Назым Ерболқызы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13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F8F462-8FD0-4B32-8C97-48BD4BBD102A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4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5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6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8" name="Прямоугольник 1"/>
          <p:cNvSpPr/>
          <p:nvPr/>
        </p:nvSpPr>
        <p:spPr>
          <a:xfrm>
            <a:off x="0" y="776160"/>
            <a:ext cx="914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№2 Тұжырымдар кестесі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9" name="Прямоугольник 1"/>
          <p:cNvSpPr/>
          <p:nvPr/>
        </p:nvSpPr>
        <p:spPr>
          <a:xfrm>
            <a:off x="814320" y="3468600"/>
            <a:ext cx="78249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0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1" name=""/>
          <p:cNvGraphicFramePr/>
          <p:nvPr/>
        </p:nvGraphicFramePr>
        <p:xfrm>
          <a:off x="268200" y="1459080"/>
          <a:ext cx="6645240" cy="2465280"/>
        </p:xfrm>
        <a:graphic>
          <a:graphicData uri="http://schemas.openxmlformats.org/drawingml/2006/table">
            <a:tbl>
              <a:tblPr/>
              <a:tblGrid>
                <a:gridCol w="2814840"/>
                <a:gridCol w="3830400"/>
              </a:tblGrid>
              <a:tr h="3553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Терминдер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Анықтама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558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1. Транзиция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А.бағытын өзгертпейтін нуклеотидтер,қарапайым алмасу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73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2. Трансверсия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В.нуклеотидтер жұбының түсіп қалуы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91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3. Инсерция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С. нуклеотидтердің артық жұбын қою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87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4. Делеция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Д.бағытын өзгертетін нуклеотидтер, қиғаш алмасу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2" name=""/>
          <p:cNvGraphicFramePr/>
          <p:nvPr/>
        </p:nvGraphicFramePr>
        <p:xfrm>
          <a:off x="7211880" y="2427120"/>
          <a:ext cx="1560600" cy="731880"/>
        </p:xfrm>
        <a:graphic>
          <a:graphicData uri="http://schemas.openxmlformats.org/drawingml/2006/table">
            <a:tbl>
              <a:tblPr/>
              <a:tblGrid>
                <a:gridCol w="390600"/>
                <a:gridCol w="389160"/>
                <a:gridCol w="390240"/>
                <a:gridCol w="390600"/>
              </a:tblGrid>
              <a:tr h="365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3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6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Д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В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2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464F55-0441-4DCA-9E45-FD24E0BD6D3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25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2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8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29" name="Прямоугольник 13"/>
          <p:cNvSpPr/>
          <p:nvPr/>
        </p:nvSpPr>
        <p:spPr>
          <a:xfrm>
            <a:off x="659880" y="236520"/>
            <a:ext cx="235044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0" name="Прямоугольник 12"/>
          <p:cNvSpPr/>
          <p:nvPr/>
        </p:nvSpPr>
        <p:spPr>
          <a:xfrm>
            <a:off x="299880" y="770040"/>
            <a:ext cx="85964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3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Репарация және репликация процестерін сипаттаңыз: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1" name="Rectangle 17"/>
          <p:cNvSpPr/>
          <p:nvPr/>
        </p:nvSpPr>
        <p:spPr>
          <a:xfrm>
            <a:off x="473040" y="3782520"/>
            <a:ext cx="8008920" cy="86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088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776160" indent="-60120">
              <a:lnSpc>
                <a:spcPct val="100000"/>
              </a:lnSpc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Репарация және репликация процестерін сипаттайды.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32" name=""/>
          <p:cNvGraphicFramePr/>
          <p:nvPr/>
        </p:nvGraphicFramePr>
        <p:xfrm>
          <a:off x="1739880" y="1535040"/>
          <a:ext cx="5716440" cy="2208240"/>
        </p:xfrm>
        <a:graphic>
          <a:graphicData uri="http://schemas.openxmlformats.org/drawingml/2006/table">
            <a:tbl>
              <a:tblPr/>
              <a:tblGrid>
                <a:gridCol w="2857680"/>
                <a:gridCol w="2858760"/>
              </a:tblGrid>
              <a:tr h="623880"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Репарация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Репликация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5843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3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67D47E5-F124-4DB0-8419-ECA596BCD72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5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3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3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38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39" name="Прямоугольник 13"/>
          <p:cNvSpPr/>
          <p:nvPr/>
        </p:nvSpPr>
        <p:spPr>
          <a:xfrm>
            <a:off x="684360" y="204840"/>
            <a:ext cx="59529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 тапсырмасының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0" name="Прямоугольник 15"/>
          <p:cNvSpPr/>
          <p:nvPr/>
        </p:nvSpPr>
        <p:spPr>
          <a:xfrm>
            <a:off x="204840" y="754200"/>
            <a:ext cx="89391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№3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1739880" y="1535040"/>
          <a:ext cx="5716440" cy="2563920"/>
        </p:xfrm>
        <a:graphic>
          <a:graphicData uri="http://schemas.openxmlformats.org/drawingml/2006/table">
            <a:tbl>
              <a:tblPr/>
              <a:tblGrid>
                <a:gridCol w="2857680"/>
                <a:gridCol w="2858760"/>
              </a:tblGrid>
              <a:tr h="603000"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Репарация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Репликация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96092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Жасушада ерекше репарация жүйелерінің болуына байланысты ДНҚ барынша минимум зақымданады, себебі мұндай жүйелер зақымдануларды тауып, қалпына келтіреді.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ДНҚ нуклеотидтерінің азотты негіздері бірнеше таутомерлік түрде болады.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42840" y="1116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43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C5E6A33-883A-4E26-AFA2-624E8030E1E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44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45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46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7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48" name="Прямоугольник 7"/>
          <p:cNvSpPr/>
          <p:nvPr/>
        </p:nvSpPr>
        <p:spPr>
          <a:xfrm>
            <a:off x="728280" y="270000"/>
            <a:ext cx="1919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Қорытынды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9" name="Прямоугольник 11"/>
          <p:cNvSpPr/>
          <p:nvPr/>
        </p:nvSpPr>
        <p:spPr>
          <a:xfrm>
            <a:off x="378000" y="906480"/>
            <a:ext cx="545436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Рефлексия.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«Мен бүгінгі сабақта....................,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0" name="Прямоугольник 14"/>
          <p:cNvSpPr/>
          <p:nvPr/>
        </p:nvSpPr>
        <p:spPr>
          <a:xfrm>
            <a:off x="5622120" y="3129120"/>
            <a:ext cx="3423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(.............толықтырғым келеді)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1" name="Rectangle 32"/>
          <p:cNvSpPr/>
          <p:nvPr/>
        </p:nvSpPr>
        <p:spPr>
          <a:xfrm>
            <a:off x="5614920" y="2635560"/>
            <a:ext cx="2111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(.........білдім)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2" name="Прямоугольник 15"/>
          <p:cNvSpPr/>
          <p:nvPr/>
        </p:nvSpPr>
        <p:spPr>
          <a:xfrm>
            <a:off x="5627160" y="3770280"/>
            <a:ext cx="257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(................</a:t>
            </a: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сұрағым бар)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53" name="Рисунок 2" descr=""/>
          <p:cNvPicPr/>
          <p:nvPr/>
        </p:nvPicPr>
        <p:blipFill>
          <a:blip r:embed="rId3"/>
          <a:srcRect l="0" t="16579" r="0" b="0"/>
          <a:stretch/>
        </p:blipFill>
        <p:spPr>
          <a:xfrm>
            <a:off x="638280" y="2077920"/>
            <a:ext cx="4327560" cy="2598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5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C5D7CE-E2D9-4E0C-ADE5-72E55D648F8D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56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5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58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59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60" name="Прямоугольник 7"/>
          <p:cNvSpPr/>
          <p:nvPr/>
        </p:nvSpPr>
        <p:spPr>
          <a:xfrm>
            <a:off x="728640" y="270000"/>
            <a:ext cx="1847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Үй жұмысы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1" name="Прямоугольник 11"/>
          <p:cNvSpPr/>
          <p:nvPr/>
        </p:nvSpPr>
        <p:spPr>
          <a:xfrm>
            <a:off x="361800" y="1127160"/>
            <a:ext cx="696924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§32 Біліміңді тексер: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Қолдану сұрағы -1 және 2, 165-бетте.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63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3E80AE-17E5-4DEA-9238-676D7FC54B79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64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65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66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67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168" name="Прямоугольник 7"/>
          <p:cNvSpPr/>
          <p:nvPr/>
        </p:nvSpPr>
        <p:spPr>
          <a:xfrm>
            <a:off x="734400" y="270000"/>
            <a:ext cx="365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Қолданылған әдебиеттер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9" name="Прямоугольник 11"/>
          <p:cNvSpPr/>
          <p:nvPr/>
        </p:nvSpPr>
        <p:spPr>
          <a:xfrm>
            <a:off x="361800" y="1127160"/>
            <a:ext cx="8388360" cy="222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Сабақ төмендегі оқулық негізінде құрастырылды.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Биология 11 сынып, Қоғамдық-гуманитарлық бағыт.  Оқулық авторылары: Н. Аблайханова, А. Қалыбаева, А. Пәрімбекова;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2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E62731-1138-46A9-B929-9745C86FB6E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5" name="Google Shape;230;p65"/>
          <p:cNvSpPr/>
          <p:nvPr/>
        </p:nvSpPr>
        <p:spPr>
          <a:xfrm>
            <a:off x="325440" y="676440"/>
            <a:ext cx="8588520" cy="32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 fontScale="85000" lnSpcReduction="9999"/>
          </a:bodyPr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терийлері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11.2.4.1 – мутациялардың дезоксирибонуклеин қышқылы репарациясы, дезоксирибонуклеин қышқылы рекомбинациясы, дезоксирибонуклеин қышқылы репликациясы арасындағы байланысын табу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SimSun"/>
              </a:rPr>
              <a:t>мутациялардың дезоксирибонуклеин қышқылы репарациясы, дезоксирибонуклеин қышқылы рекомбинациясы, дезоксирибонуклеин қышқылы репликациясы арасындағы байланысын табады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1f497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Прямоугольник 9"/>
          <p:cNvSpPr/>
          <p:nvPr/>
        </p:nvSpPr>
        <p:spPr>
          <a:xfrm>
            <a:off x="3274920" y="23328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7" name="Picture 2" descr="C:\Users\Типография\Desktop\Безымянный.png"/>
          <p:cNvPicPr/>
          <p:nvPr/>
        </p:nvPicPr>
        <p:blipFill>
          <a:blip r:embed="rId2"/>
          <a:srcRect l="11758" t="5761" r="11484" b="86798"/>
          <a:stretch/>
        </p:blipFill>
        <p:spPr>
          <a:xfrm>
            <a:off x="0" y="2395440"/>
            <a:ext cx="9144000" cy="385920"/>
          </a:xfrm>
          <a:prstGeom prst="rect">
            <a:avLst/>
          </a:prstGeom>
          <a:ln w="0">
            <a:noFill/>
          </a:ln>
        </p:spPr>
      </p:pic>
      <p:sp>
        <p:nvSpPr>
          <p:cNvPr id="18" name="Прямоугольник 9"/>
          <p:cNvSpPr/>
          <p:nvPr/>
        </p:nvSpPr>
        <p:spPr>
          <a:xfrm>
            <a:off x="2730600" y="236700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ғалау критерийі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9" name="Рисунок 2" descr=""/>
          <p:cNvPicPr/>
          <p:nvPr/>
        </p:nvPicPr>
        <p:blipFill>
          <a:blip r:embed="rId3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21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88E850-0990-4FAD-B3CD-F0C13CE36C3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2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2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4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25" name="Прямоугольник 1"/>
          <p:cNvGrpSpPr/>
          <p:nvPr/>
        </p:nvGrpSpPr>
        <p:grpSpPr>
          <a:xfrm>
            <a:off x="158760" y="1073160"/>
            <a:ext cx="5413320" cy="3747960"/>
            <a:chOff x="158760" y="1073160"/>
            <a:chExt cx="5413320" cy="3747960"/>
          </a:xfrm>
        </p:grpSpPr>
        <p:pic>
          <p:nvPicPr>
            <p:cNvPr id="26" name="Прямоугольник 1" descr=""/>
            <p:cNvPicPr/>
            <p:nvPr/>
          </p:nvPicPr>
          <p:blipFill>
            <a:blip r:embed="rId2"/>
            <a:stretch/>
          </p:blipFill>
          <p:spPr>
            <a:xfrm>
              <a:off x="158760" y="1073160"/>
              <a:ext cx="5413320" cy="3747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7" name=""/>
            <p:cNvSpPr/>
            <p:nvPr/>
          </p:nvSpPr>
          <p:spPr>
            <a:xfrm>
              <a:off x="268200" y="1101600"/>
              <a:ext cx="5197680" cy="3536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4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ДНҚ молекуласы құрылымының өзгеруіне байланысты пайда болған мутациялар </a:t>
              </a:r>
              <a:r>
                <a:rPr b="1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гендік мутациялар</a:t>
              </a: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 деп аталады. Гендердің мутациялық өзгерістері бір нүктеде (бірсайттық) немесе бірнеше нүктеде (көпсайттық) болуы мүмкін. </a:t>
              </a:r>
              <a:r>
                <a:rPr b="0" i="1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Генетикада сайт термині ДНҚ молекуласы тізбегіндегі белгілі бір орынды («нүкте») білдіреді. </a:t>
              </a: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Гендік мутацияны анықтауға мүмкіндік беретін екі процесс: </a:t>
              </a:r>
              <a:r>
                <a:rPr b="0" i="1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нуклеотидтердің орын алмасу</a:t>
              </a: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 және </a:t>
              </a:r>
              <a:r>
                <a:rPr b="0" i="1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есептеу қатарының жылжуы</a:t>
              </a:r>
              <a:r>
                <a:rPr b="0" lang="kk-KZ" sz="18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.</a:t>
              </a: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pic>
        <p:nvPicPr>
          <p:cNvPr id="28" name="Рисунок 2" descr=""/>
          <p:cNvPicPr/>
          <p:nvPr/>
        </p:nvPicPr>
        <p:blipFill>
          <a:blip r:embed="rId3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29" name="Прямоугольник 9"/>
          <p:cNvSpPr/>
          <p:nvPr/>
        </p:nvSpPr>
        <p:spPr>
          <a:xfrm>
            <a:off x="1876320" y="257040"/>
            <a:ext cx="48564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Гендік мутация.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Прямоугольник 13"/>
          <p:cNvSpPr/>
          <p:nvPr/>
        </p:nvSpPr>
        <p:spPr>
          <a:xfrm>
            <a:off x="6437520" y="4398840"/>
            <a:ext cx="1190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Гендік мутация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1" name="Рисунок 3" descr=""/>
          <p:cNvPicPr/>
          <p:nvPr/>
        </p:nvPicPr>
        <p:blipFill>
          <a:blip r:embed="rId4"/>
          <a:stretch/>
        </p:blipFill>
        <p:spPr>
          <a:xfrm>
            <a:off x="5668920" y="1006560"/>
            <a:ext cx="2328840" cy="1839960"/>
          </a:xfrm>
          <a:prstGeom prst="rect">
            <a:avLst/>
          </a:prstGeom>
          <a:ln w="0">
            <a:noFill/>
          </a:ln>
        </p:spPr>
      </p:pic>
      <p:pic>
        <p:nvPicPr>
          <p:cNvPr id="32" name="Рисунок 7" descr="Изображение выглядит как синий&#10;&#10;Автоматически созданное описание"/>
          <p:cNvPicPr/>
          <p:nvPr/>
        </p:nvPicPr>
        <p:blipFill>
          <a:blip r:embed="rId5"/>
          <a:stretch/>
        </p:blipFill>
        <p:spPr>
          <a:xfrm>
            <a:off x="6529320" y="2676600"/>
            <a:ext cx="2559240" cy="1779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3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2DA7A3D-AB01-4354-9CF2-9BA27C0067C0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5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8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39" name="Прямоугольник 9"/>
          <p:cNvSpPr/>
          <p:nvPr/>
        </p:nvSpPr>
        <p:spPr>
          <a:xfrm>
            <a:off x="0" y="241200"/>
            <a:ext cx="8277120" cy="3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Нүктелік мутация түрлері</a:t>
            </a: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TextBox 1"/>
          <p:cNvSpPr/>
          <p:nvPr/>
        </p:nvSpPr>
        <p:spPr>
          <a:xfrm>
            <a:off x="336600" y="1052640"/>
            <a:ext cx="8277120" cy="25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1400" algn="just">
              <a:lnSpc>
                <a:spcPct val="115000"/>
              </a:lnSpc>
              <a:tabLst>
                <a:tab algn="l" pos="0"/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Нүктелік мутациялар мынадай топтарға бөлінеді: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1400" algn="just">
              <a:lnSpc>
                <a:spcPct val="115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Транзициялар - бағытын өзгертпейтін нуклеотидтер,қарапайым алмасу;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1400" algn="just">
              <a:lnSpc>
                <a:spcPct val="115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Трансверсиялар - бағытын өзгертетін нуклеотидтер, қиғаш алмасу;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1400" algn="just">
              <a:lnSpc>
                <a:spcPct val="115000"/>
              </a:lnSpc>
              <a:buClr>
                <a:srgbClr val="000000"/>
              </a:buClr>
              <a:buFont typeface="Wingdings" charset="2"/>
              <a:buChar char=""/>
              <a:tabLst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Инсерция - нуклеотидтердің артық жұбын қою;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1400" algn="just">
              <a:lnSpc>
                <a:spcPct val="115000"/>
              </a:lnSpc>
              <a:spcAft>
                <a:spcPts val="1001"/>
              </a:spcAft>
              <a:buClr>
                <a:srgbClr val="000000"/>
              </a:buClr>
              <a:buFont typeface="Wingdings" charset="2"/>
              <a:buChar char=""/>
              <a:tabLst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Делеция - нуклеотидтер жұбының түсіп қалуы.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1400" algn="just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41400">
              <a:lnSpc>
                <a:spcPct val="100000"/>
              </a:lnSpc>
              <a:tabLst>
                <a:tab algn="l" pos="0"/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1" name="Рисунок 2" descr=""/>
          <p:cNvPicPr/>
          <p:nvPr/>
        </p:nvPicPr>
        <p:blipFill>
          <a:blip r:embed="rId3"/>
          <a:stretch/>
        </p:blipFill>
        <p:spPr>
          <a:xfrm>
            <a:off x="858960" y="2646360"/>
            <a:ext cx="2895480" cy="2266920"/>
          </a:xfrm>
          <a:prstGeom prst="rect">
            <a:avLst/>
          </a:prstGeom>
          <a:ln w="0">
            <a:noFill/>
          </a:ln>
        </p:spPr>
      </p:pic>
      <p:pic>
        <p:nvPicPr>
          <p:cNvPr id="42" name="Рисунок 4" descr=""/>
          <p:cNvPicPr/>
          <p:nvPr/>
        </p:nvPicPr>
        <p:blipFill>
          <a:blip r:embed="rId4"/>
          <a:stretch/>
        </p:blipFill>
        <p:spPr>
          <a:xfrm>
            <a:off x="4278240" y="2705040"/>
            <a:ext cx="3660840" cy="2076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4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3358E87-DAEA-4850-97C4-8AC405FB094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5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4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8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grpSp>
        <p:nvGrpSpPr>
          <p:cNvPr id="49" name="Прямоугольник 1"/>
          <p:cNvGrpSpPr/>
          <p:nvPr/>
        </p:nvGrpSpPr>
        <p:grpSpPr>
          <a:xfrm>
            <a:off x="85680" y="1152360"/>
            <a:ext cx="5961240" cy="3114720"/>
            <a:chOff x="85680" y="1152360"/>
            <a:chExt cx="5961240" cy="3114720"/>
          </a:xfrm>
        </p:grpSpPr>
        <p:pic>
          <p:nvPicPr>
            <p:cNvPr id="50" name="Прямоугольник 1" descr=""/>
            <p:cNvPicPr/>
            <p:nvPr/>
          </p:nvPicPr>
          <p:blipFill>
            <a:blip r:embed="rId3"/>
            <a:stretch/>
          </p:blipFill>
          <p:spPr>
            <a:xfrm>
              <a:off x="85680" y="1152360"/>
              <a:ext cx="5961240" cy="311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"/>
            <p:cNvSpPr/>
            <p:nvPr/>
          </p:nvSpPr>
          <p:spPr>
            <a:xfrm>
              <a:off x="203040" y="1198440"/>
              <a:ext cx="5722920" cy="28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 algn="just">
                <a:lnSpc>
                  <a:spcPct val="115000"/>
                </a:lnSpc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ДНҚ нуклеотидтерінің азотты негіздері бірнеше таутомерлік түрде болады.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  <a:p>
              <a:pPr algn="just">
                <a:lnSpc>
                  <a:spcPct val="115000"/>
                </a:lnSpc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Таутомерлену</a:t>
              </a: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 – молекуладағы сутек жағдайының өзгеруіне байланысты химиялық қасиеттерінің өзгеруі. Егер аденин әдеттегі амин түрінде болса, ол тиминмен жұптасады. Сирек жағдайда амин түрінде бола тұрып, аденин цитозинмен жұп түзеді.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52" name="Прямоугольник 9"/>
          <p:cNvSpPr/>
          <p:nvPr/>
        </p:nvSpPr>
        <p:spPr>
          <a:xfrm>
            <a:off x="0" y="241200"/>
            <a:ext cx="8277120" cy="49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2305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Репликация және мутациялық процесс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3"/>
          <p:cNvSpPr/>
          <p:nvPr/>
        </p:nvSpPr>
        <p:spPr>
          <a:xfrm>
            <a:off x="4358880" y="2433600"/>
            <a:ext cx="42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мен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4" name="Рисунок 3" descr=""/>
          <p:cNvPicPr/>
          <p:nvPr/>
        </p:nvPicPr>
        <p:blipFill>
          <a:blip r:embed="rId4"/>
          <a:stretch/>
        </p:blipFill>
        <p:spPr>
          <a:xfrm>
            <a:off x="6089760" y="907920"/>
            <a:ext cx="2749320" cy="1878120"/>
          </a:xfrm>
          <a:prstGeom prst="rect">
            <a:avLst/>
          </a:prstGeom>
          <a:ln w="0">
            <a:noFill/>
          </a:ln>
        </p:spPr>
      </p:pic>
      <p:pic>
        <p:nvPicPr>
          <p:cNvPr id="55" name="Рисунок 8" descr=""/>
          <p:cNvPicPr/>
          <p:nvPr/>
        </p:nvPicPr>
        <p:blipFill>
          <a:blip r:embed="rId5"/>
          <a:stretch/>
        </p:blipFill>
        <p:spPr>
          <a:xfrm>
            <a:off x="6145200" y="2743200"/>
            <a:ext cx="2674800" cy="1852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3760"/>
            <a:ext cx="9702720" cy="5167440"/>
          </a:xfrm>
          <a:prstGeom prst="rect">
            <a:avLst/>
          </a:prstGeom>
          <a:ln w="0">
            <a:noFill/>
          </a:ln>
        </p:spPr>
      </p:pic>
      <p:sp>
        <p:nvSpPr>
          <p:cNvPr id="57" name="Google Shape;123;p4"/>
          <p:cNvSpPr/>
          <p:nvPr/>
        </p:nvSpPr>
        <p:spPr>
          <a:xfrm>
            <a:off x="756432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C1681E0-B732-4F45-98CA-916A591F5F00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8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9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0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1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sp>
        <p:nvSpPr>
          <p:cNvPr id="62" name="Прямоугольник 9"/>
          <p:cNvSpPr/>
          <p:nvPr/>
        </p:nvSpPr>
        <p:spPr>
          <a:xfrm>
            <a:off x="0" y="241200"/>
            <a:ext cx="8277120" cy="37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Репарация және мутациялық процесс.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63" name="Прямоугольник 1"/>
          <p:cNvGrpSpPr/>
          <p:nvPr/>
        </p:nvGrpSpPr>
        <p:grpSpPr>
          <a:xfrm>
            <a:off x="249120" y="1401840"/>
            <a:ext cx="5267520" cy="2816280"/>
            <a:chOff x="249120" y="1401840"/>
            <a:chExt cx="5267520" cy="2816280"/>
          </a:xfrm>
        </p:grpSpPr>
        <p:pic>
          <p:nvPicPr>
            <p:cNvPr id="64" name="Прямоугольник 1" descr=""/>
            <p:cNvPicPr/>
            <p:nvPr/>
          </p:nvPicPr>
          <p:blipFill>
            <a:blip r:embed="rId3"/>
            <a:stretch/>
          </p:blipFill>
          <p:spPr>
            <a:xfrm>
              <a:off x="249120" y="1401840"/>
              <a:ext cx="5267520" cy="2816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5" name=""/>
            <p:cNvSpPr/>
            <p:nvPr/>
          </p:nvSpPr>
          <p:spPr>
            <a:xfrm>
              <a:off x="307800" y="1432080"/>
              <a:ext cx="5092920" cy="261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 marL="60480" algn="just">
                <a:lnSpc>
                  <a:spcPct val="115000"/>
                </a:lnSpc>
                <a:spcAft>
                  <a:spcPts val="1001"/>
                </a:spcAft>
                <a:tabLst>
                  <a:tab algn="l" pos="0"/>
                  <a:tab algn="l" pos="230508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kk-KZ" sz="2400" strike="noStrike" u="none">
                  <a:solidFill>
                    <a:srgbClr val="204d84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Жасушада ерекше репарация жүйелерінің болуына байланысты ДНҚ барынша минимум зақымданады, себебі мұндай жүйелер зақымдануларды тауып, қалпына келтіреді. </a:t>
              </a:r>
              <a:r>
                <a:rPr b="0" i="1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Репарация жүйелері </a:t>
              </a:r>
              <a:r>
                <a:rPr b="0" lang="kk-KZ" sz="2000" strike="noStrike" u="none">
                  <a:solidFill>
                    <a:srgbClr val="000000"/>
                  </a:solidFill>
                  <a:uFillTx/>
                  <a:latin typeface="Times New Roman"/>
                  <a:ea typeface="Times New Roman"/>
                </a:rPr>
                <a:t>әртүрлі организмдердің жасушаларында табылған ферменттік механизмдер болып табылады. .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pic>
        <p:nvPicPr>
          <p:cNvPr id="66" name="Прямоугольник 13" descr=""/>
          <p:cNvPicPr/>
          <p:nvPr/>
        </p:nvPicPr>
        <p:blipFill>
          <a:blip r:embed="rId4"/>
          <a:stretch/>
        </p:blipFill>
        <p:spPr>
          <a:xfrm>
            <a:off x="6632640" y="1219320"/>
            <a:ext cx="1792080" cy="493560"/>
          </a:xfrm>
          <a:prstGeom prst="rect">
            <a:avLst/>
          </a:prstGeom>
          <a:ln w="0">
            <a:noFill/>
          </a:ln>
        </p:spPr>
      </p:pic>
      <p:pic>
        <p:nvPicPr>
          <p:cNvPr id="67" name="Рисунок 3" descr="Изображение выглядит как коралл&#10;&#10;Автоматически созданное описание"/>
          <p:cNvPicPr/>
          <p:nvPr/>
        </p:nvPicPr>
        <p:blipFill>
          <a:blip r:embed="rId5"/>
          <a:stretch/>
        </p:blipFill>
        <p:spPr>
          <a:xfrm>
            <a:off x="5950080" y="1573200"/>
            <a:ext cx="3413160" cy="2657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6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5333C6-7DF8-443B-B56C-849BC9FE3438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0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72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Тәжірибелік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Прямоугольник 1"/>
          <p:cNvSpPr/>
          <p:nvPr/>
        </p:nvSpPr>
        <p:spPr>
          <a:xfrm>
            <a:off x="0" y="808200"/>
            <a:ext cx="862344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№1. Сызбада берілген бос орындарды толтырыңыз.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Прямоугольник 1"/>
          <p:cNvSpPr/>
          <p:nvPr/>
        </p:nvSpPr>
        <p:spPr>
          <a:xfrm>
            <a:off x="488880" y="3616200"/>
            <a:ext cx="756756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7375e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Сызбада берілген бос орындарды толтырады.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6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8" descr=""/>
          <p:cNvPicPr/>
          <p:nvPr/>
        </p:nvPicPr>
        <p:blipFill>
          <a:blip r:embed="rId3"/>
          <a:stretch/>
        </p:blipFill>
        <p:spPr>
          <a:xfrm>
            <a:off x="1387440" y="1401840"/>
            <a:ext cx="6305760" cy="2171520"/>
          </a:xfrm>
          <a:prstGeom prst="rect">
            <a:avLst/>
          </a:prstGeom>
          <a:ln w="0">
            <a:noFill/>
          </a:ln>
        </p:spPr>
      </p:pic>
      <p:sp>
        <p:nvSpPr>
          <p:cNvPr id="78" name="Прямоугольник: скругленные углы 9"/>
          <p:cNvSpPr/>
          <p:nvPr/>
        </p:nvSpPr>
        <p:spPr>
          <a:xfrm>
            <a:off x="1808280" y="2297160"/>
            <a:ext cx="2349360" cy="371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Нуклеотидтердің орын алмасуы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9" name="Прямоугольник: скругленные углы 10"/>
          <p:cNvSpPr/>
          <p:nvPr/>
        </p:nvSpPr>
        <p:spPr>
          <a:xfrm>
            <a:off x="4905360" y="2284560"/>
            <a:ext cx="2349360" cy="371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Есептеу қатарының жылжуы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Прямоугольник: скругленные углы 12"/>
          <p:cNvSpPr/>
          <p:nvPr/>
        </p:nvSpPr>
        <p:spPr>
          <a:xfrm>
            <a:off x="3538440" y="1436760"/>
            <a:ext cx="2003400" cy="353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Гендік мутация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Прямоугольник: скругленные углы 13"/>
          <p:cNvSpPr/>
          <p:nvPr/>
        </p:nvSpPr>
        <p:spPr>
          <a:xfrm>
            <a:off x="1409760" y="3171960"/>
            <a:ext cx="1301760" cy="33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Прямоугольник: скругленные углы 14"/>
          <p:cNvSpPr/>
          <p:nvPr/>
        </p:nvSpPr>
        <p:spPr>
          <a:xfrm>
            <a:off x="6345360" y="3181320"/>
            <a:ext cx="1301760" cy="339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Прямоугольник: скругленные углы 15"/>
          <p:cNvSpPr/>
          <p:nvPr/>
        </p:nvSpPr>
        <p:spPr>
          <a:xfrm>
            <a:off x="4713120" y="3149640"/>
            <a:ext cx="1301760" cy="339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Прямоугольник: скругленные углы 16"/>
          <p:cNvSpPr/>
          <p:nvPr/>
        </p:nvSpPr>
        <p:spPr>
          <a:xfrm>
            <a:off x="3098880" y="3152880"/>
            <a:ext cx="1299960" cy="33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8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925FC6-47A1-4C35-93C1-5C34CC904AA1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7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9" name="Прямоугольник 9"/>
          <p:cNvSpPr/>
          <p:nvPr/>
        </p:nvSpPr>
        <p:spPr>
          <a:xfrm>
            <a:off x="630360" y="241200"/>
            <a:ext cx="323208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Прямоугольник 1"/>
          <p:cNvSpPr/>
          <p:nvPr/>
        </p:nvSpPr>
        <p:spPr>
          <a:xfrm>
            <a:off x="409680" y="808200"/>
            <a:ext cx="77724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№1.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2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pic>
        <p:nvPicPr>
          <p:cNvPr id="93" name="Рисунок 1" descr=""/>
          <p:cNvPicPr/>
          <p:nvPr/>
        </p:nvPicPr>
        <p:blipFill>
          <a:blip r:embed="rId3"/>
          <a:stretch/>
        </p:blipFill>
        <p:spPr>
          <a:xfrm>
            <a:off x="1387440" y="1401840"/>
            <a:ext cx="6305760" cy="2171520"/>
          </a:xfrm>
          <a:prstGeom prst="rect">
            <a:avLst/>
          </a:prstGeom>
          <a:ln w="0">
            <a:noFill/>
          </a:ln>
        </p:spPr>
      </p:pic>
      <p:sp>
        <p:nvSpPr>
          <p:cNvPr id="94" name="Прямоугольник: скругленные углы 2"/>
          <p:cNvSpPr/>
          <p:nvPr/>
        </p:nvSpPr>
        <p:spPr>
          <a:xfrm>
            <a:off x="3538440" y="1436760"/>
            <a:ext cx="2003400" cy="353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Гендік мутация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Прямоугольник: скругленные углы 3"/>
          <p:cNvSpPr/>
          <p:nvPr/>
        </p:nvSpPr>
        <p:spPr>
          <a:xfrm>
            <a:off x="1808280" y="2297160"/>
            <a:ext cx="2349360" cy="3715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Нуклеотидтердің орын алмасуы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Прямоугольник: скругленные углы 4"/>
          <p:cNvSpPr/>
          <p:nvPr/>
        </p:nvSpPr>
        <p:spPr>
          <a:xfrm>
            <a:off x="4905360" y="2284560"/>
            <a:ext cx="2349360" cy="371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Есептеу қатарының жылжуы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7" name="Прямоугольник: скругленные углы 7"/>
          <p:cNvSpPr/>
          <p:nvPr/>
        </p:nvSpPr>
        <p:spPr>
          <a:xfrm>
            <a:off x="1409760" y="3171960"/>
            <a:ext cx="1301760" cy="339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Calibri"/>
              </a:rPr>
              <a:t>Транзиция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Прямоугольник: скругленные углы 8"/>
          <p:cNvSpPr/>
          <p:nvPr/>
        </p:nvSpPr>
        <p:spPr>
          <a:xfrm>
            <a:off x="3035160" y="3166920"/>
            <a:ext cx="1301760" cy="339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Calibri"/>
              </a:rPr>
              <a:t>Трансверсия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9" name="Прямоугольник: скругленные углы 9"/>
          <p:cNvSpPr/>
          <p:nvPr/>
        </p:nvSpPr>
        <p:spPr>
          <a:xfrm>
            <a:off x="4713120" y="3154320"/>
            <a:ext cx="1301760" cy="3398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Calibri"/>
              </a:rPr>
              <a:t>Инсерция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0" name="Прямоугольник: скругленные углы 13"/>
          <p:cNvSpPr/>
          <p:nvPr/>
        </p:nvSpPr>
        <p:spPr>
          <a:xfrm>
            <a:off x="6345360" y="3186000"/>
            <a:ext cx="1301760" cy="338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Calibri"/>
              </a:rPr>
              <a:t>Делеция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02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165171-72C8-4BC0-B231-B31F384D32DD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3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5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Тәжірибелік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6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Прямоугольник 1"/>
          <p:cNvSpPr/>
          <p:nvPr/>
        </p:nvSpPr>
        <p:spPr>
          <a:xfrm>
            <a:off x="0" y="638280"/>
            <a:ext cx="8513640" cy="15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№2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.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Кестеде берілген терминдерді анықтамаларымен сәйкестендіріңіз: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Прямоугольник 1"/>
          <p:cNvSpPr/>
          <p:nvPr/>
        </p:nvSpPr>
        <p:spPr>
          <a:xfrm>
            <a:off x="1035000" y="3905280"/>
            <a:ext cx="7032600" cy="67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Кестеде берілген терминдерді анықтамаларымен сәйкестендіреді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9" name="Рисунок 2" descr=""/>
          <p:cNvPicPr/>
          <p:nvPr/>
        </p:nvPicPr>
        <p:blipFill>
          <a:blip r:embed="rId2"/>
          <a:stretch/>
        </p:blipFill>
        <p:spPr>
          <a:xfrm>
            <a:off x="7939080" y="189000"/>
            <a:ext cx="968400" cy="76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0" name=""/>
          <p:cNvGraphicFramePr/>
          <p:nvPr/>
        </p:nvGraphicFramePr>
        <p:xfrm>
          <a:off x="336600" y="1509840"/>
          <a:ext cx="6645240" cy="2465280"/>
        </p:xfrm>
        <a:graphic>
          <a:graphicData uri="http://schemas.openxmlformats.org/drawingml/2006/table">
            <a:tbl>
              <a:tblPr/>
              <a:tblGrid>
                <a:gridCol w="2814480"/>
                <a:gridCol w="3830760"/>
              </a:tblGrid>
              <a:tr h="3553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Терминдер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Анықтама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558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1. Транзиция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А.бағытын өзгертпейтін нуклеотидтер,қарапайым алмасу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73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2. Трансверсия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В.нуклеотидтер жұбының түсіп қалуы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91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3. Инсерция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С. нуклеотидтердің артық жұбын қою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87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4. Делеция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Д.бағытын өзгертетін нуклеотидтер, қиғаш алмасу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1" name=""/>
          <p:cNvGraphicFramePr/>
          <p:nvPr/>
        </p:nvGraphicFramePr>
        <p:xfrm>
          <a:off x="7211880" y="2427120"/>
          <a:ext cx="1560600" cy="731880"/>
        </p:xfrm>
        <a:graphic>
          <a:graphicData uri="http://schemas.openxmlformats.org/drawingml/2006/table">
            <a:tbl>
              <a:tblPr/>
              <a:tblGrid>
                <a:gridCol w="390600"/>
                <a:gridCol w="389160"/>
                <a:gridCol w="390240"/>
                <a:gridCol w="390600"/>
              </a:tblGrid>
              <a:tr h="365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3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6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5224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Назым</cp:lastModifiedBy>
  <cp:lastPrinted>2020-01-23T08:03:28Z</cp:lastPrinted>
  <dcterms:modified xsi:type="dcterms:W3CDTF">2020-10-16T16:22:07Z</dcterms:modified>
  <cp:revision>470</cp:revision>
  <dc:subject/>
  <dc:title>Презентация PowerPoint</dc:title>
</cp:coreProperties>
</file>