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9.png" ContentType="image/png"/>
  <Override PartName="/ppt/media/image5.png" ContentType="image/png"/>
  <Override PartName="/ppt/media/image13.png" ContentType="image/png"/>
  <Override PartName="/ppt/media/image3.png" ContentType="image/png"/>
  <Override PartName="/ppt/media/image11.png" ContentType="image/png"/>
  <Override PartName="/ppt/media/image1.jpeg" ContentType="image/jpeg"/>
  <Override PartName="/ppt/media/image4.png" ContentType="image/png"/>
  <Override PartName="/ppt/media/image12.png" ContentType="image/png"/>
  <Override PartName="/ppt/media/image6.png" ContentType="image/png"/>
  <Override PartName="/ppt/media/image14.png" ContentType="image/png"/>
  <Override PartName="/ppt/media/image8.png" ContentType="image/png"/>
  <Override PartName="/ppt/media/image2.png" ContentType="image/png"/>
  <Override PartName="/ppt/media/image10.png" ContentType="image/png"/>
  <Override PartName="/ppt/media/image7.jpeg" ContentType="image/jpeg"/>
  <Override PartName="/ppt/media/image15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5088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8FFC46-1814-4C9A-90B1-0713FA1CC8C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89080" indent="-2890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0360" indent="-24156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1640" indent="-19224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0440" indent="-1918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275C20-719B-4624-89EA-97FEB5952F0E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15.jpeg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7.jpe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687240" y="2541600"/>
            <a:ext cx="7712280" cy="12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Тақырыбы: </a:t>
            </a:r>
            <a:r>
              <a:rPr b="1" lang="kk-KZ" sz="2000" strike="noStrike" u="none">
                <a:solidFill>
                  <a:srgbClr val="050571"/>
                </a:solidFill>
                <a:uFillTx/>
                <a:latin typeface="Times New Roman"/>
                <a:ea typeface="SimSun"/>
              </a:rPr>
              <a:t>Дезоксирибонуклеин қышқылының мутациясы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221840" y="4357440"/>
            <a:ext cx="693972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278000" y="4562280"/>
            <a:ext cx="67125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" name="Google Shape;80;p1"/>
          <p:cNvSpPr/>
          <p:nvPr/>
        </p:nvSpPr>
        <p:spPr>
          <a:xfrm>
            <a:off x="585720" y="287280"/>
            <a:ext cx="7380360" cy="72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Нұр-Сұлтан қаласы әкімдігінің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«Ахмет Байтұрсынұлы атындағы № 48  мектеп - лицей» КММ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" name="Google Shape;81;p1" descr="C:\Users\HP\Desktop\3-variant-1.jpg"/>
          <p:cNvPicPr/>
          <p:nvPr/>
        </p:nvPicPr>
        <p:blipFill>
          <a:blip r:embed="rId1"/>
          <a:stretch/>
        </p:blipFill>
        <p:spPr>
          <a:xfrm>
            <a:off x="3571920" y="1073160"/>
            <a:ext cx="1941480" cy="1263600"/>
          </a:xfrm>
          <a:prstGeom prst="rect">
            <a:avLst/>
          </a:prstGeom>
          <a:ln w="0"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379440" y="3879720"/>
            <a:ext cx="832968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Биология пәні мұғалімі: Өкенова Назым Ерболқызы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8568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9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C7411F-5FA2-451B-BE2A-D0CF445B9F34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0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0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02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3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4" name="Прямоугольник 1"/>
          <p:cNvSpPr/>
          <p:nvPr/>
        </p:nvSpPr>
        <p:spPr>
          <a:xfrm>
            <a:off x="0" y="776160"/>
            <a:ext cx="9144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№2 Тұжырымдар кестесі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5" name="Прямоугольник 1"/>
          <p:cNvSpPr/>
          <p:nvPr/>
        </p:nvSpPr>
        <p:spPr>
          <a:xfrm>
            <a:off x="814320" y="3468600"/>
            <a:ext cx="782496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6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7" name=""/>
          <p:cNvGraphicFramePr/>
          <p:nvPr/>
        </p:nvGraphicFramePr>
        <p:xfrm>
          <a:off x="268200" y="1459080"/>
          <a:ext cx="8245440" cy="2465280"/>
        </p:xfrm>
        <a:graphic>
          <a:graphicData uri="http://schemas.openxmlformats.org/drawingml/2006/table">
            <a:tbl>
              <a:tblPr/>
              <a:tblGrid>
                <a:gridCol w="5060880"/>
                <a:gridCol w="1584360"/>
                <a:gridCol w="1600200"/>
              </a:tblGrid>
              <a:tr h="352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Тұжырымдар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Шындық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Жалған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50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Экзогендік факторларға табиғи радиация, экстремалды температура жатады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Ср</a:t>
                      </a: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G1 </a:t>
                      </a: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динуклеотидтің жоғары концентрациясы экзогенді фактор болып табылады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Геномның жылжымалы элементтері эндогенді факторлар әрекетінің нәтижесі болып табылады 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Рекомбинация қателіктері эндогенді факторларға мысал бола алады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0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B1B08D5-168E-4FF1-92CE-0976B47A34E6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10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2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13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114" name="Прямоугольник 13"/>
          <p:cNvSpPr/>
          <p:nvPr/>
        </p:nvSpPr>
        <p:spPr>
          <a:xfrm>
            <a:off x="659880" y="236520"/>
            <a:ext cx="235044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Сабақты бекіту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5" name="Прямоугольник 12"/>
          <p:cNvSpPr/>
          <p:nvPr/>
        </p:nvSpPr>
        <p:spPr>
          <a:xfrm>
            <a:off x="299880" y="770040"/>
            <a:ext cx="859644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3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Эндогенді факторларды қатысатын процесстерімен сәйкестендіріңіз: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6" name="Rectangle 17"/>
          <p:cNvSpPr/>
          <p:nvPr/>
        </p:nvSpPr>
        <p:spPr>
          <a:xfrm>
            <a:off x="473040" y="3782520"/>
            <a:ext cx="8008920" cy="86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088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776160" indent="-60120">
              <a:lnSpc>
                <a:spcPct val="100000"/>
              </a:lnSpc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Эндогенді факторларды қатысатын процесстерімен сәйкестендіреді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17" name=""/>
          <p:cNvGraphicFramePr/>
          <p:nvPr/>
        </p:nvGraphicFramePr>
        <p:xfrm>
          <a:off x="299880" y="1677960"/>
          <a:ext cx="8371080" cy="2208240"/>
        </p:xfrm>
        <a:graphic>
          <a:graphicData uri="http://schemas.openxmlformats.org/drawingml/2006/table">
            <a:tbl>
              <a:tblPr/>
              <a:tblGrid>
                <a:gridCol w="2857680"/>
                <a:gridCol w="2859120"/>
                <a:gridCol w="2654280"/>
              </a:tblGrid>
              <a:tr h="54396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Эндогенді факторлар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4"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Процесттер 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656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Тікелей және кері қайталаудың болуы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ДНҚ репликациясы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30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ДНҚ геннен тыс реттілігі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rowSpan="2"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Рекомбинация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656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Динуклеотидтің жоғары концентрациясы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1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C5FA34-070D-4182-92C1-810634F66664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20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2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2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23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124" name="Прямоугольник 13"/>
          <p:cNvSpPr/>
          <p:nvPr/>
        </p:nvSpPr>
        <p:spPr>
          <a:xfrm>
            <a:off x="684360" y="204840"/>
            <a:ext cx="595296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Сабақты бекіту тапсырмасының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5" name="Прямоугольник 15"/>
          <p:cNvSpPr/>
          <p:nvPr/>
        </p:nvSpPr>
        <p:spPr>
          <a:xfrm>
            <a:off x="204840" y="754200"/>
            <a:ext cx="893916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№3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26" name=""/>
          <p:cNvGraphicFramePr/>
          <p:nvPr/>
        </p:nvGraphicFramePr>
        <p:xfrm>
          <a:off x="299880" y="1677960"/>
          <a:ext cx="8371080" cy="2208240"/>
        </p:xfrm>
        <a:graphic>
          <a:graphicData uri="http://schemas.openxmlformats.org/drawingml/2006/table">
            <a:tbl>
              <a:tblPr/>
              <a:tblGrid>
                <a:gridCol w="2857680"/>
                <a:gridCol w="2859120"/>
                <a:gridCol w="2654280"/>
              </a:tblGrid>
              <a:tr h="54396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Эндогенді факторлар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4"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Процесттер 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656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Тікелей және кері қайталаудың болуы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ДНҚ репликациясы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30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ДНҚ геннен тыс реттілігі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rowSpan="2"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Рекомбинация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656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9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Динуклеотидтің жоғары концентрациясы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cxnSp>
        <p:nvCxnSpPr>
          <p:cNvPr id="127" name="Прямая со стрелкой 3"/>
          <p:cNvCxnSpPr/>
          <p:nvPr/>
        </p:nvCxnSpPr>
        <p:spPr>
          <a:xfrm>
            <a:off x="3211200" y="2571480"/>
            <a:ext cx="2701080" cy="108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len="med" type="triangle" w="med"/>
          </a:ln>
        </p:spPr>
      </p:cxnSp>
      <p:cxnSp>
        <p:nvCxnSpPr>
          <p:cNvPr id="128" name="Прямая со стрелкой 5"/>
          <p:cNvCxnSpPr/>
          <p:nvPr/>
        </p:nvCxnSpPr>
        <p:spPr>
          <a:xfrm flipV="1">
            <a:off x="3211200" y="2669760"/>
            <a:ext cx="2701080" cy="10483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len="med" type="triangle" w="med"/>
          </a:ln>
        </p:spPr>
      </p:cxnSp>
      <p:cxnSp>
        <p:nvCxnSpPr>
          <p:cNvPr id="129" name="Прямая со стрелкой 8"/>
          <p:cNvCxnSpPr/>
          <p:nvPr/>
        </p:nvCxnSpPr>
        <p:spPr>
          <a:xfrm>
            <a:off x="3211200" y="3073320"/>
            <a:ext cx="2796120" cy="30888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42840" y="1116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31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DE8050-1CD8-47EC-A2F1-7B56E45EAD89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32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33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34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35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136" name="Прямоугольник 7"/>
          <p:cNvSpPr/>
          <p:nvPr/>
        </p:nvSpPr>
        <p:spPr>
          <a:xfrm>
            <a:off x="728280" y="270000"/>
            <a:ext cx="19198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Қорытынды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7" name="Прямоугольник 11"/>
          <p:cNvSpPr/>
          <p:nvPr/>
        </p:nvSpPr>
        <p:spPr>
          <a:xfrm>
            <a:off x="378000" y="906480"/>
            <a:ext cx="545436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Рефлексия.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«Мен бүгінгі сабақта....................,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8" name="Прямоугольник 14"/>
          <p:cNvSpPr/>
          <p:nvPr/>
        </p:nvSpPr>
        <p:spPr>
          <a:xfrm>
            <a:off x="5622120" y="3129120"/>
            <a:ext cx="3423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(.............толықтырғым келеді)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9" name="Rectangle 32"/>
          <p:cNvSpPr/>
          <p:nvPr/>
        </p:nvSpPr>
        <p:spPr>
          <a:xfrm>
            <a:off x="5614920" y="2635560"/>
            <a:ext cx="2111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SimSun"/>
              </a:rPr>
              <a:t>(.........білдім)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0" name="Прямоугольник 15"/>
          <p:cNvSpPr/>
          <p:nvPr/>
        </p:nvSpPr>
        <p:spPr>
          <a:xfrm>
            <a:off x="5627160" y="3770280"/>
            <a:ext cx="257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(................</a:t>
            </a: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сұрағым бар)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41" name="Рисунок 2" descr=""/>
          <p:cNvPicPr/>
          <p:nvPr/>
        </p:nvPicPr>
        <p:blipFill>
          <a:blip r:embed="rId3"/>
          <a:srcRect l="0" t="16579" r="0" b="0"/>
          <a:stretch/>
        </p:blipFill>
        <p:spPr>
          <a:xfrm>
            <a:off x="638280" y="2077920"/>
            <a:ext cx="4327560" cy="2598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43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0E6EA82-6395-495A-B528-A9253B277068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44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45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46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47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148" name="Прямоугольник 7"/>
          <p:cNvSpPr/>
          <p:nvPr/>
        </p:nvSpPr>
        <p:spPr>
          <a:xfrm>
            <a:off x="728640" y="270000"/>
            <a:ext cx="18478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Үй жұмысы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9" name="Прямоугольник 11"/>
          <p:cNvSpPr/>
          <p:nvPr/>
        </p:nvSpPr>
        <p:spPr>
          <a:xfrm>
            <a:off x="361800" y="1127160"/>
            <a:ext cx="696924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§32 Біліміңді тексер: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Синтез сұрағы -1 және 2, 165-бетте.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51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380ED24-1E0B-4C35-9548-C89243456F5C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52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53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54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55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156" name="Прямоугольник 7"/>
          <p:cNvSpPr/>
          <p:nvPr/>
        </p:nvSpPr>
        <p:spPr>
          <a:xfrm>
            <a:off x="734400" y="270000"/>
            <a:ext cx="3654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Қолданылған әдебиеттер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7" name="Прямоугольник 11"/>
          <p:cNvSpPr/>
          <p:nvPr/>
        </p:nvSpPr>
        <p:spPr>
          <a:xfrm>
            <a:off x="361800" y="1127160"/>
            <a:ext cx="8388360" cy="22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Сабақ төмендегі оқулық негізінде құрастырылды.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204d84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Биология 11 сынып, Қоғамдық-гуманитарлық бағыт.  Оқулық авторылары: Н. Аблайханова, А. Қалыбаева, А. Пәрімбекова;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204d84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12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7E4AAC3-089B-4747-AC01-8EEAC8CF5014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3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4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5" name="Google Shape;230;p65"/>
          <p:cNvSpPr/>
          <p:nvPr/>
        </p:nvSpPr>
        <p:spPr>
          <a:xfrm>
            <a:off x="325440" y="676440"/>
            <a:ext cx="8588520" cy="32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rmAutofit fontScale="85000" lnSpcReduction="9999"/>
          </a:bodyPr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терийлері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SimSun"/>
              </a:rPr>
              <a:t>11.2.4.1 – мутациялардың дезоксирибонуклеин қышқылы репарациясы, дезоксирибонуклеин қышқылы рекомбинациясы, дезоксирибонуклеин қышқылы репликациясы арасындағы байланысын табу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SimSun"/>
              </a:rPr>
              <a:t>мутациялардың дезоксирибонуклеин қышқылы репарациясы, дезоксирибонуклеин қышқылы рекомбинациясы, дезоксирибонуклеин қышқылы репликациясы арасындағы байланысын табады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1f497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Прямоугольник 9"/>
          <p:cNvSpPr/>
          <p:nvPr/>
        </p:nvSpPr>
        <p:spPr>
          <a:xfrm>
            <a:off x="3274920" y="233280"/>
            <a:ext cx="37782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Оқу мақсаты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7" name="Picture 2" descr="C:\Users\Типография\Desktop\Безымянный.png"/>
          <p:cNvPicPr/>
          <p:nvPr/>
        </p:nvPicPr>
        <p:blipFill>
          <a:blip r:embed="rId2"/>
          <a:srcRect l="11758" t="5761" r="11484" b="86798"/>
          <a:stretch/>
        </p:blipFill>
        <p:spPr>
          <a:xfrm>
            <a:off x="0" y="2395440"/>
            <a:ext cx="9144000" cy="385920"/>
          </a:xfrm>
          <a:prstGeom prst="rect">
            <a:avLst/>
          </a:prstGeom>
          <a:ln w="0">
            <a:noFill/>
          </a:ln>
        </p:spPr>
      </p:pic>
      <p:sp>
        <p:nvSpPr>
          <p:cNvPr id="18" name="Прямоугольник 9"/>
          <p:cNvSpPr/>
          <p:nvPr/>
        </p:nvSpPr>
        <p:spPr>
          <a:xfrm>
            <a:off x="2730600" y="2367000"/>
            <a:ext cx="37782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Ба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ғалау критерийі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9" name="Рисунок 2" descr=""/>
          <p:cNvPicPr/>
          <p:nvPr/>
        </p:nvPicPr>
        <p:blipFill>
          <a:blip r:embed="rId3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21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17B2A0-9F70-4E55-9E77-13783FB68BF9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2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23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24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25" name="Прямоугольник 1"/>
          <p:cNvGrpSpPr/>
          <p:nvPr/>
        </p:nvGrpSpPr>
        <p:grpSpPr>
          <a:xfrm>
            <a:off x="146160" y="1073160"/>
            <a:ext cx="5065560" cy="2792520"/>
            <a:chOff x="146160" y="1073160"/>
            <a:chExt cx="5065560" cy="2792520"/>
          </a:xfrm>
        </p:grpSpPr>
        <p:pic>
          <p:nvPicPr>
            <p:cNvPr id="26" name="Прямоугольник 1" descr=""/>
            <p:cNvPicPr/>
            <p:nvPr/>
          </p:nvPicPr>
          <p:blipFill>
            <a:blip r:embed="rId2"/>
            <a:stretch/>
          </p:blipFill>
          <p:spPr>
            <a:xfrm>
              <a:off x="146160" y="1073160"/>
              <a:ext cx="5065560" cy="2792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7" name=""/>
            <p:cNvSpPr/>
            <p:nvPr/>
          </p:nvSpPr>
          <p:spPr>
            <a:xfrm>
              <a:off x="268200" y="1101600"/>
              <a:ext cx="4824360" cy="2592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pPr algn="just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24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 </a:t>
              </a:r>
              <a:r>
                <a:rPr b="1" i="1" lang="kk-KZ" sz="20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Мутация</a:t>
              </a:r>
              <a:r>
                <a:rPr b="0" lang="kk-KZ" sz="20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 дегеніміз − организм генотипінің, яғни хромосомалар мен олардың құрамды бөліктері − гендердің өзгеруіне байланысты кездейсоқ пайда болатын тұқым қуалайтын өзгергіштік.</a:t>
              </a:r>
              <a:r>
                <a:rPr b="0" lang="kk-KZ" sz="2000" strike="noStrike" u="none">
                  <a:solidFill>
                    <a:srgbClr val="000000"/>
                  </a:solidFill>
                  <a:uFillTx/>
                  <a:latin typeface="Arial"/>
                  <a:ea typeface="Times New Roman"/>
                </a:rPr>
                <a:t> </a:t>
              </a:r>
              <a:r>
                <a:rPr b="0" lang="kk-KZ" sz="20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Мутация ұғымын нидерландық ғалым Г. Де Фриз қалыптастырды</a:t>
              </a:r>
              <a:r>
                <a:rPr b="0" lang="kk-KZ" sz="2000" strike="noStrike" u="none">
                  <a:solidFill>
                    <a:srgbClr val="000000"/>
                  </a:solidFill>
                  <a:uFillTx/>
                  <a:latin typeface="Arial"/>
                  <a:ea typeface="Times New Roman"/>
                </a:rPr>
                <a:t>.</a:t>
              </a:r>
              <a:r>
                <a:rPr b="1" lang="kk-KZ" sz="2000" strike="noStrike" u="none">
                  <a:solidFill>
                    <a:srgbClr val="202122"/>
                  </a:solidFill>
                  <a:uFillTx/>
                  <a:latin typeface="Arial"/>
                  <a:ea typeface="Times New Roman"/>
                </a:rPr>
                <a:t>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pic>
        <p:nvPicPr>
          <p:cNvPr id="28" name="Рисунок 2" descr=""/>
          <p:cNvPicPr/>
          <p:nvPr/>
        </p:nvPicPr>
        <p:blipFill>
          <a:blip r:embed="rId3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29" name="Прямоугольник 9"/>
          <p:cNvSpPr/>
          <p:nvPr/>
        </p:nvSpPr>
        <p:spPr>
          <a:xfrm>
            <a:off x="1876320" y="257040"/>
            <a:ext cx="48564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Мутация.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Прямоугольник 12"/>
          <p:cNvSpPr/>
          <p:nvPr/>
        </p:nvSpPr>
        <p:spPr>
          <a:xfrm>
            <a:off x="6413760" y="2606760"/>
            <a:ext cx="1091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Хуго Де Фриз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(18</a:t>
            </a:r>
            <a:r>
              <a:rPr b="0" lang="ru-RU" sz="1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48</a:t>
            </a:r>
            <a:r>
              <a:rPr b="0" lang="kk-KZ" sz="1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-1935)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Прямоугольник 13"/>
          <p:cNvSpPr/>
          <p:nvPr/>
        </p:nvSpPr>
        <p:spPr>
          <a:xfrm>
            <a:off x="6652440" y="4398840"/>
            <a:ext cx="75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Мутация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2" name="Рисунок 2" descr="Изображение выглядит как мужчина, человек, костюм, одежда&#10;&#10;Автоматически созданное описание"/>
          <p:cNvPicPr/>
          <p:nvPr/>
        </p:nvPicPr>
        <p:blipFill>
          <a:blip r:embed="rId4"/>
          <a:stretch/>
        </p:blipFill>
        <p:spPr>
          <a:xfrm>
            <a:off x="6181560" y="725400"/>
            <a:ext cx="1541520" cy="1981440"/>
          </a:xfrm>
          <a:prstGeom prst="rect">
            <a:avLst/>
          </a:prstGeom>
          <a:ln w="0">
            <a:noFill/>
          </a:ln>
        </p:spPr>
      </p:pic>
      <p:pic>
        <p:nvPicPr>
          <p:cNvPr id="33" name="Рисунок 4" descr="Изображение выглядит как стол, пара, маленький, сидит&#10;&#10;Автоматически созданное описание"/>
          <p:cNvPicPr/>
          <p:nvPr/>
        </p:nvPicPr>
        <p:blipFill>
          <a:blip r:embed="rId5"/>
          <a:stretch/>
        </p:blipFill>
        <p:spPr>
          <a:xfrm>
            <a:off x="5907240" y="2981160"/>
            <a:ext cx="2444760" cy="1474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35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5C4B73-3C9F-42E7-A19D-7E46ADA9091B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6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7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8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9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40" name="Прямоугольник 9"/>
          <p:cNvSpPr/>
          <p:nvPr/>
        </p:nvSpPr>
        <p:spPr>
          <a:xfrm>
            <a:off x="0" y="241200"/>
            <a:ext cx="8277120" cy="3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Кездейсоқ мутагенез</a:t>
            </a: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TextBox 1"/>
          <p:cNvSpPr/>
          <p:nvPr/>
        </p:nvSpPr>
        <p:spPr>
          <a:xfrm>
            <a:off x="336600" y="1052640"/>
            <a:ext cx="8277120" cy="30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Мутагенез (мутациялық процесс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 — мутагендік фактормен алғашкы кездескеннен бастап мутантты құрылғанға дейін торшада өтетін күрделі молекулалық процестердің жинағы. 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Кездейсоқ мутагенез 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 мутагендердің әсерінсіз, организмде мутацияның пайда болу процесі және организмнің тіршілік ету процесінде генетикалық құрылымдардың зақымдануына әкелетін әртүрлі факторлардың жиынтық әсерінің соңғы нәтижесі болып табылады.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2" name="Рисунок 3" descr=""/>
          <p:cNvPicPr/>
          <p:nvPr/>
        </p:nvPicPr>
        <p:blipFill>
          <a:blip r:embed="rId3"/>
          <a:stretch/>
        </p:blipFill>
        <p:spPr>
          <a:xfrm>
            <a:off x="2982960" y="3168720"/>
            <a:ext cx="2952720" cy="1552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8568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44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4519D3-4529-4F64-9DB7-F80081EBF64C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45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47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8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grpSp>
        <p:nvGrpSpPr>
          <p:cNvPr id="49" name="Прямоугольник 1"/>
          <p:cNvGrpSpPr/>
          <p:nvPr/>
        </p:nvGrpSpPr>
        <p:grpSpPr>
          <a:xfrm>
            <a:off x="79200" y="969840"/>
            <a:ext cx="5967720" cy="4086000"/>
            <a:chOff x="79200" y="969840"/>
            <a:chExt cx="5967720" cy="4086000"/>
          </a:xfrm>
        </p:grpSpPr>
        <p:pic>
          <p:nvPicPr>
            <p:cNvPr id="50" name="Прямоугольник 1" descr=""/>
            <p:cNvPicPr/>
            <p:nvPr/>
          </p:nvPicPr>
          <p:blipFill>
            <a:blip r:embed="rId3"/>
            <a:stretch/>
          </p:blipFill>
          <p:spPr>
            <a:xfrm>
              <a:off x="79200" y="969840"/>
              <a:ext cx="5967720" cy="3919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"/>
            <p:cNvSpPr/>
            <p:nvPr/>
          </p:nvSpPr>
          <p:spPr>
            <a:xfrm>
              <a:off x="203040" y="1025640"/>
              <a:ext cx="5722920" cy="403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pPr marL="343080" indent="-343080" algn="just">
                <a:lnSpc>
                  <a:spcPct val="115000"/>
                </a:lnSpc>
                <a:buClr>
                  <a:srgbClr val="204d84"/>
                </a:buClr>
                <a:buFont typeface="Symbol" charset="2"/>
                <a:buChar char=""/>
                <a:tabLst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20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 </a:t>
              </a:r>
              <a:r>
                <a:rPr b="1" lang="kk-KZ" sz="20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Экзогендік</a:t>
              </a:r>
              <a:r>
                <a:rPr b="0" lang="kk-KZ" sz="20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 (табиғи радиация, экстремалды температуралар және т.б.);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marL="343080" indent="-343080" algn="just">
                <a:lnSpc>
                  <a:spcPct val="115000"/>
                </a:lnSpc>
                <a:spcAft>
                  <a:spcPts val="1001"/>
                </a:spcAft>
                <a:buClr>
                  <a:srgbClr val="204d84"/>
                </a:buClr>
                <a:buFont typeface="Symbol" charset="2"/>
                <a:buChar char=""/>
                <a:tabLst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Эндогендік</a:t>
              </a:r>
              <a:r>
                <a:rPr b="0" lang="kk-KZ" sz="20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 (организмде мутагендік әсер туғызатын, кездейсоқ, пайда болатын химиялық қосылыстар метаболиттер; репликация, репарация, рекомбинация қателіктері; мутатор - гендер мен антимутатордың әрекеті; мобильді генетикалық элементтердің транспозициясы т.б.)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marL="343080" indent="-343080" algn="just">
                <a:lnSpc>
                  <a:spcPct val="100000"/>
                </a:lnSpc>
                <a:tabLst>
                  <a:tab algn="l" pos="0"/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52" name="Прямоугольник 9"/>
          <p:cNvSpPr/>
          <p:nvPr/>
        </p:nvSpPr>
        <p:spPr>
          <a:xfrm>
            <a:off x="0" y="241200"/>
            <a:ext cx="8277120" cy="38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2305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Кездейсоқ мутациялардың пайда болу себептерін екіше бөлуге болады: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оугольник 13"/>
          <p:cNvSpPr/>
          <p:nvPr/>
        </p:nvSpPr>
        <p:spPr>
          <a:xfrm>
            <a:off x="4358880" y="2433600"/>
            <a:ext cx="42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мен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4" name="Рисунок 2" descr="Изображение выглядит как внешний, трава, знак, здание&#10;&#10;Автоматически созданное описание"/>
          <p:cNvPicPr/>
          <p:nvPr/>
        </p:nvPicPr>
        <p:blipFill>
          <a:blip r:embed="rId4"/>
          <a:stretch/>
        </p:blipFill>
        <p:spPr>
          <a:xfrm>
            <a:off x="6035760" y="927000"/>
            <a:ext cx="2090520" cy="1474920"/>
          </a:xfrm>
          <a:prstGeom prst="rect">
            <a:avLst/>
          </a:prstGeom>
          <a:ln w="0">
            <a:noFill/>
          </a:ln>
        </p:spPr>
      </p:pic>
      <p:pic>
        <p:nvPicPr>
          <p:cNvPr id="55" name="Рисунок 4" descr="Изображение выглядит как продукт, стол, закрытый, еда&#10;&#10;Автоматически созданное описание"/>
          <p:cNvPicPr/>
          <p:nvPr/>
        </p:nvPicPr>
        <p:blipFill>
          <a:blip r:embed="rId5"/>
          <a:stretch/>
        </p:blipFill>
        <p:spPr>
          <a:xfrm>
            <a:off x="7077240" y="2066760"/>
            <a:ext cx="1963440" cy="1524240"/>
          </a:xfrm>
          <a:prstGeom prst="rect">
            <a:avLst/>
          </a:prstGeom>
          <a:ln w="0">
            <a:noFill/>
          </a:ln>
        </p:spPr>
      </p:pic>
      <p:pic>
        <p:nvPicPr>
          <p:cNvPr id="56" name="Рисунок 7" descr="Изображение выглядит как мужчина, воздух, лодка, стоит&#10;&#10;Автоматически созданное описание"/>
          <p:cNvPicPr/>
          <p:nvPr/>
        </p:nvPicPr>
        <p:blipFill>
          <a:blip r:embed="rId6"/>
          <a:stretch/>
        </p:blipFill>
        <p:spPr>
          <a:xfrm>
            <a:off x="6004080" y="3255840"/>
            <a:ext cx="2122200" cy="1548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23760"/>
            <a:ext cx="9702720" cy="5167440"/>
          </a:xfrm>
          <a:prstGeom prst="rect">
            <a:avLst/>
          </a:prstGeom>
          <a:ln w="0">
            <a:noFill/>
          </a:ln>
        </p:spPr>
      </p:pic>
      <p:sp>
        <p:nvSpPr>
          <p:cNvPr id="58" name="Google Shape;123;p4"/>
          <p:cNvSpPr/>
          <p:nvPr/>
        </p:nvSpPr>
        <p:spPr>
          <a:xfrm>
            <a:off x="756432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0F6BFF4-8269-4037-B606-1EC4648DB7EC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59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60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61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2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63" name="Прямоугольник 9"/>
          <p:cNvSpPr/>
          <p:nvPr/>
        </p:nvSpPr>
        <p:spPr>
          <a:xfrm>
            <a:off x="0" y="241200"/>
            <a:ext cx="8277120" cy="3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Эндогенді факторлар әрекетінің нәтижесі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64" name="Прямоугольник 1"/>
          <p:cNvGrpSpPr/>
          <p:nvPr/>
        </p:nvGrpSpPr>
        <p:grpSpPr>
          <a:xfrm>
            <a:off x="133200" y="847800"/>
            <a:ext cx="5310360" cy="3906720"/>
            <a:chOff x="133200" y="847800"/>
            <a:chExt cx="5310360" cy="3906720"/>
          </a:xfrm>
        </p:grpSpPr>
        <p:pic>
          <p:nvPicPr>
            <p:cNvPr id="65" name="Прямоугольник 1" descr=""/>
            <p:cNvPicPr/>
            <p:nvPr/>
          </p:nvPicPr>
          <p:blipFill>
            <a:blip r:embed="rId3"/>
            <a:stretch/>
          </p:blipFill>
          <p:spPr>
            <a:xfrm>
              <a:off x="133200" y="847800"/>
              <a:ext cx="5310360" cy="3906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6" name=""/>
            <p:cNvSpPr/>
            <p:nvPr/>
          </p:nvSpPr>
          <p:spPr>
            <a:xfrm>
              <a:off x="244440" y="876240"/>
              <a:ext cx="5092560" cy="3375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pPr marL="60480" algn="just">
                <a:lnSpc>
                  <a:spcPct val="115000"/>
                </a:lnSpc>
                <a:spcAft>
                  <a:spcPts val="1001"/>
                </a:spcAft>
                <a:tabLst>
                  <a:tab algn="l" pos="0"/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24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 </a:t>
              </a:r>
              <a:r>
                <a:rPr b="0" lang="kk-KZ" sz="18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Мутагенездің эндогендік механизмдерін анықтайтын құрылымдық факторлардың арасынан мыналарды бөліп көрсетуге болады:</a:t>
              </a: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marL="60480" algn="just">
                <a:lnSpc>
                  <a:spcPct val="115000"/>
                </a:lnSpc>
                <a:buClr>
                  <a:srgbClr val="204d84"/>
                </a:buClr>
                <a:buFont typeface="Wingdings" charset="2"/>
                <a:buChar char=""/>
                <a:tabLst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18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Қайта құрылатын орындардың жанында тікелей және кері қайталаулардың болуы;</a:t>
              </a: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marL="60480" algn="just">
                <a:lnSpc>
                  <a:spcPct val="115000"/>
                </a:lnSpc>
                <a:buClr>
                  <a:srgbClr val="204d84"/>
                </a:buClr>
                <a:buFont typeface="Wingdings" charset="2"/>
                <a:buChar char=""/>
                <a:tabLst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18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Ср</a:t>
              </a:r>
              <a:r>
                <a:rPr b="0" lang="en-US" sz="18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G1 </a:t>
              </a:r>
              <a:r>
                <a:rPr b="0" lang="kk-KZ" sz="18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динуклеотидтің жоғары концентрациясы;</a:t>
              </a: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marL="60480" algn="just">
                <a:lnSpc>
                  <a:spcPct val="115000"/>
                </a:lnSpc>
                <a:spcAft>
                  <a:spcPts val="1001"/>
                </a:spcAft>
                <a:buClr>
                  <a:srgbClr val="204d84"/>
                </a:buClr>
                <a:buFont typeface="Wingdings" charset="2"/>
                <a:buChar char=""/>
                <a:tabLst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18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ДНҚ - ның геннен тыс реттілігінің болуы;</a:t>
              </a: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marL="60480" algn="just">
                <a:lnSpc>
                  <a:spcPct val="115000"/>
                </a:lnSpc>
                <a:spcAft>
                  <a:spcPts val="1001"/>
                </a:spcAft>
                <a:buClr>
                  <a:srgbClr val="204d84"/>
                </a:buClr>
                <a:buFont typeface="Wingdings" charset="2"/>
                <a:buChar char=""/>
                <a:tabLst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18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Геномның жылжымалы элементтері.</a:t>
              </a: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marL="60480">
                <a:lnSpc>
                  <a:spcPct val="100000"/>
                </a:lnSpc>
                <a:tabLst>
                  <a:tab algn="l" pos="0"/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1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.</a:t>
              </a: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pic>
        <p:nvPicPr>
          <p:cNvPr id="67" name="Прямоугольник 13" descr=""/>
          <p:cNvPicPr/>
          <p:nvPr/>
        </p:nvPicPr>
        <p:blipFill>
          <a:blip r:embed="rId4"/>
          <a:stretch/>
        </p:blipFill>
        <p:spPr>
          <a:xfrm>
            <a:off x="6059520" y="1200240"/>
            <a:ext cx="3365640" cy="495360"/>
          </a:xfrm>
          <a:prstGeom prst="rect">
            <a:avLst/>
          </a:prstGeom>
          <a:ln w="0">
            <a:noFill/>
          </a:ln>
        </p:spPr>
      </p:pic>
      <p:pic>
        <p:nvPicPr>
          <p:cNvPr id="68" name="Рисунок 2" descr=""/>
          <p:cNvPicPr/>
          <p:nvPr/>
        </p:nvPicPr>
        <p:blipFill>
          <a:blip r:embed="rId5"/>
          <a:stretch/>
        </p:blipFill>
        <p:spPr>
          <a:xfrm>
            <a:off x="5735520" y="1779480"/>
            <a:ext cx="3805200" cy="2560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70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4F1E2C-FFCD-425B-B889-05F69799EBB6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1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72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73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Тәжірибелік 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Прямоугольник 1"/>
          <p:cNvSpPr/>
          <p:nvPr/>
        </p:nvSpPr>
        <p:spPr>
          <a:xfrm>
            <a:off x="0" y="808200"/>
            <a:ext cx="862344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№1. Мутация мен кездейсоқ мутагенез ұғымдарының айырмашылығын анықтап, кестені дәптерге сызып толтырыңыз.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Прямоугольник 1"/>
          <p:cNvSpPr/>
          <p:nvPr/>
        </p:nvSpPr>
        <p:spPr>
          <a:xfrm>
            <a:off x="488880" y="3616200"/>
            <a:ext cx="7567560" cy="97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17375e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Мутация мен кездейсоқ мутагенез ұғымдарының айырмашылығын анықтап, мысал келтіре отырып  кестені дәптерге сызып толтырады.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7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8" name=""/>
          <p:cNvGraphicFramePr/>
          <p:nvPr/>
        </p:nvGraphicFramePr>
        <p:xfrm>
          <a:off x="735120" y="1859040"/>
          <a:ext cx="7203960" cy="1414440"/>
        </p:xfrm>
        <a:graphic>
          <a:graphicData uri="http://schemas.openxmlformats.org/drawingml/2006/table">
            <a:tbl>
              <a:tblPr/>
              <a:tblGrid>
                <a:gridCol w="387360"/>
                <a:gridCol w="2260440"/>
                <a:gridCol w="1832040"/>
                <a:gridCol w="2724120"/>
              </a:tblGrid>
              <a:tr h="736200">
                <a:tc gridSpan="2"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         </a:t>
                      </a:r>
                      <a:r>
                        <a:rPr b="1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Процестің атауы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Сипаттамасы 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Мысал 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828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1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828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2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80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3D8CA0-B460-490C-B634-B754EF66916A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81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82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3" name="Прямоугольник 9"/>
          <p:cNvSpPr/>
          <p:nvPr/>
        </p:nvSpPr>
        <p:spPr>
          <a:xfrm>
            <a:off x="630360" y="241200"/>
            <a:ext cx="323208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Прямоугольник 1"/>
          <p:cNvSpPr/>
          <p:nvPr/>
        </p:nvSpPr>
        <p:spPr>
          <a:xfrm>
            <a:off x="409680" y="808200"/>
            <a:ext cx="77724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№1.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6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7" name=""/>
          <p:cNvGraphicFramePr/>
          <p:nvPr/>
        </p:nvGraphicFramePr>
        <p:xfrm>
          <a:off x="820800" y="1574640"/>
          <a:ext cx="7772400" cy="2730600"/>
        </p:xfrm>
        <a:graphic>
          <a:graphicData uri="http://schemas.openxmlformats.org/drawingml/2006/table">
            <a:tbl>
              <a:tblPr/>
              <a:tblGrid>
                <a:gridCol w="417600"/>
                <a:gridCol w="2004840"/>
                <a:gridCol w="2594160"/>
                <a:gridCol w="2755800"/>
              </a:tblGrid>
              <a:tr h="368280">
                <a:tc gridSpan="2"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1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Процестің атауы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Сипаттамасы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Мысал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0080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1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Мутация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Генотип өзгеруі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Полидактилия, орақ тәрізді анемия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5432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2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Кездейсоқ мутагенез 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Мутагендер әсерінсіз мутацияның пайда болуы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1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Репарация, репликация қателігі</a:t>
                      </a:r>
                      <a:endParaRPr b="0" lang="ru-RU" sz="2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8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958748-E8F4-4EC8-B64C-4EF40AE9FFE5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90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9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92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Тәжірибелік 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Прямоугольник 1"/>
          <p:cNvSpPr/>
          <p:nvPr/>
        </p:nvSpPr>
        <p:spPr>
          <a:xfrm>
            <a:off x="0" y="638280"/>
            <a:ext cx="8513640" cy="155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№2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.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Кестеде берілген тұжырымдардың шындық не жалған екенін «+» белгісімен белгілеп, толтырыңыз: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5" name="Прямоугольник 1"/>
          <p:cNvSpPr/>
          <p:nvPr/>
        </p:nvSpPr>
        <p:spPr>
          <a:xfrm>
            <a:off x="1035000" y="3905280"/>
            <a:ext cx="703260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Кестеде берілген тұжырымдардың шындық не жалған екенін «+» белгісімен белгілеп, толтырады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6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7" name=""/>
          <p:cNvGraphicFramePr/>
          <p:nvPr/>
        </p:nvGraphicFramePr>
        <p:xfrm>
          <a:off x="268200" y="1459080"/>
          <a:ext cx="8245440" cy="2465280"/>
        </p:xfrm>
        <a:graphic>
          <a:graphicData uri="http://schemas.openxmlformats.org/drawingml/2006/table">
            <a:tbl>
              <a:tblPr/>
              <a:tblGrid>
                <a:gridCol w="5060880"/>
                <a:gridCol w="1584360"/>
                <a:gridCol w="1600200"/>
              </a:tblGrid>
              <a:tr h="352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Тұжырымдар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Шындық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Жалған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50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Экзогендік факторларға табиғи радиация, экстремалды температура жатады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Ср</a:t>
                      </a: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G1 </a:t>
                      </a: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динуклеотидтің жоғары концентрациясы экзогенді фактор болып табылады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Геномның жылжымалы элементтері эндогенді факторлар әрекетінің нәтижесі болып табылады 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Рекомбинация қателіктері эндогенді факторларға мысал бола алады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5172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Назым</cp:lastModifiedBy>
  <cp:lastPrinted>2020-01-23T08:03:28Z</cp:lastPrinted>
  <dcterms:modified xsi:type="dcterms:W3CDTF">2020-10-16T14:34:00Z</dcterms:modified>
  <cp:revision>463</cp:revision>
  <dc:subject/>
  <dc:title>Презентация PowerPoint</dc:title>
</cp:coreProperties>
</file>