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806F6D-896D-4E33-87E5-4BDBD0EB3BD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89080" indent="-2890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0360" indent="-24156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1640" indent="-19224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0440" indent="-1918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567EECB-10E4-45B1-A4CD-00F05B8E62DB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kk.wikipedia.org/" TargetMode="External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687240" y="2541600"/>
            <a:ext cx="7712280" cy="12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 </a:t>
            </a: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Фотосинтездің жарық кезеңі.       Фотофосфорлану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221840" y="4357440"/>
            <a:ext cx="693972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78000" y="4562280"/>
            <a:ext cx="67125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00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C710D2A-EF6F-4767-A64C-B21C830F9825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1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2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3" name="Прямоугольник 9"/>
          <p:cNvSpPr/>
          <p:nvPr/>
        </p:nvSpPr>
        <p:spPr>
          <a:xfrm>
            <a:off x="630360" y="241200"/>
            <a:ext cx="323208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Прямоугольник 1"/>
          <p:cNvSpPr/>
          <p:nvPr/>
        </p:nvSpPr>
        <p:spPr>
          <a:xfrm>
            <a:off x="409680" y="808200"/>
            <a:ext cx="7772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№1.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6" name=""/>
          <p:cNvGraphicFramePr/>
          <p:nvPr/>
        </p:nvGraphicFramePr>
        <p:xfrm>
          <a:off x="552600" y="1733400"/>
          <a:ext cx="7850160" cy="2192400"/>
        </p:xfrm>
        <a:graphic>
          <a:graphicData uri="http://schemas.openxmlformats.org/drawingml/2006/table">
            <a:tbl>
              <a:tblPr/>
              <a:tblGrid>
                <a:gridCol w="3846240"/>
                <a:gridCol w="4003920"/>
              </a:tblGrid>
              <a:tr h="6145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4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Циклсіз фосфорлану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4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Циклдік  фосфорлану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7880">
                <a:tc>
                  <a:txBody>
                    <a:bodyPr lIns="68760" rIns="68760" tIns="0" bIns="0" anchor="t">
                      <a:noAutofit/>
                    </a:bodyPr>
                    <a:p>
                      <a:pPr marL="38160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Мұнда электрон су молекуласынан бірінші ІІФЖ-ге, одан ІФЖ-ге және соңында – протонмен қосылып НАДФ-ке беріледі осыдан АТФ молекулалары түзіледі.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marL="457200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Электрондар тоқтаусыз қайталанып  бір жолмен қозғалуы нәтижесінде АТФ  синтезделеді.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0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A32C902-740E-494C-BFDD-B26FB3AA9003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9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1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Тәжірибелік 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Прямоугольник 1"/>
          <p:cNvSpPr/>
          <p:nvPr/>
        </p:nvSpPr>
        <p:spPr>
          <a:xfrm>
            <a:off x="189000" y="682560"/>
            <a:ext cx="8513640" cy="41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№2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. Төмендегі  тест тапсырмасын  орындаңыз.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1. Циклдік  фосфорлану неше сатыдан тұрады?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А) 7  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B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) 3 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C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) 2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2. Циклсіз  фотофосфорлануды қай ғалым ашты?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А) Р. Хилл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В) Д. Арнон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С) М. Кальвин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3. Циклсіз фосфорлану неше сатыдан тұрады?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А) 3 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В) 7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С) 2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15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4445750-66F3-4B9C-B933-EE6CE97FED9E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6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8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Прямоугольник 1"/>
          <p:cNvSpPr/>
          <p:nvPr/>
        </p:nvSpPr>
        <p:spPr>
          <a:xfrm>
            <a:off x="0" y="776160"/>
            <a:ext cx="9144000" cy="43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№2.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1. Циклдік  фосфорлану неше сатыдан тұрады?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А) 7    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В) 3 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1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С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) 2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2. Циклсіз  фотофосфорлануды қай ғалым ашты?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А) Р. Хилл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1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В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) Д. Арнон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С) М. Кальвин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3. Циклсіз фосфорлану неше сатыдан тұрады?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А) 3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1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В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) 7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С) 2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Прямоугольник 1"/>
          <p:cNvSpPr/>
          <p:nvPr/>
        </p:nvSpPr>
        <p:spPr>
          <a:xfrm>
            <a:off x="814320" y="3468600"/>
            <a:ext cx="78249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A251696-5642-4B84-A20B-47A2CE95C63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4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5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6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Прямоугольник 13"/>
          <p:cNvSpPr/>
          <p:nvPr/>
        </p:nvSpPr>
        <p:spPr>
          <a:xfrm>
            <a:off x="659880" y="236520"/>
            <a:ext cx="23504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Прямоугольник 12"/>
          <p:cNvSpPr/>
          <p:nvPr/>
        </p:nvSpPr>
        <p:spPr>
          <a:xfrm>
            <a:off x="316080" y="722160"/>
            <a:ext cx="8596080" cy="76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Төмендегі кестеден жалған  тұжырымды анықтап, дұрысын түсіндіріңіз.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Rectangle 17"/>
          <p:cNvSpPr/>
          <p:nvPr/>
        </p:nvSpPr>
        <p:spPr>
          <a:xfrm>
            <a:off x="1166760" y="4046400"/>
            <a:ext cx="7015320" cy="65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088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Жалған  тұжырымды анықтап, дұрыс үдерісті түсіндіреді.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30" name=""/>
          <p:cNvGraphicFramePr/>
          <p:nvPr/>
        </p:nvGraphicFramePr>
        <p:xfrm>
          <a:off x="1119240" y="1515960"/>
          <a:ext cx="7014960" cy="2524320"/>
        </p:xfrm>
        <a:graphic>
          <a:graphicData uri="http://schemas.openxmlformats.org/drawingml/2006/table">
            <a:tbl>
              <a:tblPr/>
              <a:tblGrid>
                <a:gridCol w="5186160"/>
                <a:gridCol w="882720"/>
                <a:gridCol w="946080"/>
              </a:tblGrid>
              <a:tr h="2905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Мәтіні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дұрыс</a:t>
                      </a:r>
                      <a:r>
                        <a:rPr b="1" lang="ru-RU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  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жалған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97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1.Фотофосфорлану процесі барысында АТФ синтезделеді.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400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2.Феофитиннен электрон бір акцептордан екіншіге ауыса бастайды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547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3.Жасушада сутек бөлінбей АТФ  синтезделетін механизм бар – ол циклсіз  фосфорлану деп аталады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32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A180B49-1A18-461C-A427-1097C75E4EA6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3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4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5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Прямоугольник 13"/>
          <p:cNvSpPr/>
          <p:nvPr/>
        </p:nvSpPr>
        <p:spPr>
          <a:xfrm>
            <a:off x="684360" y="204840"/>
            <a:ext cx="59529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 тапсырмасының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Прямоугольник 15"/>
          <p:cNvSpPr/>
          <p:nvPr/>
        </p:nvSpPr>
        <p:spPr>
          <a:xfrm>
            <a:off x="204840" y="754200"/>
            <a:ext cx="8939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№3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38" name=""/>
          <p:cNvGraphicFramePr/>
          <p:nvPr/>
        </p:nvGraphicFramePr>
        <p:xfrm>
          <a:off x="1166760" y="1484280"/>
          <a:ext cx="7015320" cy="2524320"/>
        </p:xfrm>
        <a:graphic>
          <a:graphicData uri="http://schemas.openxmlformats.org/drawingml/2006/table">
            <a:tbl>
              <a:tblPr/>
              <a:tblGrid>
                <a:gridCol w="5186520"/>
                <a:gridCol w="882720"/>
                <a:gridCol w="946080"/>
              </a:tblGrid>
              <a:tr h="2905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Мәтіні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дұрыс</a:t>
                      </a:r>
                      <a:r>
                        <a:rPr b="1" lang="ru-RU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  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жалған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97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1.Фотофосфорлану процесі барысында АТФ синтезделеді.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97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2.Феофитиннен электрон бір акцептордан екіншіге ауыса бастайды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5436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3.Жасушада сутек бөлінбей АТФ  синтезделетін механизм бар – ол циклсіз  фосфорлану деп аталады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8568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40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1E1CC7-4502-49BE-8D88-5091A0D3F6D8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1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2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3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Прямоугольник 7"/>
          <p:cNvSpPr/>
          <p:nvPr/>
        </p:nvSpPr>
        <p:spPr>
          <a:xfrm>
            <a:off x="728280" y="270000"/>
            <a:ext cx="19198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45" name=""/>
          <p:cNvGraphicFramePr/>
          <p:nvPr/>
        </p:nvGraphicFramePr>
        <p:xfrm>
          <a:off x="1230480" y="1674720"/>
          <a:ext cx="6100560" cy="1974960"/>
        </p:xfrm>
        <a:graphic>
          <a:graphicData uri="http://schemas.openxmlformats.org/drawingml/2006/table">
            <a:tbl>
              <a:tblPr/>
              <a:tblGrid>
                <a:gridCol w="2033280"/>
                <a:gridCol w="2033640"/>
                <a:gridCol w="2033640"/>
              </a:tblGrid>
              <a:tr h="42084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4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Қиын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4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Қызықты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4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Құнды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7796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7616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6" name="Rectangle 32"/>
          <p:cNvSpPr/>
          <p:nvPr/>
        </p:nvSpPr>
        <p:spPr>
          <a:xfrm>
            <a:off x="677880" y="967320"/>
            <a:ext cx="5186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Рефлекция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Arial"/>
                <a:ea typeface="SimSun"/>
              </a:rPr>
              <a:t>«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ҚҚҚ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Arial"/>
                <a:ea typeface="SimSun"/>
              </a:rPr>
              <a:t>»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 кестесі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4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E05D004-41B8-4B86-ACFE-5829D78D884B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9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5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51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Прямоугольник 7"/>
          <p:cNvSpPr/>
          <p:nvPr/>
        </p:nvSpPr>
        <p:spPr>
          <a:xfrm>
            <a:off x="728640" y="270000"/>
            <a:ext cx="18478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Үй жұмысы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Прямоугольник 11"/>
          <p:cNvSpPr/>
          <p:nvPr/>
        </p:nvSpPr>
        <p:spPr>
          <a:xfrm>
            <a:off x="361800" y="1127160"/>
            <a:ext cx="696924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§7 Біліміңді тексер: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-қолдану сұрағы -1 және 2, 41-бетте.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55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A2A2CC8-36C3-46AE-8CAB-B8FB84E487AE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56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5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58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Прямоугольник 7"/>
          <p:cNvSpPr/>
          <p:nvPr/>
        </p:nvSpPr>
        <p:spPr>
          <a:xfrm>
            <a:off x="734400" y="270000"/>
            <a:ext cx="3654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Қолданылған әдебиеттер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Прямоугольник 11"/>
          <p:cNvSpPr/>
          <p:nvPr/>
        </p:nvSpPr>
        <p:spPr>
          <a:xfrm>
            <a:off x="361800" y="1127160"/>
            <a:ext cx="8388360" cy="22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Биология 11 сынып, Қоғамдық-гуманитарлық бағыт.  Оқулық авторылары: Н. Аблайханова, А. Қалыбаева, А. Пәрімбекова;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. </a:t>
            </a:r>
            <a:r>
              <a:rPr b="0" lang="ru-RU" sz="2000" strike="noStrike" u="sng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2"/>
              </a:rPr>
              <a:t>https://kk.wikipedia.org/</a:t>
            </a:r>
            <a:r>
              <a:rPr b="0" lang="ru-RU" sz="2000" strike="noStrike" u="sng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фотосинтез...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696C4EC-456A-4508-B4FF-70E914A1B4C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Google Shape;230;p65"/>
          <p:cNvSpPr/>
          <p:nvPr/>
        </p:nvSpPr>
        <p:spPr>
          <a:xfrm>
            <a:off x="325440" y="676440"/>
            <a:ext cx="8588520" cy="32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rmAutofit fontScale="92500" lnSpcReduction="9999"/>
          </a:bodyPr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терийлері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11.1.2.2 -  фотосинтездің жарық кезеңінде өтетін үдерістерді түсіндіру.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фотосинтездің жарық кезеңінде өтетін үдерістерді   түсіндіреді.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3274920" y="233280"/>
            <a:ext cx="377820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" name="Picture 2" descr="C:\Users\Типография\Desktop\Безымянный.png"/>
          <p:cNvPicPr/>
          <p:nvPr/>
        </p:nvPicPr>
        <p:blipFill>
          <a:blip r:embed="rId2"/>
          <a:srcRect l="11758" t="5761" r="11484" b="86798"/>
          <a:stretch/>
        </p:blipFill>
        <p:spPr>
          <a:xfrm>
            <a:off x="0" y="2395440"/>
            <a:ext cx="9144000" cy="38592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9"/>
          <p:cNvSpPr/>
          <p:nvPr/>
        </p:nvSpPr>
        <p:spPr>
          <a:xfrm>
            <a:off x="2730600" y="2367000"/>
            <a:ext cx="377820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Ба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ғалау критерийі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7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5FB267D-803D-4049-85A2-837D8362F79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9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0" name="Прямоугольник 9"/>
          <p:cNvSpPr/>
          <p:nvPr/>
        </p:nvSpPr>
        <p:spPr>
          <a:xfrm>
            <a:off x="-85680" y="241200"/>
            <a:ext cx="86691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Фотосинтездің жарық кезеңі. Фотофосфорлану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Прямоугольник 1"/>
          <p:cNvSpPr/>
          <p:nvPr/>
        </p:nvSpPr>
        <p:spPr>
          <a:xfrm>
            <a:off x="204840" y="928800"/>
            <a:ext cx="8718480" cy="22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фотофосфорлану –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жарық энергиясы есебінен АДФ-тен АТФ синтезделу процесі. Сонымен қатар фотофосфорлану  - барлық фототрофты эукариоттар, бактериялар мен архейлерде болатын фотосинтездің өте ежелгі формасы. Фотофосфорлану процесі барысында АТФ синтезделеді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( 2.5-сурет).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" name="Рисунок 12" descr=""/>
          <p:cNvPicPr/>
          <p:nvPr/>
        </p:nvPicPr>
        <p:blipFill>
          <a:blip r:embed="rId2"/>
          <a:srcRect l="13737" t="67347" r="11044" b="10205"/>
          <a:stretch/>
        </p:blipFill>
        <p:spPr>
          <a:xfrm>
            <a:off x="2490840" y="3121200"/>
            <a:ext cx="5170320" cy="156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25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923D7B5-7BD5-4FCD-946F-8B67221A1384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6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8" name="Прямоугольник 9"/>
          <p:cNvSpPr/>
          <p:nvPr/>
        </p:nvSpPr>
        <p:spPr>
          <a:xfrm>
            <a:off x="-85680" y="241200"/>
            <a:ext cx="866916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Фотосинтездің жарық кезеңі. Фотофосфорлану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0" name="Схема 9" descr=""/>
          <p:cNvPicPr/>
          <p:nvPr/>
        </p:nvPicPr>
        <p:blipFill>
          <a:blip r:embed="rId2"/>
          <a:stretch/>
        </p:blipFill>
        <p:spPr>
          <a:xfrm>
            <a:off x="1238400" y="1079640"/>
            <a:ext cx="6686280" cy="305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8568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32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AB8D57B-2260-4B99-ADDB-EBA7430E08C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3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4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5" name="Прямоугольник 9"/>
          <p:cNvSpPr/>
          <p:nvPr/>
        </p:nvSpPr>
        <p:spPr>
          <a:xfrm>
            <a:off x="-85680" y="241200"/>
            <a:ext cx="866916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Фотосинтездің жарық кезеңі. Фотофосфорлану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Прямоугольник 1"/>
          <p:cNvSpPr/>
          <p:nvPr/>
        </p:nvSpPr>
        <p:spPr>
          <a:xfrm>
            <a:off x="520560" y="1012680"/>
            <a:ext cx="8102880" cy="26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   </a:t>
            </a:r>
            <a:r>
              <a:rPr b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Циклсіз фосфорлану –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фотожүйенің екеуіде қатысатын күрделі процесс.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Циклсіз фосфорлануды 1957 жылы Д. Арнон ашты. Циклсіз  фосфорлану кезінде электрон су молекуласынан бірінші ІІФЖ-ге, одан ІФЖ-ге және соңында – протонмен қосылып НАДФ-ке беріледі. Процесс барысында АТФ молекулалары түзіледі.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0" y="695160"/>
            <a:ext cx="8686800" cy="47160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Циклсіз  фосфорлану кезінде граналарда жүретін үрдіс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0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4CD08EF-19FD-4C8A-A019-501A001B824C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1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2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3" name="Google Shape;123;p4"/>
          <p:cNvSpPr/>
          <p:nvPr/>
        </p:nvSpPr>
        <p:spPr>
          <a:xfrm>
            <a:off x="7086600" y="4476600"/>
            <a:ext cx="2057400" cy="3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8CB81C-AFBD-49E2-946A-7D581822890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Прямоугольник 57"/>
          <p:cNvSpPr/>
          <p:nvPr/>
        </p:nvSpPr>
        <p:spPr>
          <a:xfrm>
            <a:off x="378000" y="268200"/>
            <a:ext cx="6764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Фотосинтездің жарық кезеңі. Фотофосфорлану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5" name="Рисунок 46" descr=""/>
          <p:cNvPicPr/>
          <p:nvPr/>
        </p:nvPicPr>
        <p:blipFill>
          <a:blip r:embed="rId2"/>
          <a:srcRect l="13531" t="59872" r="15400" b="11355"/>
          <a:stretch/>
        </p:blipFill>
        <p:spPr>
          <a:xfrm>
            <a:off x="1687680" y="1706400"/>
            <a:ext cx="6148080" cy="277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3760"/>
            <a:ext cx="9702720" cy="5167440"/>
          </a:xfrm>
          <a:prstGeom prst="rect">
            <a:avLst/>
          </a:prstGeom>
          <a:ln w="0">
            <a:noFill/>
          </a:ln>
        </p:spPr>
      </p:pic>
      <p:sp>
        <p:nvSpPr>
          <p:cNvPr id="47" name="Google Shape;123;p4"/>
          <p:cNvSpPr/>
          <p:nvPr/>
        </p:nvSpPr>
        <p:spPr>
          <a:xfrm>
            <a:off x="756432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80F5C18-02C3-4048-9488-6254F6ADBE31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8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9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0" name="Прямоугольник 9"/>
          <p:cNvSpPr/>
          <p:nvPr/>
        </p:nvSpPr>
        <p:spPr>
          <a:xfrm>
            <a:off x="-85680" y="241200"/>
            <a:ext cx="86691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Фотосинтездің жарық кезеңі. Фотофосфорлану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Прямоугольник 1"/>
          <p:cNvSpPr/>
          <p:nvPr/>
        </p:nvSpPr>
        <p:spPr>
          <a:xfrm>
            <a:off x="393840" y="868320"/>
            <a:ext cx="7740360" cy="19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Циклдік  фосфорлану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кезінде бір электрон тоқтаусыз бір жолмен қозғалуы нәтижесінде АТФ  синтезделеді. Циклді  фосфорлану – фотосинтез үшін АТФ жеткіліксіздігі кезінде қажет қосымша жол болып табылады.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0" y="774720"/>
            <a:ext cx="8686800" cy="47160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Циклдік  фосфорлану кезінде граналарда жүретін үдеріс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76D5235-B17B-47CA-809C-990E69B8F30A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6" name="Солнце 5"/>
          <p:cNvGrpSpPr/>
          <p:nvPr/>
        </p:nvGrpSpPr>
        <p:grpSpPr>
          <a:xfrm>
            <a:off x="841320" y="1243080"/>
            <a:ext cx="822240" cy="615960"/>
            <a:chOff x="841320" y="1243080"/>
            <a:chExt cx="822240" cy="615960"/>
          </a:xfrm>
        </p:grpSpPr>
        <p:pic>
          <p:nvPicPr>
            <p:cNvPr id="57" name="Солнце 5" descr=""/>
            <p:cNvPicPr/>
            <p:nvPr/>
          </p:nvPicPr>
          <p:blipFill>
            <a:blip r:embed="rId2"/>
            <a:stretch/>
          </p:blipFill>
          <p:spPr>
            <a:xfrm>
              <a:off x="841320" y="1243080"/>
              <a:ext cx="822240" cy="615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8" name=""/>
            <p:cNvSpPr/>
            <p:nvPr/>
          </p:nvSpPr>
          <p:spPr>
            <a:xfrm>
              <a:off x="1128600" y="1440000"/>
              <a:ext cx="250920" cy="177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9" name="Стрелка вправо 10"/>
          <p:cNvSpPr/>
          <p:nvPr/>
        </p:nvSpPr>
        <p:spPr>
          <a:xfrm rot="2431800">
            <a:off x="2563560" y="1830240"/>
            <a:ext cx="1415880" cy="371520"/>
          </a:xfrm>
          <a:prstGeom prst="rightArrow">
            <a:avLst>
              <a:gd name="adj1" fmla="val 50000"/>
              <a:gd name="adj2" fmla="val 49985"/>
            </a:avLst>
          </a:prstGeom>
          <a:solidFill>
            <a:srgbClr val="4bacc6"/>
          </a:solidFill>
          <a:ln w="25560">
            <a:solidFill>
              <a:srgbClr val="357d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ЭТТ -1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Овал 14"/>
          <p:cNvSpPr/>
          <p:nvPr/>
        </p:nvSpPr>
        <p:spPr>
          <a:xfrm>
            <a:off x="1655640" y="2427120"/>
            <a:ext cx="505080" cy="505080"/>
          </a:xfrm>
          <a:prstGeom prst="ellipse">
            <a:avLst/>
          </a:prstGeom>
          <a:gradFill rotWithShape="0">
            <a:gsLst>
              <a:gs pos="0">
                <a:srgbClr val="ffa2a1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0000"/>
                </a:solidFill>
                <a:uFillTx/>
                <a:latin typeface="Calibri"/>
              </a:rPr>
              <a:t>е</a:t>
            </a: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Овал 15"/>
          <p:cNvSpPr/>
          <p:nvPr/>
        </p:nvSpPr>
        <p:spPr>
          <a:xfrm>
            <a:off x="2122560" y="2374920"/>
            <a:ext cx="504720" cy="504720"/>
          </a:xfrm>
          <a:prstGeom prst="ellipse">
            <a:avLst/>
          </a:prstGeom>
          <a:gradFill rotWithShape="0">
            <a:gsLst>
              <a:gs pos="0">
                <a:srgbClr val="ffa2a1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0000"/>
                </a:solidFill>
                <a:uFillTx/>
                <a:latin typeface="Calibri"/>
              </a:rPr>
              <a:t>е</a:t>
            </a: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Овал 16"/>
          <p:cNvSpPr/>
          <p:nvPr/>
        </p:nvSpPr>
        <p:spPr>
          <a:xfrm>
            <a:off x="4240080" y="4255920"/>
            <a:ext cx="1262160" cy="505080"/>
          </a:xfrm>
          <a:prstGeom prst="ellipse">
            <a:avLst/>
          </a:prstGeom>
          <a:gradFill rotWithShape="0">
            <a:gsLst>
              <a:gs pos="0">
                <a:srgbClr val="9eeaff"/>
              </a:gs>
              <a:gs pos="100000">
                <a:srgbClr val="e4f9ff"/>
              </a:gs>
            </a:gsLst>
            <a:lin ang="16200000"/>
          </a:gradFill>
          <a:ln w="9360">
            <a:solidFill>
              <a:srgbClr val="46aac5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СУ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Прямоугольник 17"/>
          <p:cNvSpPr/>
          <p:nvPr/>
        </p:nvSpPr>
        <p:spPr>
          <a:xfrm>
            <a:off x="6273720" y="1812960"/>
            <a:ext cx="789120" cy="299880"/>
          </a:xfrm>
          <a:prstGeom prst="rect">
            <a:avLst/>
          </a:prstGeom>
          <a:gradFill rotWithShape="0">
            <a:gsLst>
              <a:gs pos="0">
                <a:srgbClr val="c9b5e8"/>
              </a:gs>
              <a:gs pos="100000">
                <a:srgbClr val="f0eaf9"/>
              </a:gs>
            </a:gsLst>
            <a:lin ang="16200000"/>
          </a:gradFill>
          <a:ln w="9360">
            <a:solidFill>
              <a:srgbClr val="7d60a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АТФ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Овал 18"/>
          <p:cNvSpPr/>
          <p:nvPr/>
        </p:nvSpPr>
        <p:spPr>
          <a:xfrm>
            <a:off x="4230720" y="2843280"/>
            <a:ext cx="504720" cy="504720"/>
          </a:xfrm>
          <a:prstGeom prst="ellipse">
            <a:avLst/>
          </a:prstGeom>
          <a:gradFill rotWithShape="0">
            <a:gsLst>
              <a:gs pos="0">
                <a:srgbClr val="ffa2a1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0000"/>
                </a:solidFill>
                <a:uFillTx/>
                <a:latin typeface="Calibri"/>
              </a:rPr>
              <a:t>е</a:t>
            </a: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Овал 19"/>
          <p:cNvSpPr/>
          <p:nvPr/>
        </p:nvSpPr>
        <p:spPr>
          <a:xfrm>
            <a:off x="3693960" y="2749680"/>
            <a:ext cx="505080" cy="503280"/>
          </a:xfrm>
          <a:prstGeom prst="ellipse">
            <a:avLst/>
          </a:prstGeom>
          <a:gradFill rotWithShape="0">
            <a:gsLst>
              <a:gs pos="0">
                <a:srgbClr val="ffa2a1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0000"/>
                </a:solidFill>
                <a:uFillTx/>
                <a:latin typeface="Calibri"/>
              </a:rPr>
              <a:t>е</a:t>
            </a: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6" name="Прямая со стрелкой 21"/>
          <p:cNvCxnSpPr/>
          <p:nvPr/>
        </p:nvCxnSpPr>
        <p:spPr>
          <a:xfrm>
            <a:off x="2948040" y="2743200"/>
            <a:ext cx="380160" cy="64080"/>
          </a:xfrm>
          <a:prstGeom prst="straightConnector1">
            <a:avLst/>
          </a:prstGeom>
          <a:ln w="25560">
            <a:solidFill>
              <a:srgbClr val="c0504d"/>
            </a:solidFill>
            <a:miter/>
            <a:tailEnd len="med" type="arrow" w="med"/>
          </a:ln>
        </p:spPr>
      </p:cxnSp>
      <p:sp>
        <p:nvSpPr>
          <p:cNvPr id="67" name="Молния 22"/>
          <p:cNvSpPr/>
          <p:nvPr/>
        </p:nvSpPr>
        <p:spPr>
          <a:xfrm rot="21415200">
            <a:off x="3898800" y="2041560"/>
            <a:ext cx="711360" cy="368280"/>
          </a:xfrm>
          <a:prstGeom prst="lightningBol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Овал 23"/>
          <p:cNvSpPr/>
          <p:nvPr/>
        </p:nvSpPr>
        <p:spPr>
          <a:xfrm>
            <a:off x="2984400" y="3489480"/>
            <a:ext cx="505080" cy="504720"/>
          </a:xfrm>
          <a:prstGeom prst="ellipse">
            <a:avLst/>
          </a:prstGeom>
          <a:gradFill rotWithShape="0">
            <a:gsLst>
              <a:gs pos="0">
                <a:srgbClr val="ffa2a1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0000"/>
                </a:solidFill>
                <a:uFillTx/>
                <a:latin typeface="Calibri"/>
              </a:rPr>
              <a:t>е</a:t>
            </a: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Овал 24"/>
          <p:cNvSpPr/>
          <p:nvPr/>
        </p:nvSpPr>
        <p:spPr>
          <a:xfrm>
            <a:off x="3425760" y="3584520"/>
            <a:ext cx="504720" cy="503280"/>
          </a:xfrm>
          <a:prstGeom prst="ellipse">
            <a:avLst/>
          </a:prstGeom>
          <a:gradFill rotWithShape="0">
            <a:gsLst>
              <a:gs pos="0">
                <a:srgbClr val="ffa2a1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0000"/>
                </a:solidFill>
                <a:uFillTx/>
                <a:latin typeface="Calibri"/>
              </a:rPr>
              <a:t>е</a:t>
            </a: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0" name="Прямая со стрелкой 25"/>
          <p:cNvCxnSpPr/>
          <p:nvPr/>
        </p:nvCxnSpPr>
        <p:spPr>
          <a:xfrm flipH="1" flipV="1">
            <a:off x="2364480" y="3232080"/>
            <a:ext cx="536040" cy="362520"/>
          </a:xfrm>
          <a:prstGeom prst="straightConnector1">
            <a:avLst/>
          </a:prstGeom>
          <a:ln w="25560">
            <a:solidFill>
              <a:srgbClr val="c0504d"/>
            </a:solidFill>
            <a:miter/>
            <a:tailEnd len="med" type="arrow" w="med"/>
          </a:ln>
        </p:spPr>
      </p:cxnSp>
      <p:sp>
        <p:nvSpPr>
          <p:cNvPr id="71" name="Молния 34"/>
          <p:cNvSpPr/>
          <p:nvPr/>
        </p:nvSpPr>
        <p:spPr>
          <a:xfrm rot="2273400">
            <a:off x="1153800" y="1851120"/>
            <a:ext cx="503280" cy="269640"/>
          </a:xfrm>
          <a:prstGeom prst="lightningBol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800" bIns="37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2" name="Прямая со стрелкой 47"/>
          <p:cNvCxnSpPr/>
          <p:nvPr/>
        </p:nvCxnSpPr>
        <p:spPr>
          <a:xfrm flipV="1">
            <a:off x="5954760" y="2317320"/>
            <a:ext cx="289440" cy="546480"/>
          </a:xfrm>
          <a:prstGeom prst="straightConnector1">
            <a:avLst/>
          </a:prstGeom>
          <a:ln w="25560">
            <a:solidFill>
              <a:srgbClr val="c0504d"/>
            </a:solidFill>
            <a:miter/>
            <a:tailEnd len="med" type="arrow" w="med"/>
          </a:ln>
        </p:spPr>
      </p:cxnSp>
      <p:cxnSp>
        <p:nvCxnSpPr>
          <p:cNvPr id="73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4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grpSp>
        <p:nvGrpSpPr>
          <p:cNvPr id="75" name="Овал 33"/>
          <p:cNvGrpSpPr/>
          <p:nvPr/>
        </p:nvGrpSpPr>
        <p:grpSpPr>
          <a:xfrm>
            <a:off x="3206880" y="4114800"/>
            <a:ext cx="914400" cy="646200"/>
            <a:chOff x="3206880" y="4114800"/>
            <a:chExt cx="914400" cy="646200"/>
          </a:xfrm>
        </p:grpSpPr>
        <p:pic>
          <p:nvPicPr>
            <p:cNvPr id="76" name="Овал 33" descr=""/>
            <p:cNvPicPr/>
            <p:nvPr/>
          </p:nvPicPr>
          <p:blipFill>
            <a:blip r:embed="rId3"/>
            <a:stretch/>
          </p:blipFill>
          <p:spPr>
            <a:xfrm>
              <a:off x="3206880" y="4114800"/>
              <a:ext cx="914400" cy="646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7" name=""/>
            <p:cNvSpPr/>
            <p:nvPr/>
          </p:nvSpPr>
          <p:spPr>
            <a:xfrm>
              <a:off x="3381480" y="4229280"/>
              <a:ext cx="568080" cy="296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000" strike="noStrike" u="none">
                  <a:solidFill>
                    <a:srgbClr val="ffffff"/>
                  </a:solidFill>
                  <a:uFillTx/>
                  <a:latin typeface="Times New Roman"/>
                  <a:ea typeface="Times New Roman"/>
                </a:rPr>
                <a:t>О</a:t>
              </a:r>
              <a:r>
                <a:rPr b="0" lang="kk-KZ" sz="1400" strike="noStrike" u="none">
                  <a:solidFill>
                    <a:srgbClr val="ffffff"/>
                  </a:solidFill>
                  <a:uFillTx/>
                  <a:latin typeface="Times New Roman"/>
                  <a:ea typeface="Times New Roman"/>
                </a:rPr>
                <a:t>2</a:t>
              </a:r>
              <a:endParaRPr b="0" lang="ru-RU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8" name="Овал 36"/>
          <p:cNvSpPr/>
          <p:nvPr/>
        </p:nvSpPr>
        <p:spPr>
          <a:xfrm>
            <a:off x="3925800" y="3710160"/>
            <a:ext cx="851040" cy="529920"/>
          </a:xfrm>
          <a:prstGeom prst="ellipse">
            <a:avLst/>
          </a:prstGeom>
          <a:gradFill rotWithShape="0">
            <a:gsLst>
              <a:gs pos="0">
                <a:srgbClr val="9eeaff"/>
              </a:gs>
              <a:gs pos="100000">
                <a:srgbClr val="e4f9ff"/>
              </a:gs>
            </a:gsLst>
            <a:lin ang="16200000"/>
          </a:gradFill>
          <a:ln w="9360">
            <a:solidFill>
              <a:srgbClr val="46aac5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2Н+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Молния 44"/>
          <p:cNvSpPr/>
          <p:nvPr/>
        </p:nvSpPr>
        <p:spPr>
          <a:xfrm flipV="1" rot="10005600">
            <a:off x="5591160" y="4072320"/>
            <a:ext cx="774720" cy="287640"/>
          </a:xfrm>
          <a:prstGeom prst="lightningBol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Google Shape;123;p4"/>
          <p:cNvSpPr/>
          <p:nvPr/>
        </p:nvSpPr>
        <p:spPr>
          <a:xfrm>
            <a:off x="7086600" y="4476600"/>
            <a:ext cx="2057400" cy="3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5FCC6C7-6280-47DA-9954-EEEE6C4F1F20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1" name="Прямая со стрелкой 48"/>
          <p:cNvCxnSpPr/>
          <p:nvPr/>
        </p:nvCxnSpPr>
        <p:spPr>
          <a:xfrm flipH="1" flipV="1">
            <a:off x="4161960" y="4303080"/>
            <a:ext cx="285120" cy="189720"/>
          </a:xfrm>
          <a:prstGeom prst="straightConnector1">
            <a:avLst/>
          </a:prstGeom>
          <a:ln w="38160">
            <a:solidFill>
              <a:srgbClr val="4bacc6"/>
            </a:solidFill>
            <a:miter/>
            <a:tailEnd len="med" type="triangle" w="med"/>
          </a:ln>
        </p:spPr>
      </p:cxnSp>
      <p:sp>
        <p:nvSpPr>
          <p:cNvPr id="82" name="Прямоугольник 57"/>
          <p:cNvSpPr/>
          <p:nvPr/>
        </p:nvSpPr>
        <p:spPr>
          <a:xfrm>
            <a:off x="378000" y="268200"/>
            <a:ext cx="6764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Фотосинтездің жарық кезеңі. Фотофосфорлану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Прямая соединительная линия 50"/>
          <p:cNvSpPr/>
          <p:nvPr/>
        </p:nvSpPr>
        <p:spPr>
          <a:xfrm>
            <a:off x="725400" y="2995560"/>
            <a:ext cx="6148440" cy="268200"/>
          </a:xfrm>
          <a:prstGeom prst="line">
            <a:avLst/>
          </a:prstGeom>
          <a:ln w="9360">
            <a:solidFill>
              <a:srgbClr val="4f81bd"/>
            </a:solidFill>
            <a:prstDash val="lgDash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Прямая соединительная линия 57"/>
          <p:cNvSpPr/>
          <p:nvPr/>
        </p:nvSpPr>
        <p:spPr>
          <a:xfrm>
            <a:off x="514440" y="3179880"/>
            <a:ext cx="6149880" cy="268200"/>
          </a:xfrm>
          <a:prstGeom prst="line">
            <a:avLst/>
          </a:prstGeom>
          <a:ln w="9360">
            <a:solidFill>
              <a:srgbClr val="4f81bd"/>
            </a:solidFill>
            <a:prstDash val="lgDash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Овал 12"/>
          <p:cNvSpPr/>
          <p:nvPr/>
        </p:nvSpPr>
        <p:spPr>
          <a:xfrm>
            <a:off x="1182600" y="2790720"/>
            <a:ext cx="1119240" cy="59868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ІІ ФЖ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Овал 13"/>
          <p:cNvSpPr/>
          <p:nvPr/>
        </p:nvSpPr>
        <p:spPr>
          <a:xfrm>
            <a:off x="4649760" y="2836800"/>
            <a:ext cx="1041480" cy="725400"/>
          </a:xfrm>
          <a:prstGeom prst="ellipse">
            <a:avLst/>
          </a:prstGeom>
          <a:gradFill rotWithShape="0">
            <a:gsLst>
              <a:gs pos="0">
                <a:srgbClr val="769535"/>
              </a:gs>
              <a:gs pos="100000">
                <a:srgbClr val="9cc746"/>
              </a:gs>
            </a:gsLst>
            <a:lin ang="16200000"/>
          </a:gradFill>
          <a:ln w="9360">
            <a:solidFill>
              <a:srgbClr val="98b954"/>
            </a:solidFill>
            <a:miter/>
          </a:ln>
          <a:effectLst>
            <a:outerShdw dist="2304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І ФЖ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Стрелка вправо 45"/>
          <p:cNvSpPr/>
          <p:nvPr/>
        </p:nvSpPr>
        <p:spPr>
          <a:xfrm rot="2431800">
            <a:off x="4150800" y="1919160"/>
            <a:ext cx="1416240" cy="37152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4bacc6"/>
          </a:solidFill>
          <a:ln w="25560">
            <a:solidFill>
              <a:srgbClr val="357d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ЭТТ-2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Овал 49"/>
          <p:cNvSpPr/>
          <p:nvPr/>
        </p:nvSpPr>
        <p:spPr>
          <a:xfrm>
            <a:off x="3230640" y="1403280"/>
            <a:ext cx="504720" cy="503280"/>
          </a:xfrm>
          <a:prstGeom prst="ellipse">
            <a:avLst/>
          </a:prstGeom>
          <a:gradFill rotWithShape="0">
            <a:gsLst>
              <a:gs pos="0">
                <a:srgbClr val="ffa2a1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0000"/>
                </a:solidFill>
                <a:uFillTx/>
                <a:latin typeface="Calibri"/>
              </a:rPr>
              <a:t>е</a:t>
            </a: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Овал 51"/>
          <p:cNvSpPr/>
          <p:nvPr/>
        </p:nvSpPr>
        <p:spPr>
          <a:xfrm>
            <a:off x="2727360" y="1246320"/>
            <a:ext cx="504720" cy="503280"/>
          </a:xfrm>
          <a:prstGeom prst="ellipse">
            <a:avLst/>
          </a:prstGeom>
          <a:gradFill rotWithShape="0">
            <a:gsLst>
              <a:gs pos="0">
                <a:srgbClr val="ffa2a1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0000"/>
                </a:solidFill>
                <a:uFillTx/>
                <a:latin typeface="Calibri"/>
              </a:rPr>
              <a:t>е</a:t>
            </a: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91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DCD2A11-43F1-43C0-91B6-055401CA6C61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2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3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4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Тәжірибелік 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Прямоугольник 1"/>
          <p:cNvSpPr/>
          <p:nvPr/>
        </p:nvSpPr>
        <p:spPr>
          <a:xfrm>
            <a:off x="345960" y="808200"/>
            <a:ext cx="846612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№1.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Фотофосфорланудың екі түрін «Т»  кестксінің екі жағына бір сөйлеммен сипаттап жазып түсіндіріңіз.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Прямоугольник 1"/>
          <p:cNvSpPr/>
          <p:nvPr/>
        </p:nvSpPr>
        <p:spPr>
          <a:xfrm>
            <a:off x="766800" y="3673440"/>
            <a:ext cx="6973920" cy="10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Циклсіз фосфорлану түрін сипаттап жазып түсіндіреді.</a:t>
            </a:r>
            <a:r>
              <a:rPr b="1" i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Циклдік фосфорлану түрін сипаттап жазып түсіндіреді.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8" name=""/>
          <p:cNvGraphicFramePr/>
          <p:nvPr/>
        </p:nvGraphicFramePr>
        <p:xfrm>
          <a:off x="520560" y="1844640"/>
          <a:ext cx="7850160" cy="1717560"/>
        </p:xfrm>
        <a:graphic>
          <a:graphicData uri="http://schemas.openxmlformats.org/drawingml/2006/table">
            <a:tbl>
              <a:tblPr/>
              <a:tblGrid>
                <a:gridCol w="3846600"/>
                <a:gridCol w="4003560"/>
              </a:tblGrid>
              <a:tr h="6145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4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Циклсіз фосфорлану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4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Циклдік  фосфорлану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103040">
                <a:tc>
                  <a:txBody>
                    <a:bodyPr lIns="68760" rIns="68760" tIns="0" bIns="0" anchor="t">
                      <a:noAutofit/>
                    </a:bodyPr>
                    <a:p>
                      <a:pPr marL="38160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marL="457200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4791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2024-11-05T08:40:28Z</dcterms:modified>
  <cp:revision>432</cp:revision>
  <dc:subject/>
  <dc:title>Презентация PowerPoint</dc:title>
</cp:coreProperties>
</file>