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9" r:id="rId4"/>
    <p:sldId id="372" r:id="rId5"/>
    <p:sldId id="311" r:id="rId6"/>
    <p:sldId id="385" r:id="rId7"/>
    <p:sldId id="342" r:id="rId8"/>
    <p:sldId id="315" r:id="rId9"/>
    <p:sldId id="312" r:id="rId10"/>
    <p:sldId id="355" r:id="rId11"/>
    <p:sldId id="356" r:id="rId12"/>
    <p:sldId id="362" r:id="rId13"/>
    <p:sldId id="368" r:id="rId14"/>
    <p:sldId id="328" r:id="rId15"/>
    <p:sldId id="369" r:id="rId16"/>
    <p:sldId id="335" r:id="rId17"/>
  </p:sldIdLst>
  <p:sldSz cx="10693400" cy="7561263"/>
  <p:notesSz cx="6797675" cy="992822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5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1pPr>
    <a:lvl2pPr marL="497205" lvl="1" indent="-4000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5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2pPr>
    <a:lvl3pPr marL="995680" lvl="2" indent="-8128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5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3pPr>
    <a:lvl4pPr marL="1492250" lvl="3" indent="-12065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5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4pPr>
    <a:lvl5pPr marL="1990725" lvl="4" indent="-16192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5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5pPr>
    <a:lvl6pPr marL="2286000" lvl="5" indent="-16192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5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6pPr>
    <a:lvl7pPr marL="2743200" lvl="6" indent="-16192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5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7pPr>
    <a:lvl8pPr marL="3200400" lvl="7" indent="-16192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5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8pPr>
    <a:lvl9pPr marL="3657600" lvl="8" indent="-16192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5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12">
          <p15:clr>
            <a:srgbClr val="A4A3A4"/>
          </p15:clr>
        </p15:guide>
        <p15:guide id="2" orient="horz" pos="2682">
          <p15:clr>
            <a:srgbClr val="A4A3A4"/>
          </p15:clr>
        </p15:guide>
        <p15:guide id="3" orient="horz" pos="2148">
          <p15:clr>
            <a:srgbClr val="A4A3A4"/>
          </p15:clr>
        </p15:guide>
        <p15:guide id="4" pos="3962">
          <p15:clr>
            <a:srgbClr val="A4A3A4"/>
          </p15:clr>
        </p15:guide>
        <p15:guide id="5" pos="4554">
          <p15:clr>
            <a:srgbClr val="A4A3A4"/>
          </p15:clr>
        </p15:guide>
        <p15:guide id="6" pos="2846">
          <p15:clr>
            <a:srgbClr val="A4A3A4"/>
          </p15:clr>
        </p15:guide>
        <p15:guide id="7" pos="3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00B050"/>
    <a:srgbClr val="8064A2"/>
    <a:srgbClr val="4BACC6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2" d="100"/>
          <a:sy n="52" d="100"/>
        </p:scale>
        <p:origin x="29" y="374"/>
      </p:cViewPr>
      <p:guideLst>
        <p:guide orient="horz" pos="2412"/>
        <p:guide orient="horz" pos="2682"/>
        <p:guide orient="horz" pos="2148"/>
        <p:guide pos="3962"/>
        <p:guide pos="4554"/>
        <p:guide pos="2846"/>
        <p:guide pos="33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/>
          <a:lstStyle/>
          <a:p>
            <a:pPr lvl="0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51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/>
          <a:lstStyle/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388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30288" y="1241425"/>
            <a:ext cx="4737100" cy="3349625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89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/>
          <a:lstStyle/>
          <a:p>
            <a:pPr lvl="0"/>
            <a:endParaRPr lang="ru-RU" altLang="ru-RU" dirty="0"/>
          </a:p>
        </p:txBody>
      </p:sp>
      <p:sp>
        <p:nvSpPr>
          <p:cNvPr id="2054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/>
          <a:lstStyle/>
          <a:p>
            <a:pPr lvl="0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55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/>
          <a:lstStyle/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fld id="{9A0DB2DC-4C9A-4742-B13C-FB6460FD3503}" type="slidenum"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‹#›</a:t>
            </a:fld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30728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97205" indent="-2476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73;p1:notes"/>
          <p:cNvSpPr>
            <a:spLocks noGrp="1"/>
          </p:cNvSpPr>
          <p:nvPr>
            <p:ph type="body" idx="1"/>
          </p:nvPr>
        </p:nvSpPr>
        <p:spPr/>
        <p:txBody>
          <a:bodyPr vert="horz" wrap="square" lIns="91425" tIns="45700" rIns="91425" bIns="45700" anchor="t"/>
          <a:lstStyle/>
          <a:p>
            <a:pPr marL="0" lvl="0" indent="0" eaLnBrk="1" hangingPunct="1"/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11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69673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>
            <a:spLocks noGrp="1"/>
          </p:cNvSpPr>
          <p:nvPr>
            <p:ph type="body" idx="1"/>
          </p:nvPr>
        </p:nvSpPr>
        <p:spPr/>
        <p:txBody>
          <a:bodyPr vert="horz" wrap="square" lIns="91425" tIns="45700" rIns="91425" bIns="45700" anchor="t"/>
          <a:lstStyle/>
          <a:p>
            <a:pPr marL="0" lvl="0" indent="0" eaLnBrk="1" hangingPunct="1"/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51995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3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59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3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3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>
            <a:spLocks noGrp="1"/>
          </p:cNvSpPr>
          <p:nvPr>
            <p:ph type="body" idx="1"/>
          </p:nvPr>
        </p:nvSpPr>
        <p:spPr/>
        <p:txBody>
          <a:bodyPr vert="horz" wrap="square" lIns="91425" tIns="45700" rIns="91425" bIns="45700" anchor="t"/>
          <a:lstStyle/>
          <a:p>
            <a:pPr marL="0" lvl="0" indent="0" eaLnBrk="1" hangingPunct="1"/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4692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>
            <a:spLocks noGrp="1"/>
          </p:cNvSpPr>
          <p:nvPr>
            <p:ph type="body" idx="1"/>
          </p:nvPr>
        </p:nvSpPr>
        <p:spPr/>
        <p:txBody>
          <a:bodyPr vert="horz" wrap="square" lIns="91425" tIns="45700" rIns="91425" bIns="45700" anchor="t"/>
          <a:lstStyle/>
          <a:p>
            <a:pPr marL="0" lvl="0" indent="0" eaLnBrk="1" hangingPunct="1"/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6598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>
            <a:spLocks noGrp="1"/>
          </p:cNvSpPr>
          <p:nvPr>
            <p:ph type="body" idx="1"/>
          </p:nvPr>
        </p:nvSpPr>
        <p:spPr/>
        <p:txBody>
          <a:bodyPr vert="horz" wrap="square" lIns="91425" tIns="45700" rIns="91425" bIns="45700" anchor="t"/>
          <a:lstStyle/>
          <a:p>
            <a:pPr marL="0" lvl="0" indent="0" eaLnBrk="1" hangingPunct="1"/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2812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>
            <a:spLocks noGrp="1"/>
          </p:cNvSpPr>
          <p:nvPr>
            <p:ph type="body" idx="1"/>
          </p:nvPr>
        </p:nvSpPr>
        <p:spPr/>
        <p:txBody>
          <a:bodyPr vert="horz" wrap="square" lIns="91425" tIns="45700" rIns="91425" bIns="45700" anchor="t"/>
          <a:lstStyle/>
          <a:p>
            <a:pPr marL="0" lvl="0" indent="0" eaLnBrk="1" hangingPunct="1"/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1793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20;p4:notes"/>
          <p:cNvSpPr>
            <a:spLocks noGrp="1"/>
          </p:cNvSpPr>
          <p:nvPr>
            <p:ph type="body" idx="1"/>
          </p:nvPr>
        </p:nvSpPr>
        <p:spPr/>
        <p:txBody>
          <a:bodyPr vert="horz" wrap="square" lIns="91425" tIns="45700" rIns="91425" bIns="45700" anchor="t"/>
          <a:lstStyle/>
          <a:p>
            <a:pPr marL="0" lvl="0" indent="0" eaLnBrk="1" hangingPunct="1"/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48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1608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>
            <a:spLocks noGrp="1"/>
          </p:cNvSpPr>
          <p:nvPr>
            <p:ph type="body" idx="1"/>
          </p:nvPr>
        </p:nvSpPr>
        <p:spPr/>
        <p:txBody>
          <a:bodyPr vert="horz" wrap="square" lIns="91425" tIns="45700" rIns="91425" bIns="45700" anchor="t"/>
          <a:lstStyle/>
          <a:p>
            <a:pPr marL="0" lvl="0" indent="0" eaLnBrk="1" hangingPunct="1"/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6517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>
            <a:spLocks noGrp="1"/>
          </p:cNvSpPr>
          <p:nvPr>
            <p:ph type="body" idx="1"/>
          </p:nvPr>
        </p:nvSpPr>
        <p:spPr/>
        <p:txBody>
          <a:bodyPr vert="horz" wrap="square" lIns="91425" tIns="45700" rIns="91425" bIns="45700" anchor="t"/>
          <a:lstStyle/>
          <a:p>
            <a:pPr marL="0" lvl="0" indent="0" eaLnBrk="1" hangingPunct="1"/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4195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>
            <a:spLocks noGrp="1"/>
          </p:cNvSpPr>
          <p:nvPr>
            <p:ph type="body" idx="1"/>
          </p:nvPr>
        </p:nvSpPr>
        <p:spPr/>
        <p:txBody>
          <a:bodyPr vert="horz" wrap="square" lIns="91425" tIns="45700" rIns="91425" bIns="45700" anchor="t"/>
          <a:lstStyle/>
          <a:p>
            <a:pPr marL="0" lvl="0" indent="0" eaLnBrk="1" hangingPunct="1"/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952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6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8774" y="302805"/>
            <a:ext cx="2606517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227" y="302805"/>
            <a:ext cx="7641326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6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5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9226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81370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0" indent="0">
              <a:buNone/>
              <a:defRPr sz="2200" b="1"/>
            </a:lvl2pPr>
            <a:lvl3pPr marL="995680" indent="0">
              <a:buNone/>
              <a:defRPr sz="2000" b="1"/>
            </a:lvl3pPr>
            <a:lvl4pPr marL="1493520" indent="0">
              <a:buNone/>
              <a:defRPr sz="1700" b="1"/>
            </a:lvl4pPr>
            <a:lvl5pPr marL="1991360" indent="0">
              <a:buNone/>
              <a:defRPr sz="1700" b="1"/>
            </a:lvl5pPr>
            <a:lvl6pPr marL="2489200" indent="0">
              <a:buNone/>
              <a:defRPr sz="1700" b="1"/>
            </a:lvl6pPr>
            <a:lvl7pPr marL="2987040" indent="0">
              <a:buNone/>
              <a:defRPr sz="1700" b="1"/>
            </a:lvl7pPr>
            <a:lvl8pPr marL="3484880" indent="0">
              <a:buNone/>
              <a:defRPr sz="1700" b="1"/>
            </a:lvl8pPr>
            <a:lvl9pPr marL="398272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0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0" indent="0">
              <a:buNone/>
              <a:defRPr sz="2200" b="1"/>
            </a:lvl2pPr>
            <a:lvl3pPr marL="995680" indent="0">
              <a:buNone/>
              <a:defRPr sz="2000" b="1"/>
            </a:lvl3pPr>
            <a:lvl4pPr marL="1493520" indent="0">
              <a:buNone/>
              <a:defRPr sz="1700" b="1"/>
            </a:lvl4pPr>
            <a:lvl5pPr marL="1991360" indent="0">
              <a:buNone/>
              <a:defRPr sz="1700" b="1"/>
            </a:lvl5pPr>
            <a:lvl6pPr marL="2489200" indent="0">
              <a:buNone/>
              <a:defRPr sz="1700" b="1"/>
            </a:lvl6pPr>
            <a:lvl7pPr marL="2987040" indent="0">
              <a:buNone/>
              <a:defRPr sz="1700" b="1"/>
            </a:lvl7pPr>
            <a:lvl8pPr marL="3484880" indent="0">
              <a:buNone/>
              <a:defRPr sz="1700" b="1"/>
            </a:lvl8pPr>
            <a:lvl9pPr marL="398272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0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4" y="301054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582268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0" indent="0">
              <a:buNone/>
              <a:defRPr sz="1300"/>
            </a:lvl2pPr>
            <a:lvl3pPr marL="995680" indent="0">
              <a:buNone/>
              <a:defRPr sz="1100"/>
            </a:lvl3pPr>
            <a:lvl4pPr marL="1493520" indent="0">
              <a:buNone/>
              <a:defRPr sz="1000"/>
            </a:lvl4pPr>
            <a:lvl5pPr marL="1991360" indent="0">
              <a:buNone/>
              <a:defRPr sz="1000"/>
            </a:lvl5pPr>
            <a:lvl6pPr marL="2489200" indent="0">
              <a:buNone/>
              <a:defRPr sz="1000"/>
            </a:lvl6pPr>
            <a:lvl7pPr marL="2987040" indent="0">
              <a:buNone/>
              <a:defRPr sz="1000"/>
            </a:lvl7pPr>
            <a:lvl8pPr marL="3484880" indent="0">
              <a:buNone/>
              <a:defRPr sz="1000"/>
            </a:lvl8pPr>
            <a:lvl9pPr marL="398272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vert="horz" wrap="square" lIns="99569" tIns="49785" rIns="99569" bIns="49785" numCol="1" rtlCol="0" anchor="t" anchorCtr="0" compatLnSpc="1">
            <a:normAutofit/>
          </a:bodyPr>
          <a:lstStyle>
            <a:lvl1pPr marL="0" indent="0">
              <a:buNone/>
              <a:defRPr sz="3500"/>
            </a:lvl1pPr>
            <a:lvl2pPr marL="497840" indent="0">
              <a:buNone/>
              <a:defRPr sz="3000"/>
            </a:lvl2pPr>
            <a:lvl3pPr marL="995680" indent="0">
              <a:buNone/>
              <a:defRPr sz="2600"/>
            </a:lvl3pPr>
            <a:lvl4pPr marL="1493520" indent="0">
              <a:buNone/>
              <a:defRPr sz="2200"/>
            </a:lvl4pPr>
            <a:lvl5pPr marL="1991360" indent="0">
              <a:buNone/>
              <a:defRPr sz="2200"/>
            </a:lvl5pPr>
            <a:lvl6pPr marL="2489200" indent="0">
              <a:buNone/>
              <a:defRPr sz="2200"/>
            </a:lvl6pPr>
            <a:lvl7pPr marL="2987040" indent="0">
              <a:buNone/>
              <a:defRPr sz="2200"/>
            </a:lvl7pPr>
            <a:lvl8pPr marL="3484880" indent="0">
              <a:buNone/>
              <a:defRPr sz="2200"/>
            </a:lvl8pPr>
            <a:lvl9pPr marL="3982720" indent="0">
              <a:buNone/>
              <a:defRPr sz="22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0" indent="0">
              <a:buNone/>
              <a:defRPr sz="1300"/>
            </a:lvl2pPr>
            <a:lvl3pPr marL="995680" indent="0">
              <a:buNone/>
              <a:defRPr sz="1100"/>
            </a:lvl3pPr>
            <a:lvl4pPr marL="1493520" indent="0">
              <a:buNone/>
              <a:defRPr sz="1000"/>
            </a:lvl4pPr>
            <a:lvl5pPr marL="1991360" indent="0">
              <a:buNone/>
              <a:defRPr sz="1000"/>
            </a:lvl5pPr>
            <a:lvl6pPr marL="2489200" indent="0">
              <a:buNone/>
              <a:defRPr sz="1000"/>
            </a:lvl6pPr>
            <a:lvl7pPr marL="2987040" indent="0">
              <a:buNone/>
              <a:defRPr sz="1000"/>
            </a:lvl7pPr>
            <a:lvl8pPr marL="3484880" indent="0">
              <a:buNone/>
              <a:defRPr sz="1000"/>
            </a:lvl8pPr>
            <a:lvl9pPr marL="398272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8774" y="302805"/>
            <a:ext cx="2606517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227" y="302805"/>
            <a:ext cx="7641326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5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9226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81370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0" indent="0">
              <a:buNone/>
              <a:defRPr sz="2200" b="1"/>
            </a:lvl2pPr>
            <a:lvl3pPr marL="995680" indent="0">
              <a:buNone/>
              <a:defRPr sz="2000" b="1"/>
            </a:lvl3pPr>
            <a:lvl4pPr marL="1493520" indent="0">
              <a:buNone/>
              <a:defRPr sz="1700" b="1"/>
            </a:lvl4pPr>
            <a:lvl5pPr marL="1991360" indent="0">
              <a:buNone/>
              <a:defRPr sz="1700" b="1"/>
            </a:lvl5pPr>
            <a:lvl6pPr marL="2489200" indent="0">
              <a:buNone/>
              <a:defRPr sz="1700" b="1"/>
            </a:lvl6pPr>
            <a:lvl7pPr marL="2987040" indent="0">
              <a:buNone/>
              <a:defRPr sz="1700" b="1"/>
            </a:lvl7pPr>
            <a:lvl8pPr marL="3484880" indent="0">
              <a:buNone/>
              <a:defRPr sz="1700" b="1"/>
            </a:lvl8pPr>
            <a:lvl9pPr marL="398272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0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0" indent="0">
              <a:buNone/>
              <a:defRPr sz="2200" b="1"/>
            </a:lvl2pPr>
            <a:lvl3pPr marL="995680" indent="0">
              <a:buNone/>
              <a:defRPr sz="2000" b="1"/>
            </a:lvl3pPr>
            <a:lvl4pPr marL="1493520" indent="0">
              <a:buNone/>
              <a:defRPr sz="1700" b="1"/>
            </a:lvl4pPr>
            <a:lvl5pPr marL="1991360" indent="0">
              <a:buNone/>
              <a:defRPr sz="1700" b="1"/>
            </a:lvl5pPr>
            <a:lvl6pPr marL="2489200" indent="0">
              <a:buNone/>
              <a:defRPr sz="1700" b="1"/>
            </a:lvl6pPr>
            <a:lvl7pPr marL="2987040" indent="0">
              <a:buNone/>
              <a:defRPr sz="1700" b="1"/>
            </a:lvl7pPr>
            <a:lvl8pPr marL="3484880" indent="0">
              <a:buNone/>
              <a:defRPr sz="1700" b="1"/>
            </a:lvl8pPr>
            <a:lvl9pPr marL="398272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0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4" y="301054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582268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0" indent="0">
              <a:buNone/>
              <a:defRPr sz="1300"/>
            </a:lvl2pPr>
            <a:lvl3pPr marL="995680" indent="0">
              <a:buNone/>
              <a:defRPr sz="1100"/>
            </a:lvl3pPr>
            <a:lvl4pPr marL="1493520" indent="0">
              <a:buNone/>
              <a:defRPr sz="1000"/>
            </a:lvl4pPr>
            <a:lvl5pPr marL="1991360" indent="0">
              <a:buNone/>
              <a:defRPr sz="1000"/>
            </a:lvl5pPr>
            <a:lvl6pPr marL="2489200" indent="0">
              <a:buNone/>
              <a:defRPr sz="1000"/>
            </a:lvl6pPr>
            <a:lvl7pPr marL="2987040" indent="0">
              <a:buNone/>
              <a:defRPr sz="1000"/>
            </a:lvl7pPr>
            <a:lvl8pPr marL="3484880" indent="0">
              <a:buNone/>
              <a:defRPr sz="1000"/>
            </a:lvl8pPr>
            <a:lvl9pPr marL="398272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vert="horz" wrap="square" lIns="99569" tIns="49785" rIns="99569" bIns="49785" numCol="1" rtlCol="0" anchor="t" anchorCtr="0" compatLnSpc="1">
            <a:normAutofit/>
          </a:bodyPr>
          <a:lstStyle>
            <a:lvl1pPr marL="0" indent="0">
              <a:buNone/>
              <a:defRPr sz="3500"/>
            </a:lvl1pPr>
            <a:lvl2pPr marL="497840" indent="0">
              <a:buNone/>
              <a:defRPr sz="3000"/>
            </a:lvl2pPr>
            <a:lvl3pPr marL="995680" indent="0">
              <a:buNone/>
              <a:defRPr sz="2600"/>
            </a:lvl3pPr>
            <a:lvl4pPr marL="1493520" indent="0">
              <a:buNone/>
              <a:defRPr sz="2200"/>
            </a:lvl4pPr>
            <a:lvl5pPr marL="1991360" indent="0">
              <a:buNone/>
              <a:defRPr sz="2200"/>
            </a:lvl5pPr>
            <a:lvl6pPr marL="2489200" indent="0">
              <a:buNone/>
              <a:defRPr sz="2200"/>
            </a:lvl6pPr>
            <a:lvl7pPr marL="2987040" indent="0">
              <a:buNone/>
              <a:defRPr sz="2200"/>
            </a:lvl7pPr>
            <a:lvl8pPr marL="3484880" indent="0">
              <a:buNone/>
              <a:defRPr sz="2200"/>
            </a:lvl8pPr>
            <a:lvl9pPr marL="3982720" indent="0">
              <a:buNone/>
              <a:defRPr sz="22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0" indent="0">
              <a:buNone/>
              <a:defRPr sz="1300"/>
            </a:lvl2pPr>
            <a:lvl3pPr marL="995680" indent="0">
              <a:buNone/>
              <a:defRPr sz="1100"/>
            </a:lvl3pPr>
            <a:lvl4pPr marL="1493520" indent="0">
              <a:buNone/>
              <a:defRPr sz="1000"/>
            </a:lvl4pPr>
            <a:lvl5pPr marL="1991360" indent="0">
              <a:buNone/>
              <a:defRPr sz="1000"/>
            </a:lvl5pPr>
            <a:lvl6pPr marL="2489200" indent="0">
              <a:buNone/>
              <a:defRPr sz="1000"/>
            </a:lvl6pPr>
            <a:lvl7pPr marL="2987040" indent="0">
              <a:buNone/>
              <a:defRPr sz="1000"/>
            </a:lvl7pPr>
            <a:lvl8pPr marL="3484880" indent="0">
              <a:buNone/>
              <a:defRPr sz="1000"/>
            </a:lvl8pPr>
            <a:lvl9pPr marL="398272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</a:ln>
        </p:spPr>
        <p:txBody>
          <a:bodyPr lIns="99569" tIns="49785" rIns="99569" bIns="49785" anchor="ctr"/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</a:ln>
        </p:spPr>
        <p:txBody>
          <a:bodyPr lIns="99569" tIns="49785" rIns="99569" bIns="49785"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9569" tIns="49785" rIns="99569" bIns="49785" numCol="1" anchor="ctr" anchorCtr="0" compatLnSpc="1"/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9569" tIns="49785" rIns="99569" bIns="49785" numCol="1" anchor="ctr" anchorCtr="0" compatLnSpc="1"/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662863" y="7008813"/>
            <a:ext cx="2495550" cy="401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9569" tIns="49785" rIns="99569" bIns="49785" numCol="1" anchor="ctr" anchorCtr="0" compatLnSpc="1"/>
          <a:lstStyle>
            <a:lvl1pPr algn="r">
              <a:buFont typeface="Arial" panose="020B0604020202020204" pitchFamily="34" charset="0"/>
              <a:defRPr sz="1300">
                <a:solidFill>
                  <a:srgbClr val="898989"/>
                </a:solidFill>
              </a:defRPr>
            </a:lvl1pPr>
          </a:lstStyle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9784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956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49352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99136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73380" indent="-3733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355" indent="-3111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00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805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280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2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6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0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4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8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2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6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0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4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88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2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</a:ln>
        </p:spPr>
        <p:txBody>
          <a:bodyPr lIns="99569" tIns="49785" rIns="99569" bIns="49785" anchor="ctr"/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</a:ln>
        </p:spPr>
        <p:txBody>
          <a:bodyPr lIns="99569" tIns="49785" rIns="99569" bIns="49785"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9569" tIns="49785" rIns="99569" bIns="49785" numCol="1" anchor="ctr" anchorCtr="0" compatLnSpc="1"/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9569" tIns="49785" rIns="99569" bIns="49785" numCol="1" anchor="ctr" anchorCtr="0" compatLnSpc="1"/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662863" y="7008813"/>
            <a:ext cx="2495550" cy="401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9569" tIns="49785" rIns="99569" bIns="49785" numCol="1" anchor="ctr" anchorCtr="0" compatLnSpc="1"/>
          <a:lstStyle>
            <a:lvl1pPr algn="r">
              <a:buFont typeface="Arial" panose="020B0604020202020204" pitchFamily="34" charset="0"/>
              <a:defRPr sz="1300">
                <a:solidFill>
                  <a:srgbClr val="898989"/>
                </a:solidFill>
              </a:defRPr>
            </a:lvl1pPr>
          </a:lstStyle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9784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956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49352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99136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73380" indent="-3733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355" indent="-3111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00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805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280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2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6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0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4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8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2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6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0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4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88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2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/>
          <p:nvPr/>
        </p:nvSpPr>
        <p:spPr>
          <a:xfrm>
            <a:off x="803275" y="3735388"/>
            <a:ext cx="9018588" cy="1847850"/>
          </a:xfrm>
          <a:prstGeom prst="rect">
            <a:avLst/>
          </a:prstGeom>
          <a:noFill/>
          <a:ln w="9525">
            <a:noFill/>
          </a:ln>
        </p:spPr>
        <p:txBody>
          <a:bodyPr lIns="56650" tIns="28311" rIns="56650" bIns="28311"/>
          <a:lstStyle/>
          <a:p>
            <a:pPr algn="ctr" eaLnBrk="1" hangingPunct="1">
              <a:buClr>
                <a:srgbClr val="000000"/>
              </a:buClr>
            </a:pPr>
            <a:endParaRPr lang="en-US" altLang="x-none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</a:pPr>
            <a:r>
              <a:rPr lang="en-US" altLang="x-none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</a:t>
            </a:r>
            <a:r>
              <a:rPr lang="en-US" altLang="x-non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Транскрипция кезеңі.</a:t>
            </a:r>
            <a:endParaRPr lang="en-US" altLang="x-none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</a:pPr>
            <a:r>
              <a:rPr lang="en-US" altLang="x-none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сынып</a:t>
            </a:r>
          </a:p>
          <a:p>
            <a:pPr algn="ctr" eaLnBrk="1" hangingPunct="1">
              <a:buClr>
                <a:srgbClr val="000000"/>
              </a:buClr>
            </a:pPr>
            <a:endParaRPr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</a:pPr>
            <a:endParaRPr lang="ru-RU" altLang="ru-RU" sz="2800" b="1" dirty="0">
              <a:solidFill>
                <a:srgbClr val="090F78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cxnSp>
        <p:nvCxnSpPr>
          <p:cNvPr id="2051" name="Google Shape;77;p1"/>
          <p:cNvCxnSpPr/>
          <p:nvPr/>
        </p:nvCxnSpPr>
        <p:spPr>
          <a:xfrm>
            <a:off x="1428750" y="6407150"/>
            <a:ext cx="8115300" cy="0"/>
          </a:xfrm>
          <a:prstGeom prst="straightConnector1">
            <a:avLst/>
          </a:prstGeom>
          <a:ln w="38100" cap="flat" cmpd="sng">
            <a:solidFill>
              <a:srgbClr val="090F78"/>
            </a:solidFill>
            <a:prstDash val="solid"/>
            <a:miter/>
            <a:headEnd type="none" w="sm" len="sm"/>
            <a:tailEnd type="none" w="sm" len="sm"/>
          </a:ln>
        </p:spPr>
      </p:cxnSp>
      <p:cxnSp>
        <p:nvCxnSpPr>
          <p:cNvPr id="2052" name="Google Shape;78;p1"/>
          <p:cNvCxnSpPr/>
          <p:nvPr/>
        </p:nvCxnSpPr>
        <p:spPr>
          <a:xfrm>
            <a:off x="1493838" y="6707188"/>
            <a:ext cx="7850187" cy="0"/>
          </a:xfrm>
          <a:prstGeom prst="straightConnector1">
            <a:avLst/>
          </a:prstGeom>
          <a:ln w="38100" cap="flat" cmpd="sng">
            <a:solidFill>
              <a:srgbClr val="00B050"/>
            </a:solidFill>
            <a:prstDash val="solid"/>
            <a:miter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9569" tIns="49785" rIns="99569" bIns="49785" anchor="ctr"/>
          <a:lstStyle/>
          <a:p>
            <a:endParaRPr dirty="0"/>
          </a:p>
        </p:txBody>
      </p:sp>
      <p:sp>
        <p:nvSpPr>
          <p:cNvPr id="12292" name="Номер слайда 4"/>
          <p:cNvSpPr txBox="1">
            <a:spLocks noGrp="1"/>
          </p:cNvSpPr>
          <p:nvPr>
            <p:ph type="sldNum" sz="quarter" idx="12"/>
          </p:nvPr>
        </p:nvSpPr>
        <p:spPr>
          <a:xfrm>
            <a:off x="7662863" y="7008813"/>
            <a:ext cx="2495550" cy="401637"/>
          </a:xfrm>
        </p:spPr>
        <p:txBody>
          <a:bodyPr lIns="99569" tIns="49785" rIns="99569" bIns="49785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97205" lvl="1" indent="-400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95680" lvl="2" indent="-812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92250" lvl="3" indent="-120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990725" lvl="4" indent="-161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300" dirty="0">
                <a:solidFill>
                  <a:srgbClr val="898989"/>
                </a:solidFill>
              </a:rPr>
              <a:t>10</a:t>
            </a:fld>
            <a:endParaRPr lang="ru-RU" altLang="ru-RU" sz="1300" dirty="0">
              <a:solidFill>
                <a:srgbClr val="898989"/>
              </a:solidFill>
            </a:endParaRPr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>
            <a:fillRect/>
          </a:stretch>
        </p:blipFill>
        <p:spPr bwMode="auto">
          <a:xfrm>
            <a:off x="0" y="-36512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5" name="Прямоугольник 7"/>
          <p:cNvSpPr/>
          <p:nvPr/>
        </p:nvSpPr>
        <p:spPr>
          <a:xfrm>
            <a:off x="4416425" y="3609975"/>
            <a:ext cx="1860550" cy="3397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x-non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Үй тапсырмасы</a:t>
            </a:r>
            <a:endParaRPr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296" name="Прямоугольник 8"/>
          <p:cNvSpPr/>
          <p:nvPr/>
        </p:nvSpPr>
        <p:spPr>
          <a:xfrm>
            <a:off x="4111625" y="409575"/>
            <a:ext cx="33178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 жауап</a:t>
            </a:r>
          </a:p>
        </p:txBody>
      </p:sp>
      <p:cxnSp>
        <p:nvCxnSpPr>
          <p:cNvPr id="12317" name="Google Shape;124;p4"/>
          <p:cNvCxnSpPr/>
          <p:nvPr/>
        </p:nvCxnSpPr>
        <p:spPr>
          <a:xfrm>
            <a:off x="350838" y="7178675"/>
            <a:ext cx="10074275" cy="0"/>
          </a:xfrm>
          <a:prstGeom prst="straightConnector1">
            <a:avLst/>
          </a:prstGeom>
          <a:ln w="38100" cap="flat" cmpd="sng">
            <a:solidFill>
              <a:srgbClr val="002060"/>
            </a:solidFill>
            <a:prstDash val="solid"/>
            <a:miter/>
            <a:headEnd type="none" w="sm" len="sm"/>
            <a:tailEnd type="none" w="sm" len="sm"/>
          </a:ln>
        </p:spPr>
      </p:cxnSp>
      <p:cxnSp>
        <p:nvCxnSpPr>
          <p:cNvPr id="12318" name="Google Shape;125;p4"/>
          <p:cNvCxnSpPr/>
          <p:nvPr/>
        </p:nvCxnSpPr>
        <p:spPr>
          <a:xfrm rot="-10800000" flipH="1">
            <a:off x="534988" y="7321550"/>
            <a:ext cx="9726612" cy="0"/>
          </a:xfrm>
          <a:prstGeom prst="straightConnector1">
            <a:avLst/>
          </a:prstGeom>
          <a:ln w="38100" cap="flat" cmpd="sng">
            <a:solidFill>
              <a:srgbClr val="00B050"/>
            </a:solidFill>
            <a:prstDash val="solid"/>
            <a:miter/>
            <a:headEnd type="none" w="sm" len="sm"/>
            <a:tailEnd type="none" w="sm" len="sm"/>
          </a:ln>
        </p:spPr>
      </p:cxnSp>
      <p:sp>
        <p:nvSpPr>
          <p:cNvPr id="12319" name="Прямоугольник 13"/>
          <p:cNvSpPr/>
          <p:nvPr/>
        </p:nvSpPr>
        <p:spPr>
          <a:xfrm>
            <a:off x="10280650" y="6670675"/>
            <a:ext cx="412750" cy="3397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fld id="{9A0DB2DC-4C9A-4742-B13C-FB6460FD3503}" type="slidenum"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10</a:t>
            </a:fld>
            <a:endParaRPr lang="ru-RU" altLang="ru-RU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5305" y="1169670"/>
            <a:ext cx="6894195" cy="3764915"/>
          </a:xfrm>
        </p:spPr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sym typeface="+mn-ea"/>
              </a:rPr>
              <a:t>Шешімі:</a:t>
            </a:r>
            <a:r>
              <a:rPr lang="en-US" b="1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Комплемен</a:t>
            </a:r>
            <a:r>
              <a:rPr lang="" altLang="en-US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т</a:t>
            </a: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альдық принц</a:t>
            </a: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і</a:t>
            </a: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п бойынша </a:t>
            </a:r>
            <a:r>
              <a:rPr lang="en-US" i="1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А</a:t>
            </a: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 үнемі </a:t>
            </a:r>
            <a:r>
              <a:rPr lang="en-US" i="1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Т</a:t>
            </a: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-мен жұп, ал </a:t>
            </a:r>
            <a:r>
              <a:rPr lang="en-US" i="1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Г Ц</a:t>
            </a: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-мен жұп болып келетіні белгілі, яғни ДНҚ екнші қатар былай болады. </a:t>
            </a:r>
            <a:r>
              <a:rPr lang="en-US" i="1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ТТЦАЦТГ</a:t>
            </a: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. Енді молекулаларды ұсап түрған сутектік байланысты санасақ </a:t>
            </a:r>
            <a:r>
              <a:rPr lang="en-US" i="1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А</a:t>
            </a: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 мен </a:t>
            </a:r>
            <a:r>
              <a:rPr lang="en-US" i="1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Т</a:t>
            </a: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-ның арасында 2 сутектік байланыс, ал </a:t>
            </a:r>
            <a:r>
              <a:rPr lang="en-US" i="1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Г</a:t>
            </a: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 мен </a:t>
            </a:r>
            <a:r>
              <a:rPr lang="en-US" i="1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Ц</a:t>
            </a: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-ның арасында 3 сутектік байланытың бар екені белгілі. </a:t>
            </a:r>
            <a:r>
              <a:rPr lang="en-US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sym typeface="+mn-ea"/>
              </a:rPr>
              <a:t>Барл</a:t>
            </a:r>
            <a:r>
              <a:rPr lang="" altLang="en-US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sym typeface="+mn-ea"/>
              </a:rPr>
              <a:t>ы</a:t>
            </a:r>
            <a:r>
              <a:rPr lang="en-US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sym typeface="+mn-ea"/>
              </a:rPr>
              <a:t>қ сутектік байланыс :</a:t>
            </a: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 2*4+3*3=17. </a:t>
            </a:r>
            <a:endParaRPr lang="en-US" b="1">
              <a:solidFill>
                <a:schemeClr val="tx2"/>
              </a:solidFill>
              <a:latin typeface="Times New Roman" panose="02020603050405020304" pitchFamily="18" charset="0"/>
              <a:sym typeface="+mn-ea"/>
            </a:endParaRPr>
          </a:p>
          <a:p>
            <a:r>
              <a:rPr lang="en-US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sym typeface="+mn-ea"/>
              </a:rPr>
              <a:t>Жауабы:</a:t>
            </a: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 17</a:t>
            </a:r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56393" b="-121"/>
          <a:stretch>
            <a:fillRect/>
          </a:stretch>
        </p:blipFill>
        <p:spPr>
          <a:xfrm>
            <a:off x="8032115" y="1753870"/>
            <a:ext cx="2126615" cy="36715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0" y="0"/>
            <a:ext cx="10671175" cy="7512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1267" name="Google Shape;123;p4"/>
          <p:cNvSpPr txBox="1">
            <a:spLocks noGrp="1"/>
          </p:cNvSpPr>
          <p:nvPr>
            <p:ph type="sldNum" sz="quarter" idx="12"/>
          </p:nvPr>
        </p:nvSpPr>
        <p:spPr>
          <a:xfrm>
            <a:off x="9735820" y="6602095"/>
            <a:ext cx="935355" cy="401955"/>
          </a:xfrm>
        </p:spPr>
        <p:txBody>
          <a:bodyPr lIns="90624" tIns="45298" rIns="90624" bIns="45298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97205" lvl="1" indent="-400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95680" lvl="2" indent="-812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92250" lvl="3" indent="-120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990725" lvl="4" indent="-161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400" b="1" dirty="0">
                <a:solidFill>
                  <a:srgbClr val="002060"/>
                </a:solidFill>
              </a:rPr>
              <a:t>11</a:t>
            </a:fld>
            <a:endParaRPr lang="ru-RU" altLang="ru-RU" sz="1400" b="1" dirty="0">
              <a:solidFill>
                <a:srgbClr val="002060"/>
              </a:solidFill>
            </a:endParaRPr>
          </a:p>
        </p:txBody>
      </p:sp>
      <p:cxnSp>
        <p:nvCxnSpPr>
          <p:cNvPr id="11268" name="Google Shape;124;p4"/>
          <p:cNvCxnSpPr/>
          <p:nvPr/>
        </p:nvCxnSpPr>
        <p:spPr>
          <a:xfrm flipV="1">
            <a:off x="328930" y="7070725"/>
            <a:ext cx="9829800" cy="30480"/>
          </a:xfrm>
          <a:prstGeom prst="straightConnector1">
            <a:avLst/>
          </a:prstGeom>
          <a:ln w="38100" cap="flat" cmpd="sng">
            <a:solidFill>
              <a:srgbClr val="002060"/>
            </a:solidFill>
            <a:prstDash val="solid"/>
            <a:miter/>
            <a:headEnd type="none" w="sm" len="sm"/>
            <a:tailEnd type="none" w="sm" len="sm"/>
          </a:ln>
        </p:spPr>
      </p:cxnSp>
      <p:cxnSp>
        <p:nvCxnSpPr>
          <p:cNvPr id="11269" name="Google Shape;125;p4"/>
          <p:cNvCxnSpPr/>
          <p:nvPr/>
        </p:nvCxnSpPr>
        <p:spPr>
          <a:xfrm rot="-10800000" flipH="1">
            <a:off x="355283" y="7203440"/>
            <a:ext cx="9726612" cy="0"/>
          </a:xfrm>
          <a:prstGeom prst="straightConnector1">
            <a:avLst/>
          </a:prstGeom>
          <a:ln w="38100" cap="flat" cmpd="sng">
            <a:solidFill>
              <a:srgbClr val="00B050"/>
            </a:solidFill>
            <a:prstDash val="solid"/>
            <a:miter/>
            <a:headEnd type="none" w="sm" len="sm"/>
            <a:tailEnd type="none" w="sm" len="sm"/>
          </a:ln>
        </p:spPr>
      </p:cxnSp>
      <p:sp>
        <p:nvSpPr>
          <p:cNvPr id="11292" name="Прямоугольник 12"/>
          <p:cNvSpPr/>
          <p:nvPr/>
        </p:nvSpPr>
        <p:spPr>
          <a:xfrm>
            <a:off x="194945" y="1216660"/>
            <a:ext cx="101917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Кестені толтыр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93" name="Прямоугольник 10"/>
          <p:cNvSpPr/>
          <p:nvPr/>
        </p:nvSpPr>
        <p:spPr>
          <a:xfrm>
            <a:off x="488315" y="5625465"/>
            <a:ext cx="945959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</a:pPr>
            <a:endParaRPr sz="18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</a:pP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pPr marL="457200" indent="-457200">
              <a:buFont typeface="Wingdings" panose="05000000000000000000" charset="0"/>
              <a:buChar char="ü"/>
            </a:pPr>
            <a:r>
              <a:rPr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Транскрипция принциптерінің анықтамаларын </a:t>
            </a:r>
            <a:r>
              <a:rPr lang="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ажыратады</a:t>
            </a:r>
          </a:p>
        </p:txBody>
      </p:sp>
      <p:sp>
        <p:nvSpPr>
          <p:cNvPr id="11295" name="Прямоугольник 12"/>
          <p:cNvSpPr/>
          <p:nvPr/>
        </p:nvSpPr>
        <p:spPr>
          <a:xfrm>
            <a:off x="3700145" y="359410"/>
            <a:ext cx="25908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x-none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/>
          <p:nvPr/>
        </p:nvGraphicFramePr>
        <p:xfrm>
          <a:off x="488315" y="1784985"/>
          <a:ext cx="9594215" cy="3502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8445"/>
                <a:gridCol w="4255770"/>
              </a:tblGrid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Транскрипция принциптері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Анықтама</a:t>
                      </a: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1.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Комплементарлық</a:t>
                      </a:r>
                    </a:p>
                    <a:p>
                      <a:pPr>
                        <a:buNone/>
                      </a:pP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</a:tr>
              <a:tr h="10026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2. 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Униполярлылы</a:t>
                      </a:r>
                      <a:r>
                        <a:rPr lang="en-US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en-US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</a:tr>
              <a:tr h="12198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3. 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Асимметриялылық</a:t>
                      </a:r>
                    </a:p>
                    <a:p>
                      <a:pPr>
                        <a:buNone/>
                      </a:pP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0" y="0"/>
            <a:ext cx="10681335" cy="75298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1267" name="Google Shape;123;p4"/>
          <p:cNvSpPr txBox="1">
            <a:spLocks noGrp="1"/>
          </p:cNvSpPr>
          <p:nvPr>
            <p:ph type="sldNum" sz="quarter" idx="12"/>
          </p:nvPr>
        </p:nvSpPr>
        <p:spPr>
          <a:xfrm>
            <a:off x="8185468" y="6700838"/>
            <a:ext cx="2495550" cy="401638"/>
          </a:xfrm>
        </p:spPr>
        <p:txBody>
          <a:bodyPr lIns="90624" tIns="45298" rIns="90624" bIns="45298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97205" lvl="1" indent="-400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95680" lvl="2" indent="-812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92250" lvl="3" indent="-120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990725" lvl="4" indent="-161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400" b="1" dirty="0">
                <a:solidFill>
                  <a:srgbClr val="002060"/>
                </a:solidFill>
              </a:rPr>
              <a:t>12</a:t>
            </a:fld>
            <a:endParaRPr lang="ru-RU" altLang="ru-RU" sz="1400" b="1" dirty="0">
              <a:solidFill>
                <a:srgbClr val="002060"/>
              </a:solidFill>
            </a:endParaRPr>
          </a:p>
        </p:txBody>
      </p:sp>
      <p:cxnSp>
        <p:nvCxnSpPr>
          <p:cNvPr id="11268" name="Google Shape;124;p4"/>
          <p:cNvCxnSpPr/>
          <p:nvPr/>
        </p:nvCxnSpPr>
        <p:spPr>
          <a:xfrm>
            <a:off x="225743" y="7103110"/>
            <a:ext cx="10074275" cy="0"/>
          </a:xfrm>
          <a:prstGeom prst="straightConnector1">
            <a:avLst/>
          </a:prstGeom>
          <a:ln w="38100" cap="flat" cmpd="sng">
            <a:solidFill>
              <a:srgbClr val="002060"/>
            </a:solidFill>
            <a:prstDash val="solid"/>
            <a:miter/>
            <a:headEnd type="none" w="sm" len="sm"/>
            <a:tailEnd type="none" w="sm" len="sm"/>
          </a:ln>
        </p:spPr>
      </p:cxnSp>
      <p:cxnSp>
        <p:nvCxnSpPr>
          <p:cNvPr id="11269" name="Google Shape;125;p4"/>
          <p:cNvCxnSpPr/>
          <p:nvPr/>
        </p:nvCxnSpPr>
        <p:spPr>
          <a:xfrm rot="-10800000" flipH="1">
            <a:off x="399733" y="7268845"/>
            <a:ext cx="9726612" cy="0"/>
          </a:xfrm>
          <a:prstGeom prst="straightConnector1">
            <a:avLst/>
          </a:prstGeom>
          <a:ln w="38100" cap="flat" cmpd="sng">
            <a:solidFill>
              <a:srgbClr val="00B050"/>
            </a:solidFill>
            <a:prstDash val="solid"/>
            <a:miter/>
            <a:headEnd type="none" w="sm" len="sm"/>
            <a:tailEnd type="none" w="sm" len="sm"/>
          </a:ln>
        </p:spPr>
      </p:cxnSp>
      <p:sp>
        <p:nvSpPr>
          <p:cNvPr id="11295" name="Прямоугольник 12"/>
          <p:cNvSpPr/>
          <p:nvPr/>
        </p:nvSpPr>
        <p:spPr>
          <a:xfrm>
            <a:off x="4212908" y="518795"/>
            <a:ext cx="245173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Дұрыс жауап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0533" y="1245553"/>
          <a:ext cx="9624060" cy="498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2030"/>
                <a:gridCol w="4812030"/>
              </a:tblGrid>
              <a:tr h="6902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Транскрипция принциптері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</a:t>
                      </a: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1.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Комплементарлық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м-РНҚ ДНҚ-ның матрицалық тізбегіне комплементарлы және ДНҚ-ның кодтайтын тізбегіне ұқсас болады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2. 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Униполярлылы</a:t>
                      </a:r>
                      <a:r>
                        <a:rPr lang="en-US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Б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астамасыздық - РНҚ-полимеразаға праймер қажет болмайды</a:t>
                      </a:r>
                      <a:endParaRPr lang="en-US" sz="240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3.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Асимметриялылық 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Қысқаша, транскрипция процесіне келесі қатысушылардың болуы шарт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4"/>
          <p:cNvSpPr txBox="1">
            <a:spLocks noGrp="1"/>
          </p:cNvSpPr>
          <p:nvPr>
            <p:ph type="sldNum" sz="quarter" idx="12"/>
          </p:nvPr>
        </p:nvSpPr>
        <p:spPr>
          <a:xfrm>
            <a:off x="7662863" y="7008813"/>
            <a:ext cx="2495550" cy="401637"/>
          </a:xfrm>
        </p:spPr>
        <p:txBody>
          <a:bodyPr lIns="99569" tIns="49785" rIns="99569" bIns="49785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97205" lvl="1" indent="-400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95680" lvl="2" indent="-812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92250" lvl="3" indent="-120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990725" lvl="4" indent="-161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300" dirty="0">
                <a:solidFill>
                  <a:srgbClr val="898989"/>
                </a:solidFill>
              </a:rPr>
              <a:t>13</a:t>
            </a:fld>
            <a:endParaRPr lang="ru-RU" altLang="ru-RU" sz="1300" dirty="0">
              <a:solidFill>
                <a:srgbClr val="898989"/>
              </a:solidFill>
            </a:endParaRPr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5715" y="-36195"/>
            <a:ext cx="10688320" cy="7574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0256" name="Прямоугольник 10"/>
          <p:cNvSpPr/>
          <p:nvPr/>
        </p:nvSpPr>
        <p:spPr>
          <a:xfrm>
            <a:off x="3616325" y="473075"/>
            <a:ext cx="334327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Тапсырма №3</a:t>
            </a:r>
            <a:endParaRPr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257" name="Google Shape;124;p4"/>
          <p:cNvCxnSpPr/>
          <p:nvPr/>
        </p:nvCxnSpPr>
        <p:spPr>
          <a:xfrm>
            <a:off x="350838" y="7178675"/>
            <a:ext cx="10074275" cy="0"/>
          </a:xfrm>
          <a:prstGeom prst="straightConnector1">
            <a:avLst/>
          </a:prstGeom>
          <a:ln w="38100" cap="flat" cmpd="sng">
            <a:solidFill>
              <a:srgbClr val="002060"/>
            </a:solidFill>
            <a:prstDash val="solid"/>
            <a:miter/>
            <a:headEnd type="none" w="sm" len="sm"/>
            <a:tailEnd type="none" w="sm" len="sm"/>
          </a:ln>
        </p:spPr>
      </p:cxnSp>
      <p:cxnSp>
        <p:nvCxnSpPr>
          <p:cNvPr id="10258" name="Google Shape;125;p4"/>
          <p:cNvCxnSpPr/>
          <p:nvPr/>
        </p:nvCxnSpPr>
        <p:spPr>
          <a:xfrm rot="-10800000" flipH="1">
            <a:off x="534988" y="7321550"/>
            <a:ext cx="9726612" cy="0"/>
          </a:xfrm>
          <a:prstGeom prst="straightConnector1">
            <a:avLst/>
          </a:prstGeom>
          <a:ln w="38100" cap="flat" cmpd="sng">
            <a:solidFill>
              <a:srgbClr val="00B050"/>
            </a:solidFill>
            <a:prstDash val="solid"/>
            <a:miter/>
            <a:headEnd type="none" w="sm" len="sm"/>
            <a:tailEnd type="none" w="sm" len="sm"/>
          </a:ln>
        </p:spPr>
      </p:cxnSp>
      <p:sp>
        <p:nvSpPr>
          <p:cNvPr id="10259" name="Google Shape;123;p4"/>
          <p:cNvSpPr txBox="1"/>
          <p:nvPr/>
        </p:nvSpPr>
        <p:spPr>
          <a:xfrm>
            <a:off x="8288338" y="6662738"/>
            <a:ext cx="2405062" cy="401637"/>
          </a:xfrm>
          <a:prstGeom prst="rect">
            <a:avLst/>
          </a:prstGeom>
          <a:noFill/>
          <a:ln w="9525">
            <a:noFill/>
          </a:ln>
        </p:spPr>
        <p:txBody>
          <a:bodyPr lIns="90624" tIns="45298" rIns="90624" bIns="45298" anchor="ctr"/>
          <a:lstStyle/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13</a:t>
            </a:fld>
            <a:endParaRPr lang="ru-RU" altLang="ru-RU" sz="1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1365" y="5236845"/>
            <a:ext cx="9053195" cy="81788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en-U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10"/>
          <p:cNvSpPr/>
          <p:nvPr/>
        </p:nvSpPr>
        <p:spPr>
          <a:xfrm>
            <a:off x="238760" y="1168400"/>
            <a:ext cx="10320020" cy="6369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РНҚ-ның барлық түрлері ДНҚ шаблонында синтезделетіні белгілі.  </a:t>
            </a:r>
          </a:p>
          <a:p>
            <a:pPr algn="l"/>
            <a:r>
              <a:rPr lang="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РНҚ-ның орталық циклы орналасқан синтезделген ДНҚ молекуласының үзіндісі келесі нуклеотидтер тізбегіне ие (жоғарғы тізбек мағыналы, төменгісі транскрипцияланған).</a:t>
            </a:r>
          </a:p>
          <a:p>
            <a:pPr algn="l"/>
            <a:r>
              <a:rPr lang="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l"/>
            <a:r>
              <a:rPr lang="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 - </a:t>
            </a:r>
            <a:r>
              <a:rPr lang="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ЦГА АГГ ТГА ЦАА ТГТ   - </a:t>
            </a:r>
            <a:r>
              <a:rPr lang="en-US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3'  </a:t>
            </a:r>
            <a:endParaRPr lang="en-US" altLang="en-US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3' - </a:t>
            </a:r>
            <a:r>
              <a:rPr lang="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ГЦТ ТЦЦ АЦТ ГТТ АЦА - </a:t>
            </a:r>
            <a:r>
              <a:rPr lang="en-US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5' </a:t>
            </a:r>
          </a:p>
          <a:p>
            <a:pPr algn="l"/>
            <a:r>
              <a:rPr lang="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</a:t>
            </a:r>
            <a:endParaRPr lang="en-US" altLang="en-US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 фрагментте синтезделген тРНҚ аймағының нуклеотидтік тізбегін анықтаңыз, осы фрагменттің 5 'және 3' ұшын белгілеңіз және егер 5 ' аяғындағы үшінші тр</a:t>
            </a:r>
            <a:r>
              <a:rPr lang="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</a:t>
            </a:r>
            <a:r>
              <a:rPr lang="en-US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летк</a:t>
            </a:r>
            <a:r>
              <a:rPr lang="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тРНҚ антикодонына сәйкес келсе, осы </a:t>
            </a:r>
            <a:r>
              <a:rPr lang="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тРНҚ</a:t>
            </a:r>
            <a:r>
              <a:rPr lang="en-US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нәруыз</a:t>
            </a:r>
            <a:r>
              <a:rPr lang="en-US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биосинтезі кезінде болатын аминқышқылын анықтаңыз.  Жауабын түсіндіріңіз.</a:t>
            </a:r>
          </a:p>
          <a:p>
            <a:pPr algn="l"/>
            <a:r>
              <a:rPr lang="en-US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Дискриптор:</a:t>
            </a:r>
          </a:p>
          <a:p>
            <a:pPr marL="342900" indent="-342900" algn="l">
              <a:buFont typeface="Wingdings" panose="05000000000000000000" charset="0"/>
              <a:buChar char="ü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нәруыз биосинтезі үдерісі</a:t>
            </a:r>
            <a:r>
              <a:rPr lang="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нде 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транскрипция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кезең</a:t>
            </a:r>
            <a:r>
              <a:rPr lang="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і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</a:t>
            </a:r>
            <a:r>
              <a:rPr lang="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ің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жүру процесін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есеп арқылы 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сипаттайды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algn="l"/>
            <a:endParaRPr lang="en-US" altLang="en-US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l="8080" t="36044" r="10571" b="14923"/>
          <a:stretch>
            <a:fillRect/>
          </a:stretch>
        </p:blipFill>
        <p:spPr>
          <a:xfrm>
            <a:off x="5816600" y="2389505"/>
            <a:ext cx="4168140" cy="18840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4"/>
          <p:cNvSpPr txBox="1">
            <a:spLocks noGrp="1"/>
          </p:cNvSpPr>
          <p:nvPr>
            <p:ph type="sldNum" sz="quarter" idx="12"/>
          </p:nvPr>
        </p:nvSpPr>
        <p:spPr>
          <a:xfrm>
            <a:off x="7662863" y="7008813"/>
            <a:ext cx="2495550" cy="401637"/>
          </a:xfrm>
        </p:spPr>
        <p:txBody>
          <a:bodyPr lIns="99569" tIns="49785" rIns="99569" bIns="49785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97205" lvl="1" indent="-400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95680" lvl="2" indent="-812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92250" lvl="3" indent="-120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990725" lvl="4" indent="-161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300" dirty="0">
                <a:solidFill>
                  <a:srgbClr val="898989"/>
                </a:solidFill>
              </a:rPr>
              <a:t>14</a:t>
            </a:fld>
            <a:endParaRPr lang="ru-RU" altLang="ru-RU" sz="1300" dirty="0">
              <a:solidFill>
                <a:srgbClr val="898989"/>
              </a:solidFill>
            </a:endParaRPr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46990" y="46355"/>
            <a:ext cx="10645775" cy="7503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0256" name="Прямоугольник 10"/>
          <p:cNvSpPr/>
          <p:nvPr/>
        </p:nvSpPr>
        <p:spPr>
          <a:xfrm>
            <a:off x="3616325" y="473075"/>
            <a:ext cx="334327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Дұрыс жауап</a:t>
            </a:r>
            <a:endParaRPr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257" name="Google Shape;124;p4"/>
          <p:cNvCxnSpPr/>
          <p:nvPr/>
        </p:nvCxnSpPr>
        <p:spPr>
          <a:xfrm>
            <a:off x="350838" y="7178675"/>
            <a:ext cx="10074275" cy="0"/>
          </a:xfrm>
          <a:prstGeom prst="straightConnector1">
            <a:avLst/>
          </a:prstGeom>
          <a:ln w="38100" cap="flat" cmpd="sng">
            <a:solidFill>
              <a:srgbClr val="002060"/>
            </a:solidFill>
            <a:prstDash val="solid"/>
            <a:miter/>
            <a:headEnd type="none" w="sm" len="sm"/>
            <a:tailEnd type="none" w="sm" len="sm"/>
          </a:ln>
        </p:spPr>
      </p:cxnSp>
      <p:cxnSp>
        <p:nvCxnSpPr>
          <p:cNvPr id="10258" name="Google Shape;125;p4"/>
          <p:cNvCxnSpPr/>
          <p:nvPr/>
        </p:nvCxnSpPr>
        <p:spPr>
          <a:xfrm rot="-10800000" flipH="1">
            <a:off x="534988" y="7321550"/>
            <a:ext cx="9726612" cy="0"/>
          </a:xfrm>
          <a:prstGeom prst="straightConnector1">
            <a:avLst/>
          </a:prstGeom>
          <a:ln w="38100" cap="flat" cmpd="sng">
            <a:solidFill>
              <a:srgbClr val="00B050"/>
            </a:solidFill>
            <a:prstDash val="solid"/>
            <a:miter/>
            <a:headEnd type="none" w="sm" len="sm"/>
            <a:tailEnd type="none" w="sm" len="sm"/>
          </a:ln>
        </p:spPr>
      </p:cxnSp>
      <p:sp>
        <p:nvSpPr>
          <p:cNvPr id="10259" name="Google Shape;123;p4"/>
          <p:cNvSpPr txBox="1"/>
          <p:nvPr/>
        </p:nvSpPr>
        <p:spPr>
          <a:xfrm>
            <a:off x="8288338" y="6662738"/>
            <a:ext cx="2405062" cy="401637"/>
          </a:xfrm>
          <a:prstGeom prst="rect">
            <a:avLst/>
          </a:prstGeom>
          <a:noFill/>
          <a:ln w="9525">
            <a:noFill/>
          </a:ln>
        </p:spPr>
        <p:txBody>
          <a:bodyPr lIns="90624" tIns="45298" rIns="90624" bIns="45298" anchor="ctr"/>
          <a:lstStyle/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14</a:t>
            </a:fld>
            <a:endParaRPr lang="ru-RU" altLang="ru-RU" sz="1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0"/>
          <p:cNvSpPr/>
          <p:nvPr/>
        </p:nvSpPr>
        <p:spPr>
          <a:xfrm>
            <a:off x="535305" y="1060450"/>
            <a:ext cx="92716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endParaRPr lang="en-US" altLang="en-US" sz="28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10"/>
          <p:cNvSpPr/>
          <p:nvPr/>
        </p:nvSpPr>
        <p:spPr>
          <a:xfrm>
            <a:off x="307340" y="1582420"/>
            <a:ext cx="99542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  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l="8080" t="36044" r="10571" b="14923"/>
          <a:stretch>
            <a:fillRect/>
          </a:stretch>
        </p:blipFill>
        <p:spPr>
          <a:xfrm>
            <a:off x="3495040" y="5008880"/>
            <a:ext cx="4168140" cy="1884045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656590" y="1582420"/>
            <a:ext cx="9502140" cy="3100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Шешуі: </a:t>
            </a:r>
          </a:p>
          <a:p>
            <a:pPr algn="l"/>
            <a:r>
              <a:rPr lang="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ДНҚ 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транскрипция</a:t>
            </a:r>
            <a:r>
              <a:rPr lang="en-US" altLang="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" altLang="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" altLang="" sz="2400"/>
              <a:t> </a:t>
            </a:r>
            <a:r>
              <a:rPr lang="" sz="2400"/>
              <a:t>           </a:t>
            </a:r>
            <a:r>
              <a:rPr lang="en-US" altLang="en-US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3' - </a:t>
            </a:r>
            <a:r>
              <a:rPr lang="" altLang="en-US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ГЦТ - ТЦЦ-АЦТ-ГТТ-АЦА</a:t>
            </a:r>
            <a:r>
              <a:rPr lang="en-US" altLang="en-US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- 5' </a:t>
            </a:r>
          </a:p>
          <a:p>
            <a:pPr algn="l"/>
            <a:r>
              <a:rPr lang="en-US" altLang="en-US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</a:t>
            </a:r>
            <a:r>
              <a:rPr lang="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тРНҚ</a:t>
            </a:r>
            <a:r>
              <a:rPr lang="en-US" altLang="en-US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5' - </a:t>
            </a:r>
            <a:r>
              <a:rPr lang="" altLang="en-US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ЦГА-АГГ-</a:t>
            </a:r>
            <a:r>
              <a:rPr lang="" alt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УГА</a:t>
            </a:r>
            <a:r>
              <a:rPr lang="" altLang="en-US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-ЦАА-УГУ</a:t>
            </a:r>
            <a:r>
              <a:rPr lang="en-US" altLang="en-US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- 3' </a:t>
            </a:r>
            <a:r>
              <a:rPr lang="" altLang="en-US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</a:t>
            </a:r>
          </a:p>
          <a:p>
            <a:pPr algn="l"/>
            <a:r>
              <a:rPr lang="en-US" altLang="en-US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</a:t>
            </a:r>
            <a:r>
              <a:rPr lang="" alt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Антикодон:</a:t>
            </a:r>
            <a:r>
              <a:rPr lang="" alt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" altLang="en-US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</a:t>
            </a:r>
            <a:r>
              <a:rPr lang="en-US" sz="2400">
                <a:sym typeface="+mn-ea"/>
              </a:rPr>
              <a:t> </a:t>
            </a:r>
            <a:r>
              <a:rPr lang="en-US" altLang="en-US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3'</a:t>
            </a:r>
            <a:r>
              <a:rPr lang="" altLang="en-US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-АГУ-  </a:t>
            </a:r>
            <a:r>
              <a:rPr lang="en-US" altLang="en-US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5' </a:t>
            </a:r>
          </a:p>
          <a:p>
            <a:pPr algn="l"/>
            <a:r>
              <a:rPr lang="en-US" altLang="en-US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</a:t>
            </a:r>
            <a:r>
              <a:rPr lang="" alt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Триплет:</a:t>
            </a:r>
            <a:r>
              <a:rPr lang="" altLang="en-US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</a:t>
            </a:r>
            <a:r>
              <a:rPr lang="en-US" altLang="en-US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5' </a:t>
            </a:r>
            <a:r>
              <a:rPr lang="" altLang="en-US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УЦА- </a:t>
            </a:r>
            <a:r>
              <a:rPr lang="en-US" altLang="en-US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3'  </a:t>
            </a:r>
          </a:p>
          <a:p>
            <a:pPr algn="l"/>
            <a:r>
              <a:rPr lang="en-US" altLang="en-US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</a:t>
            </a:r>
            <a:r>
              <a:rPr lang="" alt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Аминқышқылы:</a:t>
            </a:r>
            <a:r>
              <a:rPr lang="" altLang="en-US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СЕР            </a:t>
            </a:r>
            <a:endParaRPr lang="en-US" altLang="en-US" sz="24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en-US" sz="24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en-US" altLang="en-US" sz="24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5" name="Номер слайда 4"/>
          <p:cNvSpPr txBox="1">
            <a:spLocks noGrp="1"/>
          </p:cNvSpPr>
          <p:nvPr>
            <p:ph type="sldNum" sz="quarter" idx="12"/>
          </p:nvPr>
        </p:nvSpPr>
        <p:spPr/>
        <p:txBody>
          <a:bodyPr lIns="99569" tIns="49785" rIns="99569" bIns="49785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97205" lvl="1" indent="-400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95680" lvl="2" indent="-812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92250" lvl="3" indent="-120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990725" lvl="4" indent="-161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300" dirty="0">
                <a:solidFill>
                  <a:srgbClr val="898989"/>
                </a:solidFill>
              </a:rPr>
              <a:t>15</a:t>
            </a:fld>
            <a:endParaRPr lang="ru-RU" altLang="ru-RU" sz="1300" dirty="0">
              <a:solidFill>
                <a:srgbClr val="898989"/>
              </a:solidFill>
            </a:endParaRPr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>
            <a:fillRect/>
          </a:stretch>
        </p:blipFill>
        <p:spPr bwMode="auto">
          <a:xfrm>
            <a:off x="31750" y="0"/>
            <a:ext cx="10598150" cy="75615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5367" name="Прямоугольник 6"/>
          <p:cNvSpPr/>
          <p:nvPr/>
        </p:nvSpPr>
        <p:spPr>
          <a:xfrm>
            <a:off x="4592638" y="422275"/>
            <a:ext cx="2651125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3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Қорытынды</a:t>
            </a:r>
            <a:endParaRPr sz="3200" b="1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368" name="Прямоугольник 7"/>
          <p:cNvSpPr/>
          <p:nvPr/>
        </p:nvSpPr>
        <p:spPr>
          <a:xfrm>
            <a:off x="10264140" y="6581775"/>
            <a:ext cx="63563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fld id="{9A0DB2DC-4C9A-4742-B13C-FB6460FD3503}" type="slidenum"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9" name="Прямоугольник 8"/>
          <p:cNvSpPr/>
          <p:nvPr/>
        </p:nvSpPr>
        <p:spPr>
          <a:xfrm>
            <a:off x="535305" y="1333500"/>
            <a:ext cx="962279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x-none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сабақта</a:t>
            </a:r>
            <a:r>
              <a:rPr lang="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just">
              <a:buFont typeface="Wingdings" panose="05000000000000000000" charset="0"/>
              <a:buChar char="ü"/>
            </a:pPr>
            <a:endParaRPr lang="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just">
              <a:buFont typeface="Wingdings" panose="05000000000000000000" charset="0"/>
              <a:buChar char="ü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әруыз биосинтезі үдерісі (</a:t>
            </a:r>
            <a:r>
              <a:rPr lang="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транскрипция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кезеңін 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сипаттайды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algn="just"/>
            <a:r>
              <a:rPr lang="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0" y="-23812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075" name="Google Shape;123;p4"/>
          <p:cNvSpPr txBox="1"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</p:spPr>
        <p:txBody>
          <a:bodyPr lIns="90624" tIns="45298" rIns="90624" bIns="45298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97205" lvl="1" indent="-400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95680" lvl="2" indent="-812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92250" lvl="3" indent="-120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990725" lvl="4" indent="-161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400" b="1" dirty="0">
                <a:solidFill>
                  <a:srgbClr val="002060"/>
                </a:solidFill>
              </a:rPr>
              <a:t>2</a:t>
            </a:fld>
            <a:endParaRPr lang="ru-RU" altLang="ru-RU" sz="1400" b="1" dirty="0">
              <a:solidFill>
                <a:srgbClr val="002060"/>
              </a:solidFill>
            </a:endParaRPr>
          </a:p>
        </p:txBody>
      </p:sp>
      <p:cxnSp>
        <p:nvCxnSpPr>
          <p:cNvPr id="3076" name="Google Shape;124;p4"/>
          <p:cNvCxnSpPr/>
          <p:nvPr/>
        </p:nvCxnSpPr>
        <p:spPr>
          <a:xfrm>
            <a:off x="350838" y="7178675"/>
            <a:ext cx="10074275" cy="0"/>
          </a:xfrm>
          <a:prstGeom prst="straightConnector1">
            <a:avLst/>
          </a:prstGeom>
          <a:ln w="38100" cap="flat" cmpd="sng">
            <a:solidFill>
              <a:srgbClr val="002060"/>
            </a:solidFill>
            <a:prstDash val="solid"/>
            <a:miter/>
            <a:headEnd type="none" w="sm" len="sm"/>
            <a:tailEnd type="none" w="sm" len="sm"/>
          </a:ln>
        </p:spPr>
      </p:cxnSp>
      <p:cxnSp>
        <p:nvCxnSpPr>
          <p:cNvPr id="3077" name="Google Shape;125;p4"/>
          <p:cNvCxnSpPr/>
          <p:nvPr/>
        </p:nvCxnSpPr>
        <p:spPr>
          <a:xfrm rot="-10800000" flipH="1">
            <a:off x="534988" y="7321550"/>
            <a:ext cx="9726612" cy="0"/>
          </a:xfrm>
          <a:prstGeom prst="straightConnector1">
            <a:avLst/>
          </a:prstGeom>
          <a:ln w="38100" cap="flat" cmpd="sng">
            <a:solidFill>
              <a:srgbClr val="00B050"/>
            </a:solidFill>
            <a:prstDash val="solid"/>
            <a:miter/>
            <a:headEnd type="none" w="sm" len="sm"/>
            <a:tailEnd type="none" w="sm" len="sm"/>
          </a:ln>
        </p:spPr>
      </p:cxnSp>
      <p:sp>
        <p:nvSpPr>
          <p:cNvPr id="3078" name="Прямоугольник 9"/>
          <p:cNvSpPr/>
          <p:nvPr/>
        </p:nvSpPr>
        <p:spPr>
          <a:xfrm>
            <a:off x="4284663" y="466725"/>
            <a:ext cx="26435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x-non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</a:t>
            </a:r>
          </a:p>
        </p:txBody>
      </p:sp>
      <p:sp>
        <p:nvSpPr>
          <p:cNvPr id="3080" name="Прямоугольник 9"/>
          <p:cNvSpPr/>
          <p:nvPr/>
        </p:nvSpPr>
        <p:spPr>
          <a:xfrm>
            <a:off x="627063" y="1876425"/>
            <a:ext cx="899953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11.4.1.3 -  нәруыз биосинтезі үдерісі кезеңдерін сипаттау.</a:t>
            </a:r>
          </a:p>
        </p:txBody>
      </p:sp>
      <p:sp>
        <p:nvSpPr>
          <p:cNvPr id="3081" name="Прямоугольник 8"/>
          <p:cNvSpPr/>
          <p:nvPr/>
        </p:nvSpPr>
        <p:spPr>
          <a:xfrm>
            <a:off x="558800" y="5256213"/>
            <a:ext cx="89408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x-none" sz="3200" dirty="0">
                <a:solidFill>
                  <a:srgbClr val="002060"/>
                </a:solidFill>
                <a:latin typeface="Century Gothic" panose="020B0502020202020204" pitchFamily="34" charset="0"/>
                <a:sym typeface="+mn-ea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  <a:sym typeface="+mn-ea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нәруыз биосинтезі үдерісі кезеңдерін </a:t>
            </a:r>
            <a:r>
              <a:rPr lang="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сипаттайды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3082" name="Прямоугольник 9"/>
          <p:cNvSpPr/>
          <p:nvPr/>
        </p:nvSpPr>
        <p:spPr>
          <a:xfrm>
            <a:off x="3590290" y="3514090"/>
            <a:ext cx="376491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x-none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</a:t>
            </a:r>
            <a:endParaRPr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3" name="Прямоугольник 10"/>
          <p:cNvSpPr/>
          <p:nvPr/>
        </p:nvSpPr>
        <p:spPr>
          <a:xfrm>
            <a:off x="5317173" y="1222375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just"/>
            <a:endParaRPr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0" y="7620"/>
            <a:ext cx="10714355" cy="75393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 txBox="1">
            <a:spLocks noGrp="1"/>
          </p:cNvSpPr>
          <p:nvPr>
            <p:ph type="sldNum" sz="quarter" idx="12"/>
          </p:nvPr>
        </p:nvSpPr>
        <p:spPr>
          <a:xfrm>
            <a:off x="8218488" y="6697028"/>
            <a:ext cx="2495550" cy="401638"/>
          </a:xfrm>
        </p:spPr>
        <p:txBody>
          <a:bodyPr lIns="90624" tIns="45298" rIns="90624" bIns="45298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97205" lvl="1" indent="-400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95680" lvl="2" indent="-812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92250" lvl="3" indent="-120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990725" lvl="4" indent="-161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400" b="1" dirty="0">
                <a:solidFill>
                  <a:srgbClr val="002060"/>
                </a:solidFill>
              </a:rPr>
              <a:t>3</a:t>
            </a:fld>
            <a:endParaRPr lang="ru-RU" altLang="ru-RU" sz="14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4;p4"/>
          <p:cNvCxnSpPr/>
          <p:nvPr/>
        </p:nvCxnSpPr>
        <p:spPr>
          <a:xfrm>
            <a:off x="84455" y="7099300"/>
            <a:ext cx="10074275" cy="0"/>
          </a:xfrm>
          <a:prstGeom prst="straightConnector1">
            <a:avLst/>
          </a:prstGeom>
          <a:ln w="38100" cap="flat" cmpd="sng">
            <a:solidFill>
              <a:srgbClr val="002060"/>
            </a:solidFill>
            <a:prstDash val="solid"/>
            <a:miter/>
            <a:headEnd type="none" w="sm" len="sm"/>
            <a:tailEnd type="none" w="sm" len="sm"/>
          </a:ln>
        </p:spPr>
      </p:cxnSp>
      <p:cxnSp>
        <p:nvCxnSpPr>
          <p:cNvPr id="4101" name="Google Shape;125;p4"/>
          <p:cNvCxnSpPr/>
          <p:nvPr/>
        </p:nvCxnSpPr>
        <p:spPr>
          <a:xfrm rot="-10800000" flipH="1">
            <a:off x="431800" y="7282180"/>
            <a:ext cx="9726613" cy="0"/>
          </a:xfrm>
          <a:prstGeom prst="straightConnector1">
            <a:avLst/>
          </a:prstGeom>
          <a:ln w="38100" cap="flat" cmpd="sng">
            <a:solidFill>
              <a:srgbClr val="00B050"/>
            </a:solidFill>
            <a:prstDash val="solid"/>
            <a:miter/>
            <a:headEnd type="none" w="sm" len="sm"/>
            <a:tailEnd type="none" w="sm" len="sm"/>
          </a:ln>
        </p:spPr>
      </p:cxnSp>
      <p:sp>
        <p:nvSpPr>
          <p:cNvPr id="11" name="Google Shape;230;p65"/>
          <p:cNvSpPr txBox="1"/>
          <p:nvPr/>
        </p:nvSpPr>
        <p:spPr bwMode="auto">
          <a:xfrm>
            <a:off x="287338" y="1589088"/>
            <a:ext cx="10036175" cy="4568825"/>
          </a:xfrm>
          <a:prstGeom prst="rect">
            <a:avLst/>
          </a:prstGeom>
          <a:noFill/>
          <a:ln>
            <a:noFill/>
          </a:ln>
        </p:spPr>
        <p:txBody>
          <a:bodyPr spcFirstLastPara="1" lIns="106916" tIns="106916" rIns="106916" bIns="106916"/>
          <a:lstStyle>
            <a:lvl1pPr marL="373380" indent="-37338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355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805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28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2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6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0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4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40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rPr>
              <a:t>                 </a:t>
            </a:r>
            <a:endParaRPr kumimoji="0" lang="ru-RU" sz="1405" b="0" i="1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Open Sans" panose="020B0806030504020204"/>
              <a:ea typeface="Open Sans" panose="020B0806030504020204"/>
              <a:cs typeface="Open Sans" panose="020B0806030504020204"/>
              <a:sym typeface="Open Sans" panose="020B0806030504020204"/>
            </a:endParaRPr>
          </a:p>
        </p:txBody>
      </p:sp>
      <p:sp>
        <p:nvSpPr>
          <p:cNvPr id="4103" name="Прямоугольник 13"/>
          <p:cNvSpPr/>
          <p:nvPr/>
        </p:nvSpPr>
        <p:spPr>
          <a:xfrm>
            <a:off x="2657475" y="481013"/>
            <a:ext cx="53784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Транскрипция</a:t>
            </a:r>
          </a:p>
        </p:txBody>
      </p:sp>
      <p:sp>
        <p:nvSpPr>
          <p:cNvPr id="4104" name="Прямоугольник 14"/>
          <p:cNvSpPr/>
          <p:nvPr/>
        </p:nvSpPr>
        <p:spPr>
          <a:xfrm>
            <a:off x="287655" y="1541780"/>
            <a:ext cx="958723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Нуклеотидтердің комплементарлық принципіне сай</a:t>
            </a:r>
          </a:p>
          <a:p>
            <a:pPr algn="l"/>
            <a:r>
              <a:rPr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ДНҚ-дан ақпараттық РНҚ “тіліне” аударылып жазылу </a:t>
            </a:r>
          </a:p>
          <a:p>
            <a:pPr algn="l"/>
            <a:r>
              <a:rPr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принципін транскрипция деп атайды.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rcRect l="18628" t="5725" r="19275" b="8575"/>
          <a:stretch>
            <a:fillRect/>
          </a:stretch>
        </p:blipFill>
        <p:spPr>
          <a:xfrm>
            <a:off x="3173730" y="3143885"/>
            <a:ext cx="4264025" cy="3553460"/>
          </a:xfrm>
          <a:prstGeom prst="ellipse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0" y="-57150"/>
            <a:ext cx="10680065" cy="7658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 txBox="1">
            <a:spLocks noGrp="1"/>
          </p:cNvSpPr>
          <p:nvPr>
            <p:ph type="sldNum" sz="quarter" idx="12"/>
          </p:nvPr>
        </p:nvSpPr>
        <p:spPr>
          <a:xfrm>
            <a:off x="8284845" y="6678613"/>
            <a:ext cx="2405063" cy="401637"/>
          </a:xfrm>
        </p:spPr>
        <p:txBody>
          <a:bodyPr lIns="90624" tIns="45298" rIns="90624" bIns="45298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97205" lvl="1" indent="-400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95680" lvl="2" indent="-812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92250" lvl="3" indent="-120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990725" lvl="4" indent="-161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400" b="1" dirty="0">
                <a:solidFill>
                  <a:srgbClr val="002060"/>
                </a:solidFill>
              </a:rPr>
              <a:t>4</a:t>
            </a:fld>
            <a:endParaRPr lang="ru-RU" altLang="ru-RU" sz="14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4;p4"/>
          <p:cNvCxnSpPr/>
          <p:nvPr/>
        </p:nvCxnSpPr>
        <p:spPr>
          <a:xfrm>
            <a:off x="442595" y="7225665"/>
            <a:ext cx="10074275" cy="0"/>
          </a:xfrm>
          <a:prstGeom prst="straightConnector1">
            <a:avLst/>
          </a:prstGeom>
          <a:ln w="38100" cap="flat" cmpd="sng">
            <a:solidFill>
              <a:srgbClr val="002060"/>
            </a:solidFill>
            <a:prstDash val="solid"/>
            <a:miter/>
            <a:headEnd type="none" w="sm" len="sm"/>
            <a:tailEnd type="none" w="sm" len="sm"/>
          </a:ln>
        </p:spPr>
      </p:cxnSp>
      <p:cxnSp>
        <p:nvCxnSpPr>
          <p:cNvPr id="4101" name="Google Shape;125;p4"/>
          <p:cNvCxnSpPr/>
          <p:nvPr/>
        </p:nvCxnSpPr>
        <p:spPr>
          <a:xfrm rot="-10800000" flipH="1">
            <a:off x="441960" y="7426325"/>
            <a:ext cx="9726613" cy="0"/>
          </a:xfrm>
          <a:prstGeom prst="straightConnector1">
            <a:avLst/>
          </a:prstGeom>
          <a:ln w="38100" cap="flat" cmpd="sng">
            <a:solidFill>
              <a:srgbClr val="00B050"/>
            </a:solidFill>
            <a:prstDash val="solid"/>
            <a:miter/>
            <a:headEnd type="none" w="sm" len="sm"/>
            <a:tailEnd type="none" w="sm" len="sm"/>
          </a:ln>
        </p:spPr>
      </p:cxnSp>
      <p:sp>
        <p:nvSpPr>
          <p:cNvPr id="11" name="Google Shape;230;p65"/>
          <p:cNvSpPr txBox="1"/>
          <p:nvPr/>
        </p:nvSpPr>
        <p:spPr bwMode="auto">
          <a:xfrm>
            <a:off x="287338" y="1589088"/>
            <a:ext cx="10036175" cy="4568825"/>
          </a:xfrm>
          <a:prstGeom prst="rect">
            <a:avLst/>
          </a:prstGeom>
          <a:noFill/>
          <a:ln>
            <a:noFill/>
          </a:ln>
        </p:spPr>
        <p:txBody>
          <a:bodyPr spcFirstLastPara="1" lIns="106916" tIns="106916" rIns="106916" bIns="106916"/>
          <a:lstStyle>
            <a:lvl1pPr marL="373380" indent="-37338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355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805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28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2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6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0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4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40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rPr>
              <a:t>                 </a:t>
            </a:r>
            <a:endParaRPr kumimoji="0" lang="ru-RU" sz="1405" b="0" i="1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Open Sans" panose="020B0806030504020204"/>
              <a:ea typeface="Open Sans" panose="020B0806030504020204"/>
              <a:cs typeface="Open Sans" panose="020B0806030504020204"/>
              <a:sym typeface="Open Sans" panose="020B0806030504020204"/>
            </a:endParaRPr>
          </a:p>
        </p:txBody>
      </p:sp>
      <p:sp>
        <p:nvSpPr>
          <p:cNvPr id="4103" name="Прямоугольник 13"/>
          <p:cNvSpPr/>
          <p:nvPr/>
        </p:nvSpPr>
        <p:spPr>
          <a:xfrm>
            <a:off x="2616200" y="419418"/>
            <a:ext cx="53784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Транскрипция</a:t>
            </a:r>
          </a:p>
        </p:txBody>
      </p:sp>
      <p:sp>
        <p:nvSpPr>
          <p:cNvPr id="4104" name="Прямоугольник 14"/>
          <p:cNvSpPr/>
          <p:nvPr/>
        </p:nvSpPr>
        <p:spPr>
          <a:xfrm>
            <a:off x="287655" y="1198880"/>
            <a:ext cx="9629775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Транскрипция (РНҚ синтезі) Нәруызды синтездеу алдында олардың құрылысы туралы ақпаратты ДНҚ-дан “алу” және оны нәруыз синтезі жүретін жерге жеткізу қажет. Мұнымен ақпараттық немесе матрицалық РНҚ айналысады. Сонымен қатар жасушаға аминқышқылдарының транспортері - тасымалдаушы РНҚ мен нәруызды синтездейтін органеллалардың құрылымдық компоненттері, яғни рибосомалық РНҚ қажет. Тасымалдаушы және рибосомалық РНҚ құрылысы туралы барлық ақпарат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ДНҚ-да орналасады. Сондықтан ДНҚ-дан РНҚ-ға көшіріп жазу немесе транскрипция процесі ( ағылш. transcription - көшіріп жазу) - ДНҚ матрицасында РНҚ-ның синтезі жүреді.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6" name="Номер слайда 4"/>
          <p:cNvSpPr txBox="1">
            <a:spLocks noGrp="1"/>
          </p:cNvSpPr>
          <p:nvPr>
            <p:ph type="sldNum" sz="quarter" idx="12"/>
          </p:nvPr>
        </p:nvSpPr>
        <p:spPr/>
        <p:txBody>
          <a:bodyPr lIns="99569" tIns="49785" rIns="99569" bIns="49785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97205" lvl="1" indent="-400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95680" lvl="2" indent="-812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92250" lvl="3" indent="-120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990725" lvl="4" indent="-161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300" dirty="0">
                <a:solidFill>
                  <a:srgbClr val="898989"/>
                </a:solidFill>
              </a:rPr>
              <a:t>5</a:t>
            </a:fld>
            <a:endParaRPr lang="ru-RU" altLang="ru-RU" sz="1300" dirty="0">
              <a:solidFill>
                <a:srgbClr val="898989"/>
              </a:solidFill>
            </a:endParaRPr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>
            <a:fillRect/>
          </a:stretch>
        </p:blipFill>
        <p:spPr bwMode="auto">
          <a:xfrm>
            <a:off x="-11430" y="28575"/>
            <a:ext cx="10687685" cy="75101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6149" name="Google Shape;124;p4"/>
          <p:cNvCxnSpPr/>
          <p:nvPr/>
        </p:nvCxnSpPr>
        <p:spPr>
          <a:xfrm>
            <a:off x="491490" y="7411085"/>
            <a:ext cx="10074275" cy="0"/>
          </a:xfrm>
          <a:prstGeom prst="straightConnector1">
            <a:avLst/>
          </a:prstGeom>
          <a:ln w="38100" cap="flat" cmpd="sng">
            <a:solidFill>
              <a:srgbClr val="002060"/>
            </a:solidFill>
            <a:prstDash val="solid"/>
            <a:miter/>
            <a:headEnd type="none" w="sm" len="sm"/>
            <a:tailEnd type="none" w="sm" len="sm"/>
          </a:ln>
        </p:spPr>
      </p:cxnSp>
      <p:cxnSp>
        <p:nvCxnSpPr>
          <p:cNvPr id="6150" name="Google Shape;125;p4"/>
          <p:cNvCxnSpPr/>
          <p:nvPr/>
        </p:nvCxnSpPr>
        <p:spPr>
          <a:xfrm rot="-10800000" flipH="1">
            <a:off x="665163" y="7219315"/>
            <a:ext cx="9726612" cy="0"/>
          </a:xfrm>
          <a:prstGeom prst="straightConnector1">
            <a:avLst/>
          </a:prstGeom>
          <a:ln w="38100" cap="flat" cmpd="sng">
            <a:solidFill>
              <a:srgbClr val="00B050"/>
            </a:solidFill>
            <a:prstDash val="solid"/>
            <a:miter/>
            <a:headEnd type="none" w="sm" len="sm"/>
            <a:tailEnd type="none" w="sm" len="sm"/>
          </a:ln>
        </p:spPr>
      </p:cxnSp>
      <p:sp>
        <p:nvSpPr>
          <p:cNvPr id="6162" name="Google Shape;123;p4"/>
          <p:cNvSpPr txBox="1"/>
          <p:nvPr/>
        </p:nvSpPr>
        <p:spPr>
          <a:xfrm>
            <a:off x="9845675" y="6713855"/>
            <a:ext cx="847725" cy="505460"/>
          </a:xfrm>
          <a:prstGeom prst="rect">
            <a:avLst/>
          </a:prstGeom>
          <a:noFill/>
          <a:ln w="9525">
            <a:noFill/>
          </a:ln>
        </p:spPr>
        <p:txBody>
          <a:bodyPr lIns="90624" tIns="45298" rIns="90624" bIns="45298" anchor="ctr"/>
          <a:lstStyle/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fld>
            <a:endParaRPr lang="ru-RU" altLang="ru-RU" sz="1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163" name="Прямоугольник 18"/>
          <p:cNvSpPr/>
          <p:nvPr/>
        </p:nvSpPr>
        <p:spPr>
          <a:xfrm>
            <a:off x="1852295" y="488315"/>
            <a:ext cx="73526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 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Транскрипция </a:t>
            </a:r>
            <a:r>
              <a:rPr lang="en-US" alt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</a:p>
        </p:txBody>
      </p:sp>
      <p:pic>
        <p:nvPicPr>
          <p:cNvPr id="3" name="Content Placeholder -2147482617"/>
          <p:cNvPicPr>
            <a:picLocks noGrp="1" noChangeAspect="1"/>
          </p:cNvPicPr>
          <p:nvPr>
            <p:ph idx="1"/>
          </p:nvPr>
        </p:nvPicPr>
        <p:blipFill>
          <a:blip r:embed="rId3"/>
          <a:srcRect l="35655" t="39438" r="36281" b="33519"/>
          <a:stretch>
            <a:fillRect/>
          </a:stretch>
        </p:blipFill>
        <p:spPr>
          <a:xfrm>
            <a:off x="665480" y="1669415"/>
            <a:ext cx="8971915" cy="50444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-47625" y="-37465"/>
            <a:ext cx="10705465" cy="76377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 txBox="1">
            <a:spLocks noGrp="1"/>
          </p:cNvSpPr>
          <p:nvPr>
            <p:ph type="sldNum" sz="quarter" idx="12"/>
          </p:nvPr>
        </p:nvSpPr>
        <p:spPr>
          <a:xfrm>
            <a:off x="8252460" y="6737033"/>
            <a:ext cx="2405063" cy="401637"/>
          </a:xfrm>
        </p:spPr>
        <p:txBody>
          <a:bodyPr lIns="90624" tIns="45298" rIns="90624" bIns="45298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97205" lvl="1" indent="-400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95680" lvl="2" indent="-812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92250" lvl="3" indent="-120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990725" lvl="4" indent="-161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400" b="1" dirty="0">
                <a:solidFill>
                  <a:srgbClr val="002060"/>
                </a:solidFill>
              </a:rPr>
              <a:t>6</a:t>
            </a:fld>
            <a:endParaRPr lang="ru-RU" altLang="ru-RU" sz="14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4;p4"/>
          <p:cNvCxnSpPr/>
          <p:nvPr/>
        </p:nvCxnSpPr>
        <p:spPr>
          <a:xfrm>
            <a:off x="248920" y="7280910"/>
            <a:ext cx="9647555" cy="15875"/>
          </a:xfrm>
          <a:prstGeom prst="straightConnector1">
            <a:avLst/>
          </a:prstGeom>
          <a:ln w="38100" cap="flat" cmpd="sng">
            <a:solidFill>
              <a:srgbClr val="002060"/>
            </a:solidFill>
            <a:prstDash val="solid"/>
            <a:miter/>
            <a:headEnd type="none" w="sm" len="sm"/>
            <a:tailEnd type="none" w="sm" len="sm"/>
          </a:ln>
        </p:spPr>
      </p:cxnSp>
      <p:cxnSp>
        <p:nvCxnSpPr>
          <p:cNvPr id="4101" name="Google Shape;125;p4"/>
          <p:cNvCxnSpPr/>
          <p:nvPr/>
        </p:nvCxnSpPr>
        <p:spPr>
          <a:xfrm rot="-10800000" flipH="1">
            <a:off x="100965" y="7447915"/>
            <a:ext cx="9726613" cy="0"/>
          </a:xfrm>
          <a:prstGeom prst="straightConnector1">
            <a:avLst/>
          </a:prstGeom>
          <a:ln w="38100" cap="flat" cmpd="sng">
            <a:solidFill>
              <a:srgbClr val="00B050"/>
            </a:solidFill>
            <a:prstDash val="solid"/>
            <a:miter/>
            <a:headEnd type="none" w="sm" len="sm"/>
            <a:tailEnd type="none" w="sm" len="sm"/>
          </a:ln>
        </p:spPr>
      </p:cxnSp>
      <p:sp>
        <p:nvSpPr>
          <p:cNvPr id="11" name="Google Shape;230;p65"/>
          <p:cNvSpPr txBox="1"/>
          <p:nvPr/>
        </p:nvSpPr>
        <p:spPr bwMode="auto">
          <a:xfrm>
            <a:off x="287338" y="1589088"/>
            <a:ext cx="10036175" cy="4568825"/>
          </a:xfrm>
          <a:prstGeom prst="rect">
            <a:avLst/>
          </a:prstGeom>
          <a:noFill/>
          <a:ln>
            <a:noFill/>
          </a:ln>
        </p:spPr>
        <p:txBody>
          <a:bodyPr spcFirstLastPara="1" lIns="106916" tIns="106916" rIns="106916" bIns="106916"/>
          <a:lstStyle>
            <a:lvl1pPr marL="373380" indent="-37338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355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805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28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2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6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0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4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40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rPr>
              <a:t>                 </a:t>
            </a:r>
            <a:endParaRPr kumimoji="0" lang="ru-RU" sz="1405" b="0" i="1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Open Sans" panose="020B0806030504020204"/>
              <a:ea typeface="Open Sans" panose="020B0806030504020204"/>
              <a:cs typeface="Open Sans" panose="020B0806030504020204"/>
              <a:sym typeface="Open Sans" panose="020B0806030504020204"/>
            </a:endParaRPr>
          </a:p>
        </p:txBody>
      </p:sp>
      <p:sp>
        <p:nvSpPr>
          <p:cNvPr id="4103" name="Прямоугольник 13"/>
          <p:cNvSpPr/>
          <p:nvPr/>
        </p:nvSpPr>
        <p:spPr>
          <a:xfrm>
            <a:off x="-394335" y="481330"/>
            <a:ext cx="107181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Ферменттердің нәруыз табиғатын дәлелдеу</a:t>
            </a:r>
          </a:p>
        </p:txBody>
      </p:sp>
      <p:sp>
        <p:nvSpPr>
          <p:cNvPr id="4104" name="Прямоугольник 14"/>
          <p:cNvSpPr/>
          <p:nvPr/>
        </p:nvSpPr>
        <p:spPr>
          <a:xfrm>
            <a:off x="248920" y="1064895"/>
            <a:ext cx="10113645" cy="4831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 келген матрицалық биосинтездегі сияқты транскрипцияда  5 қажетті элемент болады:</a:t>
            </a:r>
          </a:p>
          <a:p>
            <a:pPr algn="l"/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charset="0"/>
              <a:buChar char="Ø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- ДНҚ тізбектерінің бірі;</a:t>
            </a:r>
          </a:p>
          <a:p>
            <a:pPr marL="457200" indent="-457200" algn="l">
              <a:buFont typeface="Wingdings" panose="05000000000000000000" charset="0"/>
              <a:buChar char="Ø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Өсуші тізбек - РНҚ;</a:t>
            </a:r>
          </a:p>
          <a:p>
            <a:pPr marL="457200" indent="-457200" algn="l">
              <a:buFont typeface="Wingdings" panose="05000000000000000000" charset="0"/>
              <a:buChar char="Ø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Синтезге арналған субстрат - рибонуклеотидтер (УТФ,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ГТФ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ЦТФ, АТФ);</a:t>
            </a:r>
          </a:p>
          <a:p>
            <a:pPr marL="457200" indent="-457200" algn="l">
              <a:buFont typeface="Wingdings" panose="05000000000000000000" charset="0"/>
              <a:buChar char="Ø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көзі -УТФ, ГТФ,ЦТФ,АТФ;</a:t>
            </a:r>
          </a:p>
          <a:p>
            <a:pPr marL="457200" indent="-457200" algn="l">
              <a:buFont typeface="Wingdings" panose="05000000000000000000" charset="0"/>
              <a:buChar char="Ø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РНҚ ферменттері - полимеразалар мен транскрипцияның “нәруызды” факторлары.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10795" y="-29210"/>
            <a:ext cx="10682605" cy="75952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 txBox="1">
            <a:spLocks noGrp="1"/>
          </p:cNvSpPr>
          <p:nvPr>
            <p:ph type="sldNum" sz="quarter" idx="12"/>
          </p:nvPr>
        </p:nvSpPr>
        <p:spPr>
          <a:xfrm>
            <a:off x="8197533" y="6700203"/>
            <a:ext cx="2495550" cy="401638"/>
          </a:xfrm>
        </p:spPr>
        <p:txBody>
          <a:bodyPr lIns="90624" tIns="45298" rIns="90624" bIns="45298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97205" lvl="1" indent="-400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95680" lvl="2" indent="-812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92250" lvl="3" indent="-120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990725" lvl="4" indent="-161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400" b="1" dirty="0">
                <a:solidFill>
                  <a:srgbClr val="002060"/>
                </a:solidFill>
              </a:rPr>
              <a:t>7</a:t>
            </a:fld>
            <a:endParaRPr lang="ru-RU" altLang="ru-RU" sz="1400" b="1" dirty="0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/>
          <p:nvPr/>
        </p:nvCxnSpPr>
        <p:spPr>
          <a:xfrm>
            <a:off x="426085" y="7265670"/>
            <a:ext cx="10074275" cy="0"/>
          </a:xfrm>
          <a:prstGeom prst="straightConnector1">
            <a:avLst/>
          </a:prstGeom>
          <a:ln w="38100" cap="flat" cmpd="sng">
            <a:solidFill>
              <a:srgbClr val="002060"/>
            </a:solidFill>
            <a:prstDash val="solid"/>
            <a:miter/>
            <a:headEnd type="none" w="sm" len="sm"/>
            <a:tailEnd type="none" w="sm" len="sm"/>
          </a:ln>
        </p:spPr>
      </p:cxnSp>
      <p:cxnSp>
        <p:nvCxnSpPr>
          <p:cNvPr id="5125" name="Google Shape;125;p4"/>
          <p:cNvCxnSpPr/>
          <p:nvPr/>
        </p:nvCxnSpPr>
        <p:spPr>
          <a:xfrm rot="-10800000" flipH="1">
            <a:off x="773748" y="7393305"/>
            <a:ext cx="9726612" cy="0"/>
          </a:xfrm>
          <a:prstGeom prst="straightConnector1">
            <a:avLst/>
          </a:prstGeom>
          <a:ln w="38100" cap="flat" cmpd="sng">
            <a:solidFill>
              <a:srgbClr val="00B050"/>
            </a:solidFill>
            <a:prstDash val="solid"/>
            <a:miter/>
            <a:headEnd type="none" w="sm" len="sm"/>
            <a:tailEnd type="none" w="sm" len="sm"/>
          </a:ln>
        </p:spPr>
      </p:cxnSp>
      <p:sp>
        <p:nvSpPr>
          <p:cNvPr id="5127" name="Прямоугольник 9"/>
          <p:cNvSpPr/>
          <p:nvPr/>
        </p:nvSpPr>
        <p:spPr>
          <a:xfrm>
            <a:off x="4066541" y="431800"/>
            <a:ext cx="25603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Транскрипция</a:t>
            </a:r>
          </a:p>
        </p:txBody>
      </p:sp>
      <p:sp>
        <p:nvSpPr>
          <p:cNvPr id="5136" name="Прямоугольник 15"/>
          <p:cNvSpPr/>
          <p:nvPr/>
        </p:nvSpPr>
        <p:spPr>
          <a:xfrm>
            <a:off x="249555" y="1163320"/>
            <a:ext cx="5095240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sz="1800" dirty="0"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ДНҚ биосинтезі </a:t>
            </a:r>
            <a:r>
              <a:rPr sz="1800" b="1" dirty="0"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транскриптион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деп аталатын ДНҚ аймағында жүреді, ол, бір жағынан, </a:t>
            </a:r>
            <a:r>
              <a:rPr sz="1800" b="1" dirty="0"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промотормен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(басы)шектелсе, екінші жағынан- </a:t>
            </a:r>
            <a:r>
              <a:rPr sz="1800" b="1" dirty="0"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терминатормен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(аяғы) шектеледі.</a:t>
            </a:r>
          </a:p>
          <a:p>
            <a:pPr algn="l"/>
            <a:endParaRPr sz="1800" dirty="0">
              <a:solidFill>
                <a:schemeClr val="tx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sz="1800" dirty="0"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Эукариоттардың РНҚ полимеразаларының екі</a:t>
            </a:r>
            <a:r>
              <a:rPr sz="1400" dirty="0"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үлкен суббірлігі мен бірнеше кіші суббірлігі болады. </a:t>
            </a:r>
          </a:p>
          <a:p>
            <a:pPr marL="342900" indent="-342900" algn="l">
              <a:buFont typeface="Wingdings" panose="05000000000000000000" charset="0"/>
              <a:buChar char="v"/>
            </a:pPr>
            <a:r>
              <a:rPr sz="1800" dirty="0"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Комплементарлық - м-РНҚ ДНҚ-ның матрицалық тізбегіне комплементарлы және ДНҚ-ның кодтайтын тізбегіне ұқсас болады;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антипаралельді</a:t>
            </a:r>
            <a:endParaRPr sz="1800" dirty="0">
              <a:solidFill>
                <a:schemeClr val="tx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indent="-342900" algn="l">
              <a:buFont typeface="Wingdings" panose="05000000000000000000" charset="0"/>
              <a:buChar char="v"/>
            </a:pPr>
            <a:r>
              <a:rPr sz="1800" dirty="0"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Униполярлылық; бастамасыздық - РНҚ-полимеразаға праймер қажет болмайды;</a:t>
            </a:r>
          </a:p>
          <a:p>
            <a:pPr marL="342900" indent="-342900" algn="l">
              <a:buFont typeface="Wingdings" panose="05000000000000000000" charset="0"/>
              <a:buChar char="v"/>
            </a:pPr>
            <a:r>
              <a:rPr sz="1800" dirty="0"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Асимметриялылық.</a:t>
            </a:r>
          </a:p>
          <a:p>
            <a:pPr algn="l"/>
            <a:r>
              <a:rPr sz="1800" dirty="0"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Қысқаша, транскрипция процесіне келесі қатысушылардың болуы шарт;</a:t>
            </a:r>
          </a:p>
          <a:p>
            <a:pPr algn="l"/>
            <a:r>
              <a:rPr sz="1800" dirty="0"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Нуклеотидтер (мРНҚ тізбегі өсу үшін) Матрица - РНҚ;</a:t>
            </a:r>
          </a:p>
          <a:p>
            <a:pPr algn="l"/>
            <a:r>
              <a:rPr sz="1800" dirty="0"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Транскрипция ферменттері-РНҚ полимеразалар.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rcRect l="19465" t="30940" r="28393" b="14403"/>
          <a:stretch>
            <a:fillRect/>
          </a:stretch>
        </p:blipFill>
        <p:spPr>
          <a:xfrm>
            <a:off x="5665470" y="1564005"/>
            <a:ext cx="4628515" cy="48298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36195" y="38735"/>
            <a:ext cx="10621645" cy="74847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 txBox="1">
            <a:spLocks noGrp="1"/>
          </p:cNvSpPr>
          <p:nvPr>
            <p:ph type="sldNum" sz="quarter" idx="12"/>
          </p:nvPr>
        </p:nvSpPr>
        <p:spPr>
          <a:xfrm>
            <a:off x="7947978" y="6608128"/>
            <a:ext cx="2495550" cy="401638"/>
          </a:xfrm>
        </p:spPr>
        <p:txBody>
          <a:bodyPr lIns="90624" tIns="45298" rIns="90624" bIns="45298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97205" lvl="1" indent="-400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95680" lvl="2" indent="-812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92250" lvl="3" indent="-120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990725" lvl="4" indent="-161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400" b="1" dirty="0">
                <a:solidFill>
                  <a:srgbClr val="002060"/>
                </a:solidFill>
              </a:rPr>
              <a:t>8</a:t>
            </a:fld>
            <a:endParaRPr lang="ru-RU" altLang="ru-RU" sz="1400" b="1" dirty="0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/>
          <p:nvPr/>
        </p:nvCxnSpPr>
        <p:spPr>
          <a:xfrm>
            <a:off x="35878" y="7154863"/>
            <a:ext cx="10074275" cy="0"/>
          </a:xfrm>
          <a:prstGeom prst="straightConnector1">
            <a:avLst/>
          </a:prstGeom>
          <a:ln w="38100" cap="flat" cmpd="sng">
            <a:solidFill>
              <a:srgbClr val="002060"/>
            </a:solidFill>
            <a:prstDash val="solid"/>
            <a:miter/>
            <a:headEnd type="none" w="sm" len="sm"/>
            <a:tailEnd type="none" w="sm" len="sm"/>
          </a:ln>
        </p:spPr>
      </p:cxnSp>
      <p:cxnSp>
        <p:nvCxnSpPr>
          <p:cNvPr id="7173" name="Google Shape;125;p4"/>
          <p:cNvCxnSpPr/>
          <p:nvPr/>
        </p:nvCxnSpPr>
        <p:spPr>
          <a:xfrm rot="-10800000" flipH="1">
            <a:off x="-21590" y="7299325"/>
            <a:ext cx="9726613" cy="0"/>
          </a:xfrm>
          <a:prstGeom prst="straightConnector1">
            <a:avLst/>
          </a:prstGeom>
          <a:ln w="38100" cap="flat" cmpd="sng">
            <a:solidFill>
              <a:srgbClr val="00B050"/>
            </a:solidFill>
            <a:prstDash val="solid"/>
            <a:miter/>
            <a:headEnd type="none" w="sm" len="sm"/>
            <a:tailEnd type="none" w="sm" len="sm"/>
          </a:ln>
        </p:spPr>
      </p:cxnSp>
      <p:sp>
        <p:nvSpPr>
          <p:cNvPr id="7174" name="Google Shape;230;p65"/>
          <p:cNvSpPr txBox="1"/>
          <p:nvPr/>
        </p:nvSpPr>
        <p:spPr>
          <a:xfrm>
            <a:off x="36830" y="990600"/>
            <a:ext cx="10407015" cy="2320290"/>
          </a:xfrm>
          <a:prstGeom prst="rect">
            <a:avLst/>
          </a:prstGeom>
          <a:noFill/>
          <a:ln w="9525">
            <a:noFill/>
          </a:ln>
        </p:spPr>
        <p:txBody>
          <a:bodyPr lIns="106916" tIns="106916" rIns="106916" bIns="106916">
            <a:scene3d>
              <a:camera prst="orthographicFront"/>
              <a:lightRig rig="threePt" dir="t"/>
            </a:scene3d>
          </a:bodyPr>
          <a:lstStyle/>
          <a:p>
            <a:pPr marL="484505" indent="-457200" algn="just">
              <a:spcBef>
                <a:spcPct val="20000"/>
              </a:spcBef>
            </a:pP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</a:t>
            </a:r>
            <a:r>
              <a:rPr lang="en-US" altLang="x-none" sz="2000" dirty="0"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Гендердің мозайкалы құрылымына байланысты біріншілік </a:t>
            </a:r>
            <a:r>
              <a:rPr lang="en-US" altLang="x-none" sz="2000" b="1" dirty="0"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транскриптер</a:t>
            </a:r>
            <a:r>
              <a:rPr lang="en-US" altLang="x-none" sz="2000" dirty="0"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ретінде </a:t>
            </a:r>
            <a:r>
              <a:rPr lang="en-US" altLang="x-none" sz="2000" i="1" dirty="0"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экзондар мен интрондардың</a:t>
            </a:r>
            <a:r>
              <a:rPr lang="en-US" altLang="x-none" sz="2000" dirty="0"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реттілігін қамтитын болады. М-РНҚ негізін қалаушылары көбіне транскрипциялық модификацияға ұшырайды, соның нәтижесінде оның 5'-соңғы нуклеотидіне ерекше т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ү</a:t>
            </a:r>
            <a:r>
              <a:rPr lang="en-US" altLang="x-none" sz="2000" dirty="0"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рде гуанизин қалдығы “қалпақшалар” - көп түзе отырып қосылады. Бұл транскрипциялық модификация интрондар (мағыналы ақпараттың болуы) реттілігінің кесілуімен және м-РНҚ -ның үзіліссіз кодталатын реттілігі түзілетін экзондардың бірігуімен жүретін, м-РНҚ процесси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</a:t>
            </a:r>
            <a:r>
              <a:rPr lang="en-US" altLang="x-none" sz="2000" dirty="0"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гінің келесі кезеңі - сплайсинг үшін жағдайларды жасайды. Бір мезгілде 3' - ұшынан эндонуклеазды ыдырау жолымен РНҚ-ның артық фрагменті алынады да, қалған бөлігіне поли (А) реттілік қосылады. Реакциялардың бұл жиынтығы м-РНҚ полиаденилденуі деп аталады   </a:t>
            </a:r>
            <a:r>
              <a:rPr lang="en-US" altLang="x-none" sz="2000" u="sng" dirty="0"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https://www.youtube.com/watch?v=iv-025Dx8LE&amp;t=77s  </a:t>
            </a:r>
            <a:endParaRPr lang="en-US" altLang="x-none" sz="2000" b="1" u="sng" dirty="0"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175" name="Прямоугольник 9"/>
          <p:cNvSpPr/>
          <p:nvPr/>
        </p:nvSpPr>
        <p:spPr>
          <a:xfrm>
            <a:off x="4794250" y="466725"/>
            <a:ext cx="1841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endParaRPr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178" name="Прямоугольник 18"/>
          <p:cNvSpPr/>
          <p:nvPr/>
        </p:nvSpPr>
        <p:spPr>
          <a:xfrm>
            <a:off x="3089435" y="466725"/>
            <a:ext cx="381635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4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  <a:sym typeface="+mn-ea"/>
              </a:rPr>
              <a:t>Транскриптер</a:t>
            </a:r>
            <a:endParaRPr lang="en-US" altLang="en-US" sz="40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594610" y="4586605"/>
            <a:ext cx="5176520" cy="24218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</a:t>
            </a:r>
          </a:p>
        </p:txBody>
      </p:sp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49530" y="0"/>
            <a:ext cx="10633075" cy="74904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1267" name="Google Shape;123;p4"/>
          <p:cNvSpPr txBox="1">
            <a:spLocks noGrp="1"/>
          </p:cNvSpPr>
          <p:nvPr>
            <p:ph type="sldNum" sz="quarter" idx="12"/>
          </p:nvPr>
        </p:nvSpPr>
        <p:spPr>
          <a:xfrm>
            <a:off x="8031798" y="6585903"/>
            <a:ext cx="2495550" cy="401638"/>
          </a:xfrm>
        </p:spPr>
        <p:txBody>
          <a:bodyPr lIns="90624" tIns="45298" rIns="90624" bIns="45298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97205" lvl="1" indent="-400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95680" lvl="2" indent="-812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92250" lvl="3" indent="-120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990725" lvl="4" indent="-161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400" b="1" dirty="0">
                <a:solidFill>
                  <a:srgbClr val="002060"/>
                </a:solidFill>
              </a:rPr>
              <a:t>9</a:t>
            </a:fld>
            <a:endParaRPr lang="ru-RU" altLang="ru-RU" sz="1400" b="1" dirty="0">
              <a:solidFill>
                <a:srgbClr val="002060"/>
              </a:solidFill>
            </a:endParaRPr>
          </a:p>
        </p:txBody>
      </p:sp>
      <p:cxnSp>
        <p:nvCxnSpPr>
          <p:cNvPr id="11268" name="Google Shape;124;p4"/>
          <p:cNvCxnSpPr/>
          <p:nvPr/>
        </p:nvCxnSpPr>
        <p:spPr>
          <a:xfrm>
            <a:off x="315278" y="6988175"/>
            <a:ext cx="10074275" cy="0"/>
          </a:xfrm>
          <a:prstGeom prst="straightConnector1">
            <a:avLst/>
          </a:prstGeom>
          <a:ln w="38100" cap="flat" cmpd="sng">
            <a:solidFill>
              <a:srgbClr val="002060"/>
            </a:solidFill>
            <a:prstDash val="solid"/>
            <a:miter/>
            <a:headEnd type="none" w="sm" len="sm"/>
            <a:tailEnd type="none" w="sm" len="sm"/>
          </a:ln>
        </p:spPr>
      </p:cxnSp>
      <p:cxnSp>
        <p:nvCxnSpPr>
          <p:cNvPr id="11269" name="Google Shape;125;p4"/>
          <p:cNvCxnSpPr/>
          <p:nvPr/>
        </p:nvCxnSpPr>
        <p:spPr>
          <a:xfrm rot="-10800000" flipH="1">
            <a:off x="482918" y="7283450"/>
            <a:ext cx="9726612" cy="0"/>
          </a:xfrm>
          <a:prstGeom prst="straightConnector1">
            <a:avLst/>
          </a:prstGeom>
          <a:ln w="38100" cap="flat" cmpd="sng">
            <a:solidFill>
              <a:srgbClr val="00B050"/>
            </a:solidFill>
            <a:prstDash val="solid"/>
            <a:miter/>
            <a:headEnd type="none" w="sm" len="sm"/>
            <a:tailEnd type="none" w="sm" len="sm"/>
          </a:ln>
        </p:spPr>
      </p:cxnSp>
      <p:sp>
        <p:nvSpPr>
          <p:cNvPr id="11270" name="Прямоугольник 10"/>
          <p:cNvSpPr/>
          <p:nvPr/>
        </p:nvSpPr>
        <p:spPr>
          <a:xfrm>
            <a:off x="3947320" y="466725"/>
            <a:ext cx="20637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№1Т</a:t>
            </a:r>
            <a:r>
              <a:rPr lang="en-US" altLang="x-none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апсырма</a:t>
            </a: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2" name="Прямоугольник 12"/>
          <p:cNvSpPr/>
          <p:nvPr/>
        </p:nvSpPr>
        <p:spPr>
          <a:xfrm>
            <a:off x="181610" y="1109980"/>
            <a:ext cx="102082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sym typeface="+mn-ea"/>
              </a:rPr>
              <a:t>Тапсырма №1.9 және 10-сыныптың бағдарламасын есіңе түсіріп, есепті шеш.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1293" name="Прямоугольник 10"/>
          <p:cNvSpPr/>
          <p:nvPr/>
        </p:nvSpPr>
        <p:spPr>
          <a:xfrm>
            <a:off x="181610" y="5734685"/>
            <a:ext cx="103416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</a:pPr>
            <a:r>
              <a:rPr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ранскрипция кезеңінің алғашқы жүру процесіндегі комплементалды принципті қолданып, есепті шығарады..</a:t>
            </a:r>
          </a:p>
        </p:txBody>
      </p:sp>
      <p:sp>
        <p:nvSpPr>
          <p:cNvPr id="11294" name="Прямоугольник 12"/>
          <p:cNvSpPr/>
          <p:nvPr/>
        </p:nvSpPr>
        <p:spPr>
          <a:xfrm>
            <a:off x="535305" y="4965065"/>
            <a:ext cx="38163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x-none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Дискриптор</a:t>
            </a:r>
            <a:r>
              <a:rPr lang="en-US" altLang="x-none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801370" y="1753870"/>
            <a:ext cx="6737350" cy="2907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b="1">
              <a:latin typeface="Times New Roman" panose="02020603050405020304" pitchFamily="18" charset="0"/>
            </a:endParaRPr>
          </a:p>
          <a:p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Берілгені: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 ДНҚ-ның  1-қатары </a:t>
            </a: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</a:rPr>
              <a:t>ААГТГАЦ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 нуклеоидтерінен құрылған. Осыған сәйкес нуклеотидтердің екінші қатарының орналасуын және оларды ұстап тұрған сутектік байланыстардың санын  анықта.</a:t>
            </a:r>
            <a:endParaRPr lang="en-US" sz="28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endParaRPr lang="en-US" sz="28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r="56393" b="-121"/>
          <a:stretch>
            <a:fillRect/>
          </a:stretch>
        </p:blipFill>
        <p:spPr>
          <a:xfrm>
            <a:off x="8032115" y="1753870"/>
            <a:ext cx="2126615" cy="36715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</Words>
  <Application>Microsoft Office PowerPoint</Application>
  <PresentationFormat>Произвольный</PresentationFormat>
  <Paragraphs>113</Paragraphs>
  <Slides>15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Wingdings</vt:lpstr>
      <vt:lpstr>Open Sans</vt:lpstr>
      <vt:lpstr>Calibri</vt:lpstr>
      <vt:lpstr>Century Gothic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Huawei</cp:lastModifiedBy>
  <cp:revision>237</cp:revision>
  <cp:lastPrinted>2020-01-23T03:03:00Z</cp:lastPrinted>
  <dcterms:created xsi:type="dcterms:W3CDTF">2020-07-15T20:23:00Z</dcterms:created>
  <dcterms:modified xsi:type="dcterms:W3CDTF">2024-11-03T11:36:51Z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