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media/image1.png" ContentType="image/png"/>
  <Override PartName="/ppt/media/image4.jpeg" ContentType="image/jpeg"/>
  <Override PartName="/ppt/media/image5.png" ContentType="image/png"/>
  <Override PartName="/ppt/media/image6.jpeg" ContentType="image/jpeg"/>
  <Override PartName="/ppt/media/image7.png" ContentType="image/png"/>
  <Override PartName="/ppt/media/image8.jpeg" ContentType="image/jpeg"/>
  <Override PartName="/ppt/media/image9.png" ContentType="image/png"/>
  <Override PartName="/ppt/media/image11.png" ContentType="image/png"/>
  <Override PartName="/ppt/media/image3.png" ContentType="image/png"/>
  <Override PartName="/ppt/media/image2.png" ContentType="image/png"/>
  <Override PartName="/ppt/media/image10.png" ContentType="image/png"/>
  <Override PartName="/ppt/media/image12.jpe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_rels/slide15.xml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9.xml.rels" ContentType="application/vnd.openxmlformats-package.relationships+xml"/>
  <Override PartName="/ppt/slides/_rels/slide12.xml.rels" ContentType="application/vnd.openxmlformats-package.relationships+xml"/>
  <Override PartName="/ppt/slides/_rels/slide8.xml.rels" ContentType="application/vnd.openxmlformats-package.relationships+xml"/>
  <Override PartName="/ppt/slides/_rels/slide11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15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5145088"/>
  <p:notesSz cx="6796088" cy="9928225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D52F4DF-FF18-4463-AE62-1F456865636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06280"/>
            <a:ext cx="8229600" cy="85752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800" strike="noStrike" u="none">
                <a:solidFill>
                  <a:srgbClr val="000000"/>
                </a:solidFill>
                <a:uFillTx/>
                <a:latin typeface="Calibri"/>
              </a:rPr>
              <a:t>Click to edit the title text format</a:t>
            </a:r>
            <a:endParaRPr b="0" lang="ru-RU" sz="3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8229600" cy="339408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t">
            <a:normAutofit fontScale="92500" lnSpcReduction="9999"/>
          </a:bodyPr>
          <a:p>
            <a:pPr marL="289080" indent="-289080">
              <a:spcBef>
                <a:spcPts val="675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7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30360" indent="-241560">
              <a:spcBef>
                <a:spcPts val="675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7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971640" indent="-192240">
              <a:spcBef>
                <a:spcPts val="675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7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360440" indent="-191880">
              <a:spcBef>
                <a:spcPts val="675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7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1751040" indent="-192240">
              <a:spcBef>
                <a:spcPts val="675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7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1751040" indent="-192240">
              <a:spcBef>
                <a:spcPts val="675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7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1751040" indent="-192240">
              <a:spcBef>
                <a:spcPts val="675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7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7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456840" y="4766760"/>
            <a:ext cx="2133720" cy="27324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124080" y="4766760"/>
            <a:ext cx="2895840" cy="27324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6552720" y="4766760"/>
            <a:ext cx="2133720" cy="27324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000" strike="noStrike" u="none">
                <a:solidFill>
                  <a:srgbClr val="898989"/>
                </a:solidFill>
                <a:uFillTx/>
                <a:latin typeface="Arial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1945611E-5A00-4833-858D-D6B17B6776CC}" type="slidenum">
              <a:rPr b="0" lang="ru-RU" sz="1000" strike="noStrike" u="none">
                <a:solidFill>
                  <a:srgbClr val="898989"/>
                </a:solidFill>
                <a:uFillTx/>
                <a:latin typeface="Arial"/>
              </a:rPr>
              <a:t>&lt;number&gt;</a:t>
            </a:fld>
            <a:endParaRPr b="0" lang="ru-RU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image" Target="../media/image12.jpeg"/><Relationship Id="rId5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hyperlink" Target="https://kk.wikipedia.org/" TargetMode="External"/><Relationship Id="rId3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jpeg"/><Relationship Id="rId5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5.png"/><Relationship Id="rId3" Type="http://schemas.openxmlformats.org/officeDocument/2006/relationships/image" Target="../media/image6.jpeg"/><Relationship Id="rId4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7.png"/><Relationship Id="rId3" Type="http://schemas.openxmlformats.org/officeDocument/2006/relationships/image" Target="../media/image8.jpeg"/><Relationship Id="rId4" Type="http://schemas.openxmlformats.org/officeDocument/2006/relationships/image" Target="../media/image9.png"/><Relationship Id="rId5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76;p1"/>
          <p:cNvSpPr/>
          <p:nvPr/>
        </p:nvSpPr>
        <p:spPr>
          <a:xfrm>
            <a:off x="687240" y="2541600"/>
            <a:ext cx="7712280" cy="125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44280" rIns="44280" tIns="22320" bIns="22320" anchor="t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2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Тақырыбы: </a:t>
            </a:r>
            <a:r>
              <a:rPr b="0" lang="kk-KZ" sz="2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Хемосинтез. Фотосинтез бен хемосинтез үдерістерін салыстыру</a:t>
            </a:r>
            <a:r>
              <a:rPr b="0" lang="kk-KZ" sz="2400" strike="noStrike" u="none">
                <a:solidFill>
                  <a:srgbClr val="204d84"/>
                </a:solidFill>
                <a:uFillTx/>
                <a:latin typeface="Arial"/>
              </a:rPr>
              <a:t>.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6" name="Google Shape;77;p1"/>
          <p:cNvCxnSpPr/>
          <p:nvPr/>
        </p:nvCxnSpPr>
        <p:spPr>
          <a:xfrm>
            <a:off x="1221840" y="4357440"/>
            <a:ext cx="6939720" cy="1080"/>
          </a:xfrm>
          <a:prstGeom prst="straightConnector1">
            <a:avLst/>
          </a:prstGeom>
          <a:ln w="38160">
            <a:solidFill>
              <a:srgbClr val="090f78"/>
            </a:solidFill>
            <a:miter/>
          </a:ln>
        </p:spPr>
      </p:cxnSp>
      <p:cxnSp>
        <p:nvCxnSpPr>
          <p:cNvPr id="7" name="Google Shape;78;p1"/>
          <p:cNvCxnSpPr/>
          <p:nvPr/>
        </p:nvCxnSpPr>
        <p:spPr>
          <a:xfrm>
            <a:off x="1278000" y="4562280"/>
            <a:ext cx="671256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85680" y="0"/>
            <a:ext cx="9229680" cy="5167440"/>
          </a:xfrm>
          <a:prstGeom prst="rect">
            <a:avLst/>
          </a:prstGeom>
          <a:ln w="0">
            <a:noFill/>
          </a:ln>
        </p:spPr>
      </p:pic>
      <p:sp>
        <p:nvSpPr>
          <p:cNvPr id="89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F91BDA87-ACE0-475A-BFD1-3E7A8C9B4C09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90" name="Google Shape;124;p4"/>
          <p:cNvCxnSpPr/>
          <p:nvPr/>
        </p:nvCxnSpPr>
        <p:spPr>
          <a:xfrm>
            <a:off x="307800" y="487476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91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92" name="Прямоугольник 9"/>
          <p:cNvSpPr/>
          <p:nvPr/>
        </p:nvSpPr>
        <p:spPr>
          <a:xfrm>
            <a:off x="630360" y="241200"/>
            <a:ext cx="3909960" cy="4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Тапсырма жауабы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3" name="Rectangle 12"/>
          <p:cNvSpPr/>
          <p:nvPr/>
        </p:nvSpPr>
        <p:spPr>
          <a:xfrm>
            <a:off x="152280" y="1454040"/>
            <a:ext cx="184320" cy="2764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1080" rIns="91080" tIns="45360" bIns="45360" anchor="ctr">
            <a:spAutoFit/>
          </a:bodyPr>
          <a:p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4" name="Прямоугольник 1"/>
          <p:cNvSpPr/>
          <p:nvPr/>
        </p:nvSpPr>
        <p:spPr>
          <a:xfrm>
            <a:off x="0" y="776160"/>
            <a:ext cx="9144000" cy="45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      </a:t>
            </a:r>
            <a:r>
              <a:rPr b="0" lang="kk-KZ" sz="2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Тапсырма №2 Венн диаграммасы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5" name="Прямоугольник 1"/>
          <p:cNvSpPr/>
          <p:nvPr/>
        </p:nvSpPr>
        <p:spPr>
          <a:xfrm>
            <a:off x="814320" y="3468600"/>
            <a:ext cx="7824960" cy="39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     </a:t>
            </a:r>
            <a:r>
              <a:rPr b="1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6" name="Oval 16"/>
          <p:cNvSpPr/>
          <p:nvPr/>
        </p:nvSpPr>
        <p:spPr>
          <a:xfrm>
            <a:off x="614520" y="1446120"/>
            <a:ext cx="2947680" cy="1879560"/>
          </a:xfrm>
          <a:prstGeom prst="ellipse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Фотосинтез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1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Өсімдіктердегі хлорофилл де жүзеге асады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7" name="Oval 18"/>
          <p:cNvSpPr/>
          <p:nvPr/>
        </p:nvSpPr>
        <p:spPr>
          <a:xfrm>
            <a:off x="4146480" y="1450800"/>
            <a:ext cx="2884680" cy="1828800"/>
          </a:xfrm>
          <a:prstGeom prst="ellipse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r">
              <a:lnSpc>
                <a:spcPct val="100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Хемосинтез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r">
              <a:lnSpc>
                <a:spcPct val="100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2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Хемотрофты архейлер</a:t>
            </a: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r">
              <a:lnSpc>
                <a:spcPct val="100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2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12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мен бактерияларда</a:t>
            </a: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r">
              <a:lnSpc>
                <a:spcPct val="100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2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жүзеге асады. </a:t>
            </a: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8" name="Oval 17"/>
          <p:cNvSpPr/>
          <p:nvPr/>
        </p:nvSpPr>
        <p:spPr>
          <a:xfrm>
            <a:off x="2833560" y="1589040"/>
            <a:ext cx="2148120" cy="1706760"/>
          </a:xfrm>
          <a:prstGeom prst="ellipse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100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2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Ұқсастығы</a:t>
            </a: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2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АТФ энергиясы  және органикалық заттар  түзіледі. автотрофты қоректену тән. </a:t>
            </a: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63360" y="0"/>
            <a:ext cx="9229680" cy="5167440"/>
          </a:xfrm>
          <a:prstGeom prst="rect">
            <a:avLst/>
          </a:prstGeom>
          <a:ln w="0">
            <a:noFill/>
          </a:ln>
        </p:spPr>
      </p:pic>
      <p:sp>
        <p:nvSpPr>
          <p:cNvPr id="100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BE9FB1D6-221C-45A4-A366-8F2F6482D555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01" name="Google Shape;124;p4"/>
          <p:cNvCxnSpPr/>
          <p:nvPr/>
        </p:nvCxnSpPr>
        <p:spPr>
          <a:xfrm>
            <a:off x="307800" y="487476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102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103" name="Rectangle 12"/>
          <p:cNvSpPr/>
          <p:nvPr/>
        </p:nvSpPr>
        <p:spPr>
          <a:xfrm>
            <a:off x="152280" y="1454040"/>
            <a:ext cx="184320" cy="2764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1080" rIns="91080" tIns="45360" bIns="45360" anchor="ctr">
            <a:spAutoFit/>
          </a:bodyPr>
          <a:p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4" name="Прямоугольник 13"/>
          <p:cNvSpPr/>
          <p:nvPr/>
        </p:nvSpPr>
        <p:spPr>
          <a:xfrm>
            <a:off x="659880" y="236520"/>
            <a:ext cx="2350440" cy="45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Сабақты бекіту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5" name="Прямоугольник 12"/>
          <p:cNvSpPr/>
          <p:nvPr/>
        </p:nvSpPr>
        <p:spPr>
          <a:xfrm>
            <a:off x="299880" y="770040"/>
            <a:ext cx="8596440" cy="70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      </a:t>
            </a:r>
            <a:r>
              <a:rPr b="1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Тапсырма №</a:t>
            </a: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3</a:t>
            </a:r>
            <a:r>
              <a:rPr b="0" lang="kk-KZ" sz="20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Фотосинтез бен хемосинтездің салыстырмалы сипаттамасын кестеге толтырыңыз.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6" name="Rectangle 17"/>
          <p:cNvSpPr/>
          <p:nvPr/>
        </p:nvSpPr>
        <p:spPr>
          <a:xfrm>
            <a:off x="473040" y="3782520"/>
            <a:ext cx="8008920" cy="869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10880" bIns="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Дескриптор: 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776160" indent="-60120">
              <a:lnSpc>
                <a:spcPct val="100000"/>
              </a:lnSpc>
              <a:buClr>
                <a:srgbClr val="204d84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Фотосинтез бен хемосинтездің салыстырмалы сипаттамасын кестеге толтырады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aphicFrame>
        <p:nvGraphicFramePr>
          <p:cNvPr id="107" name=""/>
          <p:cNvGraphicFramePr/>
          <p:nvPr/>
        </p:nvGraphicFramePr>
        <p:xfrm>
          <a:off x="1308240" y="1677960"/>
          <a:ext cx="6764040" cy="1892160"/>
        </p:xfrm>
        <a:graphic>
          <a:graphicData uri="http://schemas.openxmlformats.org/drawingml/2006/table">
            <a:tbl>
              <a:tblPr/>
              <a:tblGrid>
                <a:gridCol w="630000"/>
                <a:gridCol w="2094120"/>
                <a:gridCol w="2095560"/>
                <a:gridCol w="1944360"/>
              </a:tblGrid>
              <a:tr h="315720"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18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№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18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Ерекшеліктері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18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Фотосинтез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18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Хемосинтез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631080"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18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18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Атауының шығу тегі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endParaRPr b="0" lang="ru-RU" sz="12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endParaRPr b="0" lang="ru-RU" sz="12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15720"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18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2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18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Энергия көзі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endParaRPr b="0" lang="ru-RU" sz="12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endParaRPr b="0" lang="ru-RU" sz="12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15720"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18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3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18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Жүзеге асады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endParaRPr b="0" lang="ru-RU" sz="12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endParaRPr b="0" lang="ru-RU" sz="12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15720"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18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4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18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Пигменттер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endParaRPr b="0" lang="ru-RU" sz="12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endParaRPr b="0" lang="ru-RU" sz="12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63360" y="0"/>
            <a:ext cx="9229680" cy="5167440"/>
          </a:xfrm>
          <a:prstGeom prst="rect">
            <a:avLst/>
          </a:prstGeom>
          <a:ln w="0">
            <a:noFill/>
          </a:ln>
        </p:spPr>
      </p:pic>
      <p:sp>
        <p:nvSpPr>
          <p:cNvPr id="109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703A90BF-2CCB-45B4-B469-5C7FC5DCDCED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10" name="Google Shape;124;p4"/>
          <p:cNvCxnSpPr/>
          <p:nvPr/>
        </p:nvCxnSpPr>
        <p:spPr>
          <a:xfrm>
            <a:off x="307800" y="487476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111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112" name="Rectangle 12"/>
          <p:cNvSpPr/>
          <p:nvPr/>
        </p:nvSpPr>
        <p:spPr>
          <a:xfrm>
            <a:off x="152280" y="1454040"/>
            <a:ext cx="184320" cy="2764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1080" rIns="91080" tIns="45360" bIns="45360" anchor="ctr">
            <a:spAutoFit/>
          </a:bodyPr>
          <a:p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3" name="Прямоугольник 13"/>
          <p:cNvSpPr/>
          <p:nvPr/>
        </p:nvSpPr>
        <p:spPr>
          <a:xfrm>
            <a:off x="684360" y="204840"/>
            <a:ext cx="5952960" cy="45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Сабақты бекіту тапсырмасының жауабы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4" name="Прямоугольник 15"/>
          <p:cNvSpPr/>
          <p:nvPr/>
        </p:nvSpPr>
        <p:spPr>
          <a:xfrm>
            <a:off x="204840" y="754200"/>
            <a:ext cx="8939160" cy="45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      </a:t>
            </a:r>
            <a:r>
              <a:rPr b="0" lang="kk-KZ" sz="2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Тапсырма №3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aphicFrame>
        <p:nvGraphicFramePr>
          <p:cNvPr id="115" name=""/>
          <p:cNvGraphicFramePr/>
          <p:nvPr/>
        </p:nvGraphicFramePr>
        <p:xfrm>
          <a:off x="1308240" y="1677960"/>
          <a:ext cx="6764040" cy="2524320"/>
        </p:xfrm>
        <a:graphic>
          <a:graphicData uri="http://schemas.openxmlformats.org/drawingml/2006/table">
            <a:tbl>
              <a:tblPr/>
              <a:tblGrid>
                <a:gridCol w="630000"/>
                <a:gridCol w="2094120"/>
                <a:gridCol w="2095560"/>
                <a:gridCol w="1944360"/>
              </a:tblGrid>
              <a:tr h="315720"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18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№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18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Ерекшеліктері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18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Фотосинтез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18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Хемосинтез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631080"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18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18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Атауының шығу тегі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6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гр.фотос - жарық және синтез) 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6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Гр. </a:t>
                      </a:r>
                      <a:r>
                        <a:rPr b="0" lang="kk-KZ" sz="16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хемо-</a:t>
                      </a:r>
                      <a:r>
                        <a:rPr b="0" lang="en-US" sz="16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b="0" lang="ru-RU" sz="16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тізбек</a:t>
                      </a:r>
                      <a:r>
                        <a:rPr b="0" lang="en-US" sz="16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b="0" lang="kk-KZ" sz="16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және синтез</a:t>
                      </a:r>
                      <a:r>
                        <a:rPr b="0" lang="ru-RU" sz="16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)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631080"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18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2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18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Энергия көзі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18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Күн энергиясын сіңіру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18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Бейорганикалық заттың тотығуы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631080"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18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3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18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Жүзеге асады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18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Жасыл өсімдікте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18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Бактерия мен архейлерде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15720"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18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4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18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Пигменттер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18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хлорофилл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18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хемотрофтар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63360" y="0"/>
            <a:ext cx="9229680" cy="5167440"/>
          </a:xfrm>
          <a:prstGeom prst="rect">
            <a:avLst/>
          </a:prstGeom>
          <a:ln w="0">
            <a:noFill/>
          </a:ln>
        </p:spPr>
      </p:pic>
      <p:sp>
        <p:nvSpPr>
          <p:cNvPr id="117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276BC6D0-C7A8-4745-A32D-90BC6CCEDDE4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18" name="Google Shape;124;p4"/>
          <p:cNvCxnSpPr/>
          <p:nvPr/>
        </p:nvCxnSpPr>
        <p:spPr>
          <a:xfrm>
            <a:off x="307800" y="487476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119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120" name="Rectangle 12"/>
          <p:cNvSpPr/>
          <p:nvPr/>
        </p:nvSpPr>
        <p:spPr>
          <a:xfrm>
            <a:off x="152280" y="1454040"/>
            <a:ext cx="184320" cy="2764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1080" rIns="91080" tIns="45360" bIns="45360" anchor="ctr">
            <a:spAutoFit/>
          </a:bodyPr>
          <a:p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1" name="Прямоугольник 7"/>
          <p:cNvSpPr/>
          <p:nvPr/>
        </p:nvSpPr>
        <p:spPr>
          <a:xfrm>
            <a:off x="728280" y="270000"/>
            <a:ext cx="1919880" cy="45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Қорытынды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2" name="Прямоугольник 11"/>
          <p:cNvSpPr/>
          <p:nvPr/>
        </p:nvSpPr>
        <p:spPr>
          <a:xfrm>
            <a:off x="378000" y="906480"/>
            <a:ext cx="5454360" cy="100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Рефлекция. 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«Мен бүгінгі сабақта...................., 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себебі........................»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23" name="Рисунок 11" descr="http://info207.ucoz.ua/Programming/Lasarus/smile.png"/>
          <p:cNvPicPr/>
          <p:nvPr/>
        </p:nvPicPr>
        <p:blipFill>
          <a:blip r:embed="rId2"/>
          <a:stretch/>
        </p:blipFill>
        <p:spPr>
          <a:xfrm>
            <a:off x="1003320" y="2206800"/>
            <a:ext cx="793800" cy="647640"/>
          </a:xfrm>
          <a:prstGeom prst="rect">
            <a:avLst/>
          </a:prstGeom>
          <a:ln w="0">
            <a:noFill/>
          </a:ln>
        </p:spPr>
      </p:pic>
      <p:pic>
        <p:nvPicPr>
          <p:cNvPr id="124" name="Рисунок 12" descr="http://avatars.mds.yandex.net/get-pdb/881477/9f3fec68-82c1-4276-951f-c6b464c46dd0/orig"/>
          <p:cNvPicPr/>
          <p:nvPr/>
        </p:nvPicPr>
        <p:blipFill>
          <a:blip r:embed="rId3"/>
          <a:stretch/>
        </p:blipFill>
        <p:spPr>
          <a:xfrm>
            <a:off x="879480" y="2759040"/>
            <a:ext cx="1185840" cy="1135080"/>
          </a:xfrm>
          <a:prstGeom prst="rect">
            <a:avLst/>
          </a:prstGeom>
          <a:ln w="0">
            <a:noFill/>
          </a:ln>
        </p:spPr>
      </p:pic>
      <p:pic>
        <p:nvPicPr>
          <p:cNvPr id="125" name="Рисунок 13" descr="https://www.audit-it.ru/upload/blog/fd7/QuestionGuy.jpg"/>
          <p:cNvPicPr/>
          <p:nvPr/>
        </p:nvPicPr>
        <p:blipFill>
          <a:blip r:embed="rId4"/>
          <a:stretch/>
        </p:blipFill>
        <p:spPr>
          <a:xfrm>
            <a:off x="1022400" y="3835440"/>
            <a:ext cx="727200" cy="784080"/>
          </a:xfrm>
          <a:prstGeom prst="rect">
            <a:avLst/>
          </a:prstGeom>
          <a:ln w="0">
            <a:noFill/>
          </a:ln>
        </p:spPr>
      </p:pic>
      <p:sp>
        <p:nvSpPr>
          <p:cNvPr id="126" name="Прямоугольник 14"/>
          <p:cNvSpPr/>
          <p:nvPr/>
        </p:nvSpPr>
        <p:spPr>
          <a:xfrm>
            <a:off x="2018520" y="3236760"/>
            <a:ext cx="342396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(.............толықтырғым келеді)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7" name="Rectangle 32"/>
          <p:cNvSpPr/>
          <p:nvPr/>
        </p:nvSpPr>
        <p:spPr>
          <a:xfrm>
            <a:off x="2160720" y="2500920"/>
            <a:ext cx="211140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SimSun"/>
              </a:rPr>
              <a:t>(.........білдім)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8" name="Прямоугольник 15"/>
          <p:cNvSpPr/>
          <p:nvPr/>
        </p:nvSpPr>
        <p:spPr>
          <a:xfrm>
            <a:off x="1960200" y="4073400"/>
            <a:ext cx="257220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(................</a:t>
            </a:r>
            <a:r>
              <a:rPr b="0" lang="kk-KZ" sz="18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сұрағым бар)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63360" y="0"/>
            <a:ext cx="9229680" cy="5167440"/>
          </a:xfrm>
          <a:prstGeom prst="rect">
            <a:avLst/>
          </a:prstGeom>
          <a:ln w="0">
            <a:noFill/>
          </a:ln>
        </p:spPr>
      </p:pic>
      <p:sp>
        <p:nvSpPr>
          <p:cNvPr id="130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7AC80F36-5766-4988-B4D4-4A0E762D87EF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31" name="Google Shape;124;p4"/>
          <p:cNvCxnSpPr/>
          <p:nvPr/>
        </p:nvCxnSpPr>
        <p:spPr>
          <a:xfrm>
            <a:off x="307800" y="487476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132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133" name="Rectangle 12"/>
          <p:cNvSpPr/>
          <p:nvPr/>
        </p:nvSpPr>
        <p:spPr>
          <a:xfrm>
            <a:off x="152280" y="1454040"/>
            <a:ext cx="184320" cy="2764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1080" rIns="91080" tIns="45360" bIns="45360" anchor="ctr">
            <a:spAutoFit/>
          </a:bodyPr>
          <a:p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4" name="Прямоугольник 7"/>
          <p:cNvSpPr/>
          <p:nvPr/>
        </p:nvSpPr>
        <p:spPr>
          <a:xfrm>
            <a:off x="728640" y="270000"/>
            <a:ext cx="1847880" cy="45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Үй жұмысы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5" name="Прямоугольник 11"/>
          <p:cNvSpPr/>
          <p:nvPr/>
        </p:nvSpPr>
        <p:spPr>
          <a:xfrm>
            <a:off x="361800" y="1127160"/>
            <a:ext cx="6969240" cy="1189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§10 Біліміңді тексер: 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Талдау сұрағы -1 және 2, 55-бетте.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63360" y="117360"/>
            <a:ext cx="9229680" cy="5167440"/>
          </a:xfrm>
          <a:prstGeom prst="rect">
            <a:avLst/>
          </a:prstGeom>
          <a:ln w="0">
            <a:noFill/>
          </a:ln>
        </p:spPr>
      </p:pic>
      <p:sp>
        <p:nvSpPr>
          <p:cNvPr id="137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B2D18A36-A9D9-43E7-8832-AC3CA8E596F9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38" name="Google Shape;124;p4"/>
          <p:cNvCxnSpPr/>
          <p:nvPr/>
        </p:nvCxnSpPr>
        <p:spPr>
          <a:xfrm>
            <a:off x="307800" y="487476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139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140" name="Rectangle 12"/>
          <p:cNvSpPr/>
          <p:nvPr/>
        </p:nvSpPr>
        <p:spPr>
          <a:xfrm>
            <a:off x="152280" y="1454040"/>
            <a:ext cx="184320" cy="2764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1080" rIns="91080" tIns="45360" bIns="45360" anchor="ctr">
            <a:spAutoFit/>
          </a:bodyPr>
          <a:p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1" name="Прямоугольник 7"/>
          <p:cNvSpPr/>
          <p:nvPr/>
        </p:nvSpPr>
        <p:spPr>
          <a:xfrm>
            <a:off x="734400" y="270000"/>
            <a:ext cx="3654000" cy="45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Қолданылған әдебиеттер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2" name="Прямоугольник 11"/>
          <p:cNvSpPr/>
          <p:nvPr/>
        </p:nvSpPr>
        <p:spPr>
          <a:xfrm>
            <a:off x="361800" y="1127160"/>
            <a:ext cx="8388360" cy="253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Сабақ төмендегі оқулық негізінде құрастырылды.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buClr>
                <a:srgbClr val="204d84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Биология 11 сынып, Қоғамдық-гуманитарлық бағыт.  Оқулық авторылары: Н. Аблайханова, А. Қалыбаева, А. Пәрімбекова;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buClr>
                <a:srgbClr val="204d84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. </a:t>
            </a:r>
            <a:r>
              <a:rPr b="0" lang="ru-RU" sz="2000" strike="noStrike" u="sng">
                <a:solidFill>
                  <a:srgbClr val="0000ff"/>
                </a:solidFill>
                <a:uFillTx/>
                <a:latin typeface="Times New Roman"/>
                <a:ea typeface="Times New Roman"/>
                <a:hlinkClick r:id="rId2"/>
              </a:rPr>
              <a:t>https://kk.wikipedia.org/</a:t>
            </a:r>
            <a:r>
              <a:rPr b="0" lang="ru-RU" sz="2000" strike="noStrike" u="sng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фотосинтез...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buClr>
                <a:srgbClr val="204d84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4680"/>
            <a:ext cx="9144000" cy="5167440"/>
          </a:xfrm>
          <a:prstGeom prst="rect">
            <a:avLst/>
          </a:prstGeom>
          <a:ln w="0">
            <a:noFill/>
          </a:ln>
        </p:spPr>
      </p:pic>
      <p:sp>
        <p:nvSpPr>
          <p:cNvPr id="9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78CDC7F1-2678-4799-9C24-BFDF90C5C2BB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0" name="Google Shape;124;p4"/>
          <p:cNvCxnSpPr/>
          <p:nvPr/>
        </p:nvCxnSpPr>
        <p:spPr>
          <a:xfrm>
            <a:off x="299880" y="488268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11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12" name="Google Shape;230;p65"/>
          <p:cNvSpPr/>
          <p:nvPr/>
        </p:nvSpPr>
        <p:spPr>
          <a:xfrm>
            <a:off x="325440" y="676440"/>
            <a:ext cx="8588520" cy="3278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83520" rIns="83520" tIns="83520" bIns="83520" anchor="t">
            <a:normAutofit fontScale="92500" lnSpcReduction="9999"/>
          </a:bodyPr>
          <a:p>
            <a:pPr marL="372960" indent="-372960">
              <a:lnSpc>
                <a:spcPct val="10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терийлері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00000"/>
              </a:lnSpc>
              <a:spcBef>
                <a:spcPts val="601"/>
              </a:spcBef>
              <a:buClr>
                <a:srgbClr val="204d84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11.1.2.5 -Фотосинтез және хемосинтез үдерістерінің ерекшеліктерін салыстыру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.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00000"/>
              </a:lnSpc>
              <a:spcBef>
                <a:spcPts val="601"/>
              </a:spcBef>
              <a:buClr>
                <a:srgbClr val="204d84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00000"/>
              </a:lnSpc>
              <a:spcBef>
                <a:spcPts val="601"/>
              </a:spcBef>
              <a:buClr>
                <a:srgbClr val="204d84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00000"/>
              </a:lnSpc>
              <a:spcBef>
                <a:spcPts val="601"/>
              </a:spcBef>
              <a:buClr>
                <a:srgbClr val="204d84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00000"/>
              </a:lnSpc>
              <a:spcBef>
                <a:spcPts val="601"/>
              </a:spcBef>
              <a:buClr>
                <a:srgbClr val="204d84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Фотосинтез және хемосинтез үдерістерінің ерекшеліктерін салыстырады.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00000"/>
              </a:lnSpc>
              <a:spcBef>
                <a:spcPts val="601"/>
              </a:spcBef>
              <a:buClr>
                <a:srgbClr val="204d84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00000"/>
              </a:lnSpc>
              <a:spcBef>
                <a:spcPts val="601"/>
              </a:spcBef>
              <a:buClr>
                <a:srgbClr val="204d84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00000"/>
              </a:lnSpc>
              <a:spcBef>
                <a:spcPts val="499"/>
              </a:spcBef>
              <a:buClr>
                <a:srgbClr val="1f497d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2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2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2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" name="Прямоугольник 9"/>
          <p:cNvSpPr/>
          <p:nvPr/>
        </p:nvSpPr>
        <p:spPr>
          <a:xfrm>
            <a:off x="3274920" y="233280"/>
            <a:ext cx="3778200" cy="4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Оқу мақсаты 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4" name="Picture 2" descr="C:\Users\Типография\Desktop\Безымянный.png"/>
          <p:cNvPicPr/>
          <p:nvPr/>
        </p:nvPicPr>
        <p:blipFill>
          <a:blip r:embed="rId2"/>
          <a:srcRect l="11758" t="5761" r="11484" b="86798"/>
          <a:stretch/>
        </p:blipFill>
        <p:spPr>
          <a:xfrm>
            <a:off x="0" y="2395440"/>
            <a:ext cx="9144000" cy="385920"/>
          </a:xfrm>
          <a:prstGeom prst="rect">
            <a:avLst/>
          </a:prstGeom>
          <a:ln w="0">
            <a:noFill/>
          </a:ln>
        </p:spPr>
      </p:pic>
      <p:sp>
        <p:nvSpPr>
          <p:cNvPr id="15" name="Прямоугольник 9"/>
          <p:cNvSpPr/>
          <p:nvPr/>
        </p:nvSpPr>
        <p:spPr>
          <a:xfrm>
            <a:off x="2730600" y="2367000"/>
            <a:ext cx="3778200" cy="4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Ба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ғалау критерийі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63360" y="0"/>
            <a:ext cx="9229680" cy="5167440"/>
          </a:xfrm>
          <a:prstGeom prst="rect">
            <a:avLst/>
          </a:prstGeom>
          <a:ln w="0">
            <a:noFill/>
          </a:ln>
        </p:spPr>
      </p:pic>
      <p:sp>
        <p:nvSpPr>
          <p:cNvPr id="17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6DCA5FE1-61D0-40B0-9467-6F6A5B1F05DB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8" name="Google Shape;124;p4"/>
          <p:cNvCxnSpPr/>
          <p:nvPr/>
        </p:nvCxnSpPr>
        <p:spPr>
          <a:xfrm>
            <a:off x="307800" y="487476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19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20" name="Rectangle 12"/>
          <p:cNvSpPr/>
          <p:nvPr/>
        </p:nvSpPr>
        <p:spPr>
          <a:xfrm>
            <a:off x="152280" y="1454040"/>
            <a:ext cx="184320" cy="2764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1080" rIns="91080" tIns="45360" bIns="45360" anchor="ctr">
            <a:spAutoFit/>
          </a:bodyPr>
          <a:p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pSp>
        <p:nvGrpSpPr>
          <p:cNvPr id="21" name="Прямоугольник 1"/>
          <p:cNvGrpSpPr/>
          <p:nvPr/>
        </p:nvGrpSpPr>
        <p:grpSpPr>
          <a:xfrm>
            <a:off x="115920" y="1023840"/>
            <a:ext cx="5126040" cy="3322800"/>
            <a:chOff x="115920" y="1023840"/>
            <a:chExt cx="5126040" cy="3322800"/>
          </a:xfrm>
        </p:grpSpPr>
        <p:pic>
          <p:nvPicPr>
            <p:cNvPr id="22" name="Прямоугольник 1" descr=""/>
            <p:cNvPicPr/>
            <p:nvPr/>
          </p:nvPicPr>
          <p:blipFill>
            <a:blip r:embed="rId2"/>
            <a:stretch/>
          </p:blipFill>
          <p:spPr>
            <a:xfrm>
              <a:off x="115920" y="1023840"/>
              <a:ext cx="5126040" cy="332280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3" name=""/>
            <p:cNvSpPr/>
            <p:nvPr/>
          </p:nvSpPr>
          <p:spPr>
            <a:xfrm>
              <a:off x="268200" y="1101600"/>
              <a:ext cx="4824360" cy="3017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anchor="t">
              <a:spAutoFit/>
            </a:bodyPr>
            <a:p>
              <a:pPr algn="just"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kk-KZ" sz="2400" strike="noStrike" u="none">
                  <a:solidFill>
                    <a:srgbClr val="204d84"/>
                  </a:solidFill>
                  <a:uFillTx/>
                  <a:latin typeface="Times New Roman"/>
                  <a:ea typeface="Times New Roman"/>
                </a:rPr>
                <a:t> </a:t>
              </a:r>
              <a:r>
                <a:rPr b="1" lang="kk-KZ" sz="2400" strike="noStrike" u="none">
                  <a:solidFill>
                    <a:srgbClr val="204d84"/>
                  </a:solidFill>
                  <a:uFillTx/>
                  <a:latin typeface="Times New Roman"/>
                  <a:ea typeface="Times New Roman"/>
                </a:rPr>
                <a:t>Хемосинтездің ашылу тарихы. </a:t>
              </a:r>
              <a:r>
                <a:rPr b="0" lang="kk-KZ" sz="2400" strike="noStrike" u="none">
                  <a:solidFill>
                    <a:srgbClr val="204d84"/>
                  </a:solidFill>
                  <a:uFillTx/>
                  <a:latin typeface="Times New Roman"/>
                  <a:ea typeface="Times New Roman"/>
                </a:rPr>
                <a:t>Биологиялық құбылыс ретінде хемосинтез процесін 1887 жылы Ресей биологі С.Н. Виноградский ашты. Ғалым кейбір бактериялардың химиялық энергияны пайдаланып, көмірсулар бөле алу қабілетін дәлелдеді. 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sp>
        <p:nvSpPr>
          <p:cNvPr id="24" name="Прямоугольник 9"/>
          <p:cNvSpPr/>
          <p:nvPr/>
        </p:nvSpPr>
        <p:spPr>
          <a:xfrm>
            <a:off x="1876320" y="257040"/>
            <a:ext cx="4856400" cy="4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Хемосинтез.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25" name="Рисунок 10" descr="https://ds04.infourok.ru/uploads/ex/025f/00101b76-1d84330e/img13.jpg"/>
          <p:cNvPicPr/>
          <p:nvPr/>
        </p:nvPicPr>
        <p:blipFill>
          <a:blip r:embed="rId3"/>
          <a:stretch/>
        </p:blipFill>
        <p:spPr>
          <a:xfrm>
            <a:off x="5967360" y="768240"/>
            <a:ext cx="1749600" cy="1901880"/>
          </a:xfrm>
          <a:prstGeom prst="rect">
            <a:avLst/>
          </a:prstGeom>
          <a:ln w="0">
            <a:noFill/>
          </a:ln>
        </p:spPr>
      </p:pic>
      <p:pic>
        <p:nvPicPr>
          <p:cNvPr id="26" name="Рисунок 11" descr="https://ds04.infourok.ru/uploads/ex/025f/00101b76-1d84330e/img13.jpg"/>
          <p:cNvPicPr/>
          <p:nvPr/>
        </p:nvPicPr>
        <p:blipFill>
          <a:blip r:embed="rId4"/>
          <a:srcRect l="13807" t="40362" r="58587" b="16142"/>
          <a:stretch/>
        </p:blipFill>
        <p:spPr>
          <a:xfrm>
            <a:off x="6116760" y="3135240"/>
            <a:ext cx="1844640" cy="1200240"/>
          </a:xfrm>
          <a:prstGeom prst="rect">
            <a:avLst/>
          </a:prstGeom>
          <a:ln w="0">
            <a:noFill/>
          </a:ln>
          <a:effectLst>
            <a:outerShdw dist="0" dir="0" blurRad="0" rotWithShape="0">
              <a:srgbClr val="000000">
                <a:alpha val="70000"/>
              </a:srgbClr>
            </a:outerShdw>
          </a:effectLst>
        </p:spPr>
      </p:pic>
      <p:sp>
        <p:nvSpPr>
          <p:cNvPr id="27" name="Прямоугольник 12"/>
          <p:cNvSpPr/>
          <p:nvPr/>
        </p:nvSpPr>
        <p:spPr>
          <a:xfrm>
            <a:off x="5745960" y="2606760"/>
            <a:ext cx="242712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2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Сергей Николаевич Виноградский</a:t>
            </a: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2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12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(1856-1953)</a:t>
            </a: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" name="Прямоугольник 13"/>
          <p:cNvSpPr/>
          <p:nvPr/>
        </p:nvSpPr>
        <p:spPr>
          <a:xfrm>
            <a:off x="6104160" y="4398840"/>
            <a:ext cx="1857240" cy="27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2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Хемотрофты бактериялар</a:t>
            </a: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63360" y="0"/>
            <a:ext cx="9229680" cy="5167440"/>
          </a:xfrm>
          <a:prstGeom prst="rect">
            <a:avLst/>
          </a:prstGeom>
          <a:ln w="0">
            <a:noFill/>
          </a:ln>
        </p:spPr>
      </p:pic>
      <p:sp>
        <p:nvSpPr>
          <p:cNvPr id="30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ADCE8464-1755-458B-93B1-B5BD4F93A63E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31" name="Google Shape;124;p4"/>
          <p:cNvCxnSpPr/>
          <p:nvPr/>
        </p:nvCxnSpPr>
        <p:spPr>
          <a:xfrm>
            <a:off x="307800" y="487476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32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33" name="Rectangle 12"/>
          <p:cNvSpPr/>
          <p:nvPr/>
        </p:nvSpPr>
        <p:spPr>
          <a:xfrm>
            <a:off x="152280" y="1454040"/>
            <a:ext cx="184320" cy="2764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1080" rIns="91080" tIns="45360" bIns="45360" anchor="ctr">
            <a:spAutoFit/>
          </a:bodyPr>
          <a:p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aphicFrame>
        <p:nvGraphicFramePr>
          <p:cNvPr id="34" name=""/>
          <p:cNvGraphicFramePr/>
          <p:nvPr/>
        </p:nvGraphicFramePr>
        <p:xfrm>
          <a:off x="1382760" y="1563840"/>
          <a:ext cx="6516720" cy="2709720"/>
        </p:xfrm>
        <a:graphic>
          <a:graphicData uri="http://schemas.openxmlformats.org/drawingml/2006/table">
            <a:tbl>
              <a:tblPr/>
              <a:tblGrid>
                <a:gridCol w="3205080"/>
                <a:gridCol w="3311640"/>
              </a:tblGrid>
              <a:tr h="48348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Ұқсастығы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ru-RU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b="1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Айырмашылығы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4bacc6"/>
                    </a:solidFill>
                  </a:tcPr>
                </a:tc>
              </a:tr>
              <a:tr h="222624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Бейорганикалық заттардан органикалық заттар түзетін автотрофты қоректену типіне жатады.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реакциялары  нәтижесінде органиқалық заттар синтезделеді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Олардың энергия көздері де, тотығу – тотықсыздану процестері де әртүрлі. Хемосинтез процесінде бактерия жасушаларында хлорофилл  болмайды.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0e3ea"/>
                    </a:solidFill>
                  </a:tcPr>
                </a:tc>
              </a:tr>
            </a:tbl>
          </a:graphicData>
        </a:graphic>
      </p:graphicFrame>
      <p:sp>
        <p:nvSpPr>
          <p:cNvPr id="35" name="Прямоугольник 11"/>
          <p:cNvSpPr/>
          <p:nvPr/>
        </p:nvSpPr>
        <p:spPr>
          <a:xfrm>
            <a:off x="1460520" y="966960"/>
            <a:ext cx="536580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Хемосинтез және фотосинтез үдерісі: 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6" name="Прямоугольник 9"/>
          <p:cNvSpPr/>
          <p:nvPr/>
        </p:nvSpPr>
        <p:spPr>
          <a:xfrm>
            <a:off x="0" y="241200"/>
            <a:ext cx="8277120" cy="37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Хемосинтез.</a:t>
            </a:r>
            <a:r>
              <a:rPr b="1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kk-KZ" sz="20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Фотосинтез бен хемосинтез үдерістерін салыстыру.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85680" y="0"/>
            <a:ext cx="9229680" cy="5167440"/>
          </a:xfrm>
          <a:prstGeom prst="rect">
            <a:avLst/>
          </a:prstGeom>
          <a:ln w="0">
            <a:noFill/>
          </a:ln>
        </p:spPr>
      </p:pic>
      <p:sp>
        <p:nvSpPr>
          <p:cNvPr id="38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C094A069-DC40-4A80-B3E8-48DE27E2630F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39" name="Google Shape;124;p4"/>
          <p:cNvCxnSpPr/>
          <p:nvPr/>
        </p:nvCxnSpPr>
        <p:spPr>
          <a:xfrm>
            <a:off x="307800" y="487476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40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41" name="Rectangle 12"/>
          <p:cNvSpPr/>
          <p:nvPr/>
        </p:nvSpPr>
        <p:spPr>
          <a:xfrm>
            <a:off x="152280" y="1454040"/>
            <a:ext cx="184320" cy="2764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1080" rIns="91080" tIns="45360" bIns="45360" anchor="ctr">
            <a:spAutoFit/>
          </a:bodyPr>
          <a:p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pSp>
        <p:nvGrpSpPr>
          <p:cNvPr id="42" name="Прямоугольник 1"/>
          <p:cNvGrpSpPr/>
          <p:nvPr/>
        </p:nvGrpSpPr>
        <p:grpSpPr>
          <a:xfrm>
            <a:off x="115920" y="1023840"/>
            <a:ext cx="6029280" cy="3687840"/>
            <a:chOff x="115920" y="1023840"/>
            <a:chExt cx="6029280" cy="3687840"/>
          </a:xfrm>
        </p:grpSpPr>
        <p:pic>
          <p:nvPicPr>
            <p:cNvPr id="43" name="Прямоугольник 1" descr=""/>
            <p:cNvPicPr/>
            <p:nvPr/>
          </p:nvPicPr>
          <p:blipFill>
            <a:blip r:embed="rId2"/>
            <a:stretch/>
          </p:blipFill>
          <p:spPr>
            <a:xfrm>
              <a:off x="115920" y="1023840"/>
              <a:ext cx="6029280" cy="368784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44" name=""/>
            <p:cNvSpPr/>
            <p:nvPr/>
          </p:nvSpPr>
          <p:spPr>
            <a:xfrm>
              <a:off x="268200" y="1101600"/>
              <a:ext cx="5722920" cy="33836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anchor="t">
              <a:spAutoFit/>
            </a:bodyPr>
            <a:p>
              <a:pPr algn="just"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kk-KZ" sz="2400" strike="noStrike" u="none">
                  <a:solidFill>
                    <a:srgbClr val="204d84"/>
                  </a:solidFill>
                  <a:uFillTx/>
                  <a:latin typeface="Times New Roman"/>
                  <a:ea typeface="Times New Roman"/>
                </a:rPr>
                <a:t> </a:t>
              </a:r>
              <a:r>
                <a:rPr b="1" lang="kk-KZ" sz="2400" strike="noStrike" u="none">
                  <a:solidFill>
                    <a:srgbClr val="204d84"/>
                  </a:solidFill>
                  <a:uFillTx/>
                  <a:latin typeface="Times New Roman"/>
                  <a:ea typeface="Times New Roman"/>
                </a:rPr>
                <a:t>Хемосинтездің </a:t>
              </a:r>
              <a:r>
                <a:rPr b="1" i="1" lang="kk-KZ" sz="2400" strike="noStrike" u="none">
                  <a:solidFill>
                    <a:srgbClr val="204d84"/>
                  </a:solidFill>
                  <a:uFillTx/>
                  <a:latin typeface="Times New Roman"/>
                  <a:ea typeface="Times New Roman"/>
                </a:rPr>
                <a:t>табиғаттағы маңызы</a:t>
              </a:r>
              <a:r>
                <a:rPr b="0" i="1" lang="kk-KZ" sz="2400" strike="noStrike" u="none">
                  <a:solidFill>
                    <a:srgbClr val="204d84"/>
                  </a:solidFill>
                  <a:uFillTx/>
                  <a:latin typeface="Times New Roman"/>
                  <a:ea typeface="Times New Roman"/>
                </a:rPr>
                <a:t>. </a:t>
              </a:r>
              <a:r>
                <a:rPr b="0" lang="kk-KZ" sz="2400" strike="noStrike" u="none">
                  <a:solidFill>
                    <a:srgbClr val="204d84"/>
                  </a:solidFill>
                  <a:uFillTx/>
                  <a:latin typeface="Times New Roman"/>
                  <a:ea typeface="Times New Roman"/>
                </a:rPr>
                <a:t>Хемотрофтар – энергияны хемосинтез арқылы алатын организмдер, азот айналымында манызды рөл атқарады, топырақ құнарлылығын тұрақты ұстап тұрады. Хемосинтезтик-бактериялардың қызметі арқасында табиғи жағдайларда кендер мен селитраның қоры жиналуда. 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sp>
        <p:nvSpPr>
          <p:cNvPr id="45" name="Прямоугольник 9"/>
          <p:cNvSpPr/>
          <p:nvPr/>
        </p:nvSpPr>
        <p:spPr>
          <a:xfrm>
            <a:off x="0" y="241200"/>
            <a:ext cx="8277120" cy="37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Хемосинтез.</a:t>
            </a:r>
            <a:r>
              <a:rPr b="1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kk-KZ" sz="20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Фотосинтез бен хемосинтез үдерістерін салыстыру.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46" name="Picture 12" descr="https://telegraf.com.ua/files/2019/11/tsukeng-8.jpg"/>
          <p:cNvPicPr/>
          <p:nvPr/>
        </p:nvPicPr>
        <p:blipFill>
          <a:blip r:embed="rId3"/>
          <a:stretch/>
        </p:blipFill>
        <p:spPr>
          <a:xfrm>
            <a:off x="6512040" y="938160"/>
            <a:ext cx="1765080" cy="2795760"/>
          </a:xfrm>
          <a:prstGeom prst="rect">
            <a:avLst/>
          </a:prstGeom>
          <a:ln w="0">
            <a:noFill/>
          </a:ln>
          <a:effectLst>
            <a:outerShdw dist="139498" dir="2700000" blurRad="0" rotWithShape="0">
              <a:srgbClr val="333333">
                <a:alpha val="65000"/>
              </a:srgbClr>
            </a:outerShdw>
          </a:effectLst>
        </p:spPr>
      </p:pic>
      <p:sp>
        <p:nvSpPr>
          <p:cNvPr id="47" name="Прямоугольник 13"/>
          <p:cNvSpPr/>
          <p:nvPr/>
        </p:nvSpPr>
        <p:spPr>
          <a:xfrm>
            <a:off x="4358880" y="2433600"/>
            <a:ext cx="426240" cy="27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2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мен</a:t>
            </a: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8" name="Прямоугольник 14"/>
          <p:cNvSpPr/>
          <p:nvPr/>
        </p:nvSpPr>
        <p:spPr>
          <a:xfrm>
            <a:off x="6589800" y="3930480"/>
            <a:ext cx="1534680" cy="734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Азоттандырушы, 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темір және күкірт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1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бактериялары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-23760"/>
            <a:ext cx="9702720" cy="5167440"/>
          </a:xfrm>
          <a:prstGeom prst="rect">
            <a:avLst/>
          </a:prstGeom>
          <a:ln w="0">
            <a:noFill/>
          </a:ln>
        </p:spPr>
      </p:pic>
      <p:sp>
        <p:nvSpPr>
          <p:cNvPr id="50" name="Google Shape;123;p4"/>
          <p:cNvSpPr/>
          <p:nvPr/>
        </p:nvSpPr>
        <p:spPr>
          <a:xfrm>
            <a:off x="756432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A6329345-E5A2-435A-8F46-4ADA6D24F9DA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51" name="Google Shape;124;p4"/>
          <p:cNvCxnSpPr/>
          <p:nvPr/>
        </p:nvCxnSpPr>
        <p:spPr>
          <a:xfrm>
            <a:off x="307800" y="487476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52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53" name="Rectangle 12"/>
          <p:cNvSpPr/>
          <p:nvPr/>
        </p:nvSpPr>
        <p:spPr>
          <a:xfrm>
            <a:off x="152280" y="1454040"/>
            <a:ext cx="184320" cy="2764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1080" rIns="91080" tIns="45360" bIns="45360" anchor="ctr">
            <a:spAutoFit/>
          </a:bodyPr>
          <a:p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4" name="Прямоугольник 9"/>
          <p:cNvSpPr/>
          <p:nvPr/>
        </p:nvSpPr>
        <p:spPr>
          <a:xfrm>
            <a:off x="0" y="241200"/>
            <a:ext cx="8277120" cy="37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Хемосинтез.</a:t>
            </a:r>
            <a:r>
              <a:rPr b="1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kk-KZ" sz="20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Фотосинтез бен хемосинтез үдерістерін салыстыру.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pSp>
        <p:nvGrpSpPr>
          <p:cNvPr id="55" name="Прямоугольник 1"/>
          <p:cNvGrpSpPr/>
          <p:nvPr/>
        </p:nvGrpSpPr>
        <p:grpSpPr>
          <a:xfrm>
            <a:off x="36360" y="701640"/>
            <a:ext cx="5469120" cy="4200840"/>
            <a:chOff x="36360" y="701640"/>
            <a:chExt cx="5469120" cy="4200840"/>
          </a:xfrm>
        </p:grpSpPr>
        <p:pic>
          <p:nvPicPr>
            <p:cNvPr id="56" name="Прямоугольник 1" descr=""/>
            <p:cNvPicPr/>
            <p:nvPr/>
          </p:nvPicPr>
          <p:blipFill>
            <a:blip r:embed="rId2"/>
            <a:stretch/>
          </p:blipFill>
          <p:spPr>
            <a:xfrm>
              <a:off x="36360" y="701640"/>
              <a:ext cx="5469120" cy="40593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57" name=""/>
            <p:cNvSpPr/>
            <p:nvPr/>
          </p:nvSpPr>
          <p:spPr>
            <a:xfrm>
              <a:off x="189000" y="787320"/>
              <a:ext cx="5092560" cy="41151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kk-KZ" sz="2400" strike="noStrike" u="none">
                  <a:solidFill>
                    <a:srgbClr val="204d84"/>
                  </a:solidFill>
                  <a:uFillTx/>
                  <a:latin typeface="Times New Roman"/>
                  <a:ea typeface="Times New Roman"/>
                </a:rPr>
                <a:t> </a:t>
              </a:r>
              <a:r>
                <a:rPr b="0" i="1" lang="kk-KZ" sz="2400" strike="noStrike" u="none">
                  <a:solidFill>
                    <a:srgbClr val="204d84"/>
                  </a:solidFill>
                  <a:uFillTx/>
                  <a:latin typeface="Times New Roman"/>
                  <a:ea typeface="Times New Roman"/>
                </a:rPr>
                <a:t>Хемосинтез</a:t>
              </a:r>
              <a:r>
                <a:rPr b="0" lang="kk-KZ" sz="2400" strike="noStrike" u="none">
                  <a:solidFill>
                    <a:srgbClr val="000000"/>
                  </a:solidFill>
                  <a:uFillTx/>
                  <a:latin typeface="Calibri"/>
                </a:rPr>
                <a:t> </a:t>
              </a:r>
              <a:r>
                <a:rPr b="0" lang="kk-KZ" sz="2400" strike="noStrike" u="none">
                  <a:solidFill>
                    <a:srgbClr val="204d84"/>
                  </a:solidFill>
                  <a:uFillTx/>
                  <a:latin typeface="Times New Roman"/>
                  <a:ea typeface="Times New Roman"/>
                </a:rPr>
                <a:t>арқасында биосферада азот айналымы жүзеге асады, азоттандырушы бактериялар топырақ құнарлылығын жоғарылатады, ал күкірт бактериялары ағын суларды тазартуға қатысады. 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kk-KZ" sz="2400" strike="noStrike" u="none">
                  <a:solidFill>
                    <a:srgbClr val="204d84"/>
                  </a:solidFill>
                  <a:uFillTx/>
                  <a:latin typeface="Times New Roman"/>
                  <a:ea typeface="Times New Roman"/>
                </a:rPr>
                <a:t>    </a:t>
              </a:r>
              <a:r>
                <a:rPr b="0" lang="kk-KZ" sz="2400" strike="noStrike" u="none">
                  <a:solidFill>
                    <a:srgbClr val="204d84"/>
                  </a:solidFill>
                  <a:uFillTx/>
                  <a:latin typeface="Times New Roman"/>
                  <a:ea typeface="Times New Roman"/>
                </a:rPr>
                <a:t>АТФ энергиясының түзілуі арқылы тотығу-тотықсыздану реакциялары процесінде органиқалық заттар синтезделеді.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pic>
        <p:nvPicPr>
          <p:cNvPr id="58" name="Рисунок 12" descr="http://images.myshared.ru/103/1403221/slide_4.jpg"/>
          <p:cNvPicPr/>
          <p:nvPr/>
        </p:nvPicPr>
        <p:blipFill>
          <a:blip r:embed="rId3"/>
          <a:srcRect l="12808" t="21953" r="7483" b="13587"/>
          <a:stretch/>
        </p:blipFill>
        <p:spPr>
          <a:xfrm>
            <a:off x="5722920" y="1738440"/>
            <a:ext cx="3421080" cy="2565360"/>
          </a:xfrm>
          <a:prstGeom prst="rect">
            <a:avLst/>
          </a:prstGeom>
          <a:ln w="0">
            <a:noFill/>
          </a:ln>
          <a:effectLst>
            <a:outerShdw dist="139498" dir="2700000" blurRad="0" rotWithShape="0">
              <a:srgbClr val="333333">
                <a:alpha val="65000"/>
              </a:srgbClr>
            </a:outerShdw>
          </a:effectLst>
        </p:spPr>
      </p:pic>
      <p:pic>
        <p:nvPicPr>
          <p:cNvPr id="59" name="Прямоугольник 13" descr=""/>
          <p:cNvPicPr/>
          <p:nvPr/>
        </p:nvPicPr>
        <p:blipFill>
          <a:blip r:embed="rId4"/>
          <a:stretch/>
        </p:blipFill>
        <p:spPr>
          <a:xfrm>
            <a:off x="6059520" y="1200240"/>
            <a:ext cx="2700360" cy="542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63360" y="0"/>
            <a:ext cx="9229680" cy="5167440"/>
          </a:xfrm>
          <a:prstGeom prst="rect">
            <a:avLst/>
          </a:prstGeom>
          <a:ln w="0">
            <a:noFill/>
          </a:ln>
        </p:spPr>
      </p:pic>
      <p:sp>
        <p:nvSpPr>
          <p:cNvPr id="61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D44F6961-F85C-4029-B04D-055585D61E1C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62" name="Google Shape;124;p4"/>
          <p:cNvCxnSpPr/>
          <p:nvPr/>
        </p:nvCxnSpPr>
        <p:spPr>
          <a:xfrm>
            <a:off x="307800" y="487476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63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64" name="Прямоугольник 9"/>
          <p:cNvSpPr/>
          <p:nvPr/>
        </p:nvSpPr>
        <p:spPr>
          <a:xfrm>
            <a:off x="630360" y="241200"/>
            <a:ext cx="3909960" cy="4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Тәжірибелік тапсырма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5" name="Rectangle 12"/>
          <p:cNvSpPr/>
          <p:nvPr/>
        </p:nvSpPr>
        <p:spPr>
          <a:xfrm>
            <a:off x="152280" y="1454040"/>
            <a:ext cx="184320" cy="2764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1080" rIns="91080" tIns="45360" bIns="45360" anchor="ctr">
            <a:spAutoFit/>
          </a:bodyPr>
          <a:p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6" name="Прямоугольник 1"/>
          <p:cNvSpPr/>
          <p:nvPr/>
        </p:nvSpPr>
        <p:spPr>
          <a:xfrm>
            <a:off x="0" y="808200"/>
            <a:ext cx="8623440" cy="70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      </a:t>
            </a: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Тапсырма №1. Хемосинтез бен фотосинтез арасындағы байланысты таңдап, кестені дәптерге сызып толтырыңыз.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7" name="Прямоугольник 1"/>
          <p:cNvSpPr/>
          <p:nvPr/>
        </p:nvSpPr>
        <p:spPr>
          <a:xfrm>
            <a:off x="488880" y="3616200"/>
            <a:ext cx="7567560" cy="975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1f497d"/>
                </a:solidFill>
                <a:uFillTx/>
                <a:latin typeface="Times New Roman"/>
                <a:ea typeface="Times New Roman"/>
              </a:rPr>
              <a:t>     </a:t>
            </a:r>
            <a:r>
              <a:rPr b="0" lang="kk-KZ" sz="20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Дескриптор: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buClr>
                <a:srgbClr val="17375e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17375e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18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Хемосинтез бен фотосинтез арасындағы байланысты таңдап, кестені дәптерге сызып толтырады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aphicFrame>
        <p:nvGraphicFramePr>
          <p:cNvPr id="68" name=""/>
          <p:cNvGraphicFramePr/>
          <p:nvPr/>
        </p:nvGraphicFramePr>
        <p:xfrm>
          <a:off x="741240" y="2087640"/>
          <a:ext cx="7204320" cy="1050840"/>
        </p:xfrm>
        <a:graphic>
          <a:graphicData uri="http://schemas.openxmlformats.org/drawingml/2006/table">
            <a:tbl>
              <a:tblPr/>
              <a:tblGrid>
                <a:gridCol w="387360"/>
                <a:gridCol w="2260800"/>
                <a:gridCol w="1751040"/>
                <a:gridCol w="2805120"/>
              </a:tblGrid>
              <a:tr h="701640">
                <a:tc gridSpan="2"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         </a:t>
                      </a:r>
                      <a:r>
                        <a:rPr b="1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Процестің атауы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2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Энергия көзі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Түзілетін заттар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51000"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1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endParaRPr b="0" lang="ru-RU" sz="12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endParaRPr b="0" lang="ru-RU" sz="12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endParaRPr b="0" lang="ru-RU" sz="12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51000"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2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endParaRPr b="0" lang="ru-RU" sz="12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endParaRPr b="0" lang="ru-RU" sz="12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endParaRPr b="0" lang="ru-RU" sz="12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63360" y="0"/>
            <a:ext cx="9229680" cy="5167440"/>
          </a:xfrm>
          <a:prstGeom prst="rect">
            <a:avLst/>
          </a:prstGeom>
          <a:ln w="0">
            <a:noFill/>
          </a:ln>
        </p:spPr>
      </p:pic>
      <p:sp>
        <p:nvSpPr>
          <p:cNvPr id="70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82BD4C8A-E1F3-430A-BF38-FFF7FDD134CB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71" name="Google Shape;124;p4"/>
          <p:cNvCxnSpPr/>
          <p:nvPr/>
        </p:nvCxnSpPr>
        <p:spPr>
          <a:xfrm>
            <a:off x="307800" y="487476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72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73" name="Прямоугольник 9"/>
          <p:cNvSpPr/>
          <p:nvPr/>
        </p:nvSpPr>
        <p:spPr>
          <a:xfrm>
            <a:off x="630360" y="241200"/>
            <a:ext cx="3232080" cy="4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Тапсырма жауабы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4" name="Rectangle 12"/>
          <p:cNvSpPr/>
          <p:nvPr/>
        </p:nvSpPr>
        <p:spPr>
          <a:xfrm>
            <a:off x="152280" y="1454040"/>
            <a:ext cx="184320" cy="2764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1080" rIns="91080" tIns="45360" bIns="45360" anchor="ctr">
            <a:spAutoFit/>
          </a:bodyPr>
          <a:p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5" name="Прямоугольник 1"/>
          <p:cNvSpPr/>
          <p:nvPr/>
        </p:nvSpPr>
        <p:spPr>
          <a:xfrm>
            <a:off x="409680" y="808200"/>
            <a:ext cx="7772400" cy="45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1f497d"/>
                </a:solidFill>
                <a:uFillTx/>
                <a:latin typeface="Times New Roman"/>
                <a:ea typeface="Times New Roman"/>
              </a:rPr>
              <a:t>     </a:t>
            </a:r>
            <a:r>
              <a:rPr b="0" lang="kk-KZ" sz="20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2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Тапсырма №1. 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aphicFrame>
        <p:nvGraphicFramePr>
          <p:cNvPr id="76" name=""/>
          <p:cNvGraphicFramePr/>
          <p:nvPr/>
        </p:nvGraphicFramePr>
        <p:xfrm>
          <a:off x="741240" y="1662120"/>
          <a:ext cx="7204320" cy="2103480"/>
        </p:xfrm>
        <a:graphic>
          <a:graphicData uri="http://schemas.openxmlformats.org/drawingml/2006/table">
            <a:tbl>
              <a:tblPr/>
              <a:tblGrid>
                <a:gridCol w="387360"/>
                <a:gridCol w="2008440"/>
                <a:gridCol w="2474640"/>
                <a:gridCol w="2333880"/>
              </a:tblGrid>
              <a:tr h="351000">
                <a:tc gridSpan="2"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b="1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Процестің атауы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2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Энергия көзі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Түзілетін заттар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701640"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1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Фотосинтез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Күн энергиясы арқылы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Органикалық заттар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052280"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2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Хемосинтез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Бейорганикалық заттардың тотығуы арқылы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Органикалық заттар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63360" y="0"/>
            <a:ext cx="9229680" cy="5167440"/>
          </a:xfrm>
          <a:prstGeom prst="rect">
            <a:avLst/>
          </a:prstGeom>
          <a:ln w="0">
            <a:noFill/>
          </a:ln>
        </p:spPr>
      </p:pic>
      <p:sp>
        <p:nvSpPr>
          <p:cNvPr id="78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29BA2EF8-B8C7-42D7-A91A-4BD06C449104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79" name="Google Shape;124;p4"/>
          <p:cNvCxnSpPr/>
          <p:nvPr/>
        </p:nvCxnSpPr>
        <p:spPr>
          <a:xfrm>
            <a:off x="307800" y="487476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80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81" name="Прямоугольник 9"/>
          <p:cNvSpPr/>
          <p:nvPr/>
        </p:nvSpPr>
        <p:spPr>
          <a:xfrm>
            <a:off x="630360" y="241200"/>
            <a:ext cx="3909960" cy="4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Тәжірибелік тапсырма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2" name="Rectangle 12"/>
          <p:cNvSpPr/>
          <p:nvPr/>
        </p:nvSpPr>
        <p:spPr>
          <a:xfrm>
            <a:off x="152280" y="1454040"/>
            <a:ext cx="184320" cy="2764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1080" rIns="91080" tIns="45360" bIns="45360" anchor="ctr">
            <a:spAutoFit/>
          </a:bodyPr>
          <a:p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3" name="Прямоугольник 1"/>
          <p:cNvSpPr/>
          <p:nvPr/>
        </p:nvSpPr>
        <p:spPr>
          <a:xfrm>
            <a:off x="189000" y="682560"/>
            <a:ext cx="8513640" cy="823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      </a:t>
            </a:r>
            <a:r>
              <a:rPr b="1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Тапсырма №2</a:t>
            </a:r>
            <a:r>
              <a:rPr b="0" lang="kk-KZ" sz="2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. </a:t>
            </a: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Венн диаграммасын толтырыңыз</a:t>
            </a:r>
            <a:r>
              <a:rPr b="0" lang="kk-KZ" sz="2000" strike="noStrike" u="none">
                <a:solidFill>
                  <a:srgbClr val="000000"/>
                </a:solidFill>
                <a:uFillTx/>
                <a:latin typeface="Arial"/>
              </a:rPr>
              <a:t>.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4" name="Прямоугольник 1"/>
          <p:cNvSpPr/>
          <p:nvPr/>
        </p:nvSpPr>
        <p:spPr>
          <a:xfrm>
            <a:off x="646200" y="3641760"/>
            <a:ext cx="7599240" cy="100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     </a:t>
            </a:r>
            <a:r>
              <a:rPr b="1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Дескриптор: 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buClr>
                <a:srgbClr val="204d84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Фотосинтез және хемосинтез үдерістерінің ұқсастығы мен айырмашылығын салыстырады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5" name="Oval 16"/>
          <p:cNvSpPr/>
          <p:nvPr/>
        </p:nvSpPr>
        <p:spPr>
          <a:xfrm>
            <a:off x="614520" y="1446120"/>
            <a:ext cx="2947680" cy="1879560"/>
          </a:xfrm>
          <a:prstGeom prst="ellipse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Фотосинтез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6" name="Oval 18"/>
          <p:cNvSpPr/>
          <p:nvPr/>
        </p:nvSpPr>
        <p:spPr>
          <a:xfrm>
            <a:off x="4146480" y="1450800"/>
            <a:ext cx="2884680" cy="1828800"/>
          </a:xfrm>
          <a:prstGeom prst="ellipse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r">
              <a:lnSpc>
                <a:spcPct val="100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Хемосинтез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7" name="Oval 17"/>
          <p:cNvSpPr/>
          <p:nvPr/>
        </p:nvSpPr>
        <p:spPr>
          <a:xfrm>
            <a:off x="2833560" y="1589040"/>
            <a:ext cx="2148120" cy="1706760"/>
          </a:xfrm>
          <a:prstGeom prst="ellipse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100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2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Ұқсастығы</a:t>
            </a: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5097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Администратор</dc:creator>
  <dc:description/>
  <dc:language>ru-RU</dc:language>
  <cp:lastModifiedBy>Huawei</cp:lastModifiedBy>
  <cp:lastPrinted>2020-01-23T08:03:28Z</cp:lastPrinted>
  <dcterms:modified xsi:type="dcterms:W3CDTF">2024-11-05T08:45:58Z</dcterms:modified>
  <cp:revision>455</cp:revision>
  <dc:subject/>
  <dc:title>Презентация PowerPoint</dc:title>
</cp:coreProperties>
</file>