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3.png" ContentType="image/png"/>
  <Override PartName="/ppt/media/image5.jpeg" ContentType="image/jpeg"/>
  <Override PartName="/ppt/media/image6.jpeg" ContentType="image/jpeg"/>
  <Override PartName="/ppt/media/image2.png" ContentType="image/png"/>
  <Override PartName="/ppt/media/image7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ACE4FC-72E3-4032-8298-132521C3835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89080" indent="-2890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0360" indent="-24156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1640" indent="-19224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0440" indent="-1918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1040" indent="-19224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464F8E7-E0CF-4C42-AFD9-1876575B5CC0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ikaz.info/syrt-y-orta-zha-dajlaryny-fotosintezge-tigizetin-seri" TargetMode="External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961920" y="2320920"/>
            <a:ext cx="7188480" cy="12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rmAutofit fontScale="92500" lnSpcReduction="9999"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50571"/>
                </a:solidFill>
                <a:uFillTx/>
                <a:latin typeface="Times New Roman"/>
                <a:ea typeface="Times New Roman"/>
              </a:rPr>
              <a:t>Тақырыбы: </a:t>
            </a:r>
            <a:r>
              <a:rPr b="0" lang="kk-KZ" sz="2000" strike="noStrike" u="none">
                <a:solidFill>
                  <a:srgbClr val="050571"/>
                </a:solidFill>
                <a:uFillTx/>
                <a:latin typeface="Times New Roman"/>
                <a:ea typeface="Times New Roman"/>
              </a:rPr>
              <a:t>Фотосинтез жылдамдығына әсер ететін факторлар. Фотосинтездің шектеуші факторлары: жарық толқынының ұзындығы мен жарық интенсивтілігі, көмірқышқыл газының концентрациясы, температура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221840" y="4357440"/>
            <a:ext cx="693972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278000" y="4562280"/>
            <a:ext cx="67125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77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EBD5F77-8F3C-435F-962E-7C86458FF656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8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7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0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Прямоугольник 1"/>
          <p:cNvSpPr/>
          <p:nvPr/>
        </p:nvSpPr>
        <p:spPr>
          <a:xfrm>
            <a:off x="166680" y="787320"/>
            <a:ext cx="317016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№2.</a:t>
            </a:r>
            <a:r>
              <a:rPr b="1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Прямоугольник 1"/>
          <p:cNvSpPr/>
          <p:nvPr/>
        </p:nvSpPr>
        <p:spPr>
          <a:xfrm>
            <a:off x="814320" y="3468600"/>
            <a:ext cx="7824960" cy="39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Прямоугольник 12"/>
          <p:cNvSpPr/>
          <p:nvPr/>
        </p:nvSpPr>
        <p:spPr>
          <a:xfrm>
            <a:off x="465120" y="1263600"/>
            <a:ext cx="8191440" cy="302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1.  Күн радиациясын тиімді пайдаланудың көрсеткіші болып табылады – </a:t>
            </a:r>
            <a:r>
              <a:rPr b="0" i="1" lang="kk-KZ" sz="2400" strike="noStrike" u="sng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пайдалы коэффициент.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2. </a:t>
            </a:r>
            <a:r>
              <a:rPr b="0" i="1" lang="kk-KZ" sz="2400" strike="noStrike" u="sng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Температураның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фотосинтезге әсері жарықтың түсу қарқындылығына байланысты болады.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3. Фотосинтездің қарқындылығы </a:t>
            </a:r>
            <a:r>
              <a:rPr b="0" i="1" lang="kk-KZ" sz="2400" strike="noStrike" u="sng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хлорофилл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мөлшерінің ұлғаюымен байланысты өседі.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4. Фотосинтез процесі кезінде атмосферадағы </a:t>
            </a:r>
            <a:r>
              <a:rPr b="0" i="1" lang="kk-KZ" sz="2400" strike="noStrike" u="sng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көмірқышқыл  газы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қолданылады.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86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2A3BD03-DA8A-4C79-AB3F-E32AC3794761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87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9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Прямоугольник 13"/>
          <p:cNvSpPr/>
          <p:nvPr/>
        </p:nvSpPr>
        <p:spPr>
          <a:xfrm>
            <a:off x="659880" y="236520"/>
            <a:ext cx="235044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Сабақты бекіту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Прямоугольник 12"/>
          <p:cNvSpPr/>
          <p:nvPr/>
        </p:nvSpPr>
        <p:spPr>
          <a:xfrm>
            <a:off x="522360" y="831960"/>
            <a:ext cx="803916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3. Фотосинтез кезінде түзілетін немесе сіңірілетін әрекетті (үрдісті) ажырата отырып түсіндіріңіз.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Rectangle 17"/>
          <p:cNvSpPr/>
          <p:nvPr/>
        </p:nvSpPr>
        <p:spPr>
          <a:xfrm>
            <a:off x="644400" y="3725640"/>
            <a:ext cx="7220160" cy="96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088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 кезінде түзілетін немесе сіңірілетін әрекетті (үрдісті) ажырата отырып түсіндіреді.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93" name=""/>
          <p:cNvGraphicFramePr/>
          <p:nvPr/>
        </p:nvGraphicFramePr>
        <p:xfrm>
          <a:off x="1257480" y="1747800"/>
          <a:ext cx="6038640" cy="1819440"/>
        </p:xfrm>
        <a:graphic>
          <a:graphicData uri="http://schemas.openxmlformats.org/drawingml/2006/table">
            <a:tbl>
              <a:tblPr/>
              <a:tblGrid>
                <a:gridCol w="3063600"/>
                <a:gridCol w="2975040"/>
              </a:tblGrid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Фотосинтез кезнде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Түзіледі / Сіңіріледі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Көмірқышқыл газы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Оттегі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Органикалық заттар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23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АТФ энергия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95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D715473-4509-429D-AEF8-EA82F08A011D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96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97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98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9" name="Прямоугольник 13"/>
          <p:cNvSpPr/>
          <p:nvPr/>
        </p:nvSpPr>
        <p:spPr>
          <a:xfrm>
            <a:off x="684360" y="204840"/>
            <a:ext cx="595296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Сабақты бекіту тапсырмасының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0" name="Прямоугольник 15"/>
          <p:cNvSpPr/>
          <p:nvPr/>
        </p:nvSpPr>
        <p:spPr>
          <a:xfrm>
            <a:off x="204840" y="754200"/>
            <a:ext cx="5167440" cy="51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№3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01" name=""/>
          <p:cNvGraphicFramePr/>
          <p:nvPr/>
        </p:nvGraphicFramePr>
        <p:xfrm>
          <a:off x="1257480" y="1747800"/>
          <a:ext cx="6038640" cy="2144880"/>
        </p:xfrm>
        <a:graphic>
          <a:graphicData uri="http://schemas.openxmlformats.org/drawingml/2006/table">
            <a:tbl>
              <a:tblPr/>
              <a:tblGrid>
                <a:gridCol w="3063600"/>
                <a:gridCol w="2975040"/>
              </a:tblGrid>
              <a:tr h="4291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Фотосинтез кезнде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Түзіледі / Сіңіріледі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291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Көмірқышқыл газы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i="1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Сіңіріледі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291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Оттегі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i="1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Түзіледі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291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Органикалық заттар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i="1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Түзіледі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291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АТФ энергия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i="1" lang="kk-KZ" sz="24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Сіңіріледі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03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9B2F3E4-C787-4E29-9C56-A24688A53399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4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05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06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Прямоугольник 7"/>
          <p:cNvSpPr/>
          <p:nvPr/>
        </p:nvSpPr>
        <p:spPr>
          <a:xfrm>
            <a:off x="728280" y="270000"/>
            <a:ext cx="191988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Прямоугольник 11"/>
          <p:cNvSpPr/>
          <p:nvPr/>
        </p:nvSpPr>
        <p:spPr>
          <a:xfrm>
            <a:off x="493560" y="760320"/>
            <a:ext cx="464688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Рефлекция: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Рефлекция «ҚҚҚ» кестесі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09" name=""/>
          <p:cNvGraphicFramePr/>
          <p:nvPr/>
        </p:nvGraphicFramePr>
        <p:xfrm>
          <a:off x="1371600" y="1879560"/>
          <a:ext cx="5691240" cy="1981080"/>
        </p:xfrm>
        <a:graphic>
          <a:graphicData uri="http://schemas.openxmlformats.org/drawingml/2006/table">
            <a:tbl>
              <a:tblPr/>
              <a:tblGrid>
                <a:gridCol w="1897200"/>
                <a:gridCol w="1896840"/>
                <a:gridCol w="1897200"/>
              </a:tblGrid>
              <a:tr h="351000"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Қиын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Қызықты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Құнды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30080"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11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3F7A97F-ECF4-4FE2-9B3A-7752F1027A09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2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14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Прямоугольник 7"/>
          <p:cNvSpPr/>
          <p:nvPr/>
        </p:nvSpPr>
        <p:spPr>
          <a:xfrm>
            <a:off x="728640" y="270000"/>
            <a:ext cx="184788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Үй жұмысы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6" name="Прямоугольник 11"/>
          <p:cNvSpPr/>
          <p:nvPr/>
        </p:nvSpPr>
        <p:spPr>
          <a:xfrm>
            <a:off x="361800" y="1127160"/>
            <a:ext cx="6969240" cy="118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§9 оқу. Біліміңді тексер: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Талдау сұрағы -1 және 2, 51-бетте.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18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684DD0C-37B6-40B1-9AE4-182CA6ABF082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9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20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1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Прямоугольник 7"/>
          <p:cNvSpPr/>
          <p:nvPr/>
        </p:nvSpPr>
        <p:spPr>
          <a:xfrm>
            <a:off x="734400" y="270000"/>
            <a:ext cx="36540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Қолданылған әдебиеттер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Прямоугольник 11"/>
          <p:cNvSpPr/>
          <p:nvPr/>
        </p:nvSpPr>
        <p:spPr>
          <a:xfrm>
            <a:off x="361800" y="1127160"/>
            <a:ext cx="8388360" cy="37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Биология 11 сынып, Қоғамдық-гуманитарлық бағыт.  Оқулық авторылары: Н. Аблайханова, А. Қалыбаева, А. Пәрімбекова;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70c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kk-KZ" sz="2000" strike="noStrike" u="none">
                <a:solidFill>
                  <a:srgbClr val="0070c0"/>
                </a:solidFill>
                <a:uFillTx/>
                <a:latin typeface="Arial"/>
              </a:rPr>
              <a:t>9484/fotosintez-protsesine-syrtqy-zhaghdaylardynh-aseri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buClr>
                <a:srgbClr val="0070c0"/>
              </a:buClr>
              <a:buFont typeface="Arial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buClr>
                <a:srgbClr val="000000"/>
              </a:buClr>
              <a:buFont typeface="Arial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sng">
                <a:solidFill>
                  <a:srgbClr val="0000ff"/>
                </a:solidFill>
                <a:uFillTx/>
                <a:latin typeface="Arial"/>
                <a:hlinkClick r:id="rId2"/>
              </a:rPr>
              <a:t>https://ikaz.info/syrt-y-orta-zha-dajlaryny-fotosintezge-tigizetin-seri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buClr>
                <a:srgbClr val="0070c0"/>
              </a:buClr>
              <a:buFont typeface="Arial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468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3E3F157-A3B7-4574-A567-D65A5F0A957D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Google Shape;230;p65"/>
          <p:cNvSpPr/>
          <p:nvPr/>
        </p:nvSpPr>
        <p:spPr>
          <a:xfrm>
            <a:off x="341280" y="739800"/>
            <a:ext cx="8408880" cy="32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rmAutofit fontScale="92500" lnSpcReduction="9999"/>
          </a:bodyPr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терийлері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11.1.2.4 -  фотосинтездің шектеуші факторларын зерттеу жәнен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түсіндіру.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фотосинтездің шектеуші факторларын зерттейді жәнен түсіндіреді.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601"/>
              </a:spcBef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499"/>
              </a:spcBef>
              <a:buClr>
                <a:srgbClr val="1f497d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9"/>
          <p:cNvSpPr/>
          <p:nvPr/>
        </p:nvSpPr>
        <p:spPr>
          <a:xfrm>
            <a:off x="3274920" y="23328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" name="Picture 2" descr="C:\Users\Типография\Desktop\Безымянный.png"/>
          <p:cNvPicPr/>
          <p:nvPr/>
        </p:nvPicPr>
        <p:blipFill>
          <a:blip r:embed="rId2"/>
          <a:srcRect l="11758" t="5761" r="11484" b="86798"/>
          <a:stretch/>
        </p:blipFill>
        <p:spPr>
          <a:xfrm>
            <a:off x="0" y="2395440"/>
            <a:ext cx="9144000" cy="385920"/>
          </a:xfrm>
          <a:prstGeom prst="rect">
            <a:avLst/>
          </a:prstGeom>
          <a:ln w="0">
            <a:noFill/>
          </a:ln>
        </p:spPr>
      </p:pic>
      <p:sp>
        <p:nvSpPr>
          <p:cNvPr id="15" name="Прямоугольник 9"/>
          <p:cNvSpPr/>
          <p:nvPr/>
        </p:nvSpPr>
        <p:spPr>
          <a:xfrm>
            <a:off x="2730600" y="236700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ғалау критерийі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2E1610A-F566-4E7E-90EC-9A224E9BD2DC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8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9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20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Прямоугольник 9"/>
          <p:cNvSpPr/>
          <p:nvPr/>
        </p:nvSpPr>
        <p:spPr>
          <a:xfrm>
            <a:off x="671400" y="225360"/>
            <a:ext cx="456264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Ө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ткен тақырыптың жалғасы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2" name="Схема 12" descr=""/>
          <p:cNvPicPr/>
          <p:nvPr/>
        </p:nvPicPr>
        <p:blipFill>
          <a:blip r:embed="rId2"/>
          <a:stretch/>
        </p:blipFill>
        <p:spPr>
          <a:xfrm>
            <a:off x="2212920" y="1206360"/>
            <a:ext cx="5241960" cy="3256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24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3DAC924-B844-4D75-AC54-AD8CABFE5FED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25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26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27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Прямоугольник 1"/>
          <p:cNvSpPr/>
          <p:nvPr/>
        </p:nvSpPr>
        <p:spPr>
          <a:xfrm>
            <a:off x="220680" y="781200"/>
            <a:ext cx="5911920" cy="393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Фотосинтезде күн энергиясын пайдалану коэффициенті 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–Пайдалы коэффициенті (ПӘК) өсімдіктердің күн радиациясын тиімді пайдаланудың көрсеткіші болып табылады. Басқаша айтқанда, сіңген көмір қышқыл газының түзілген органикалық заттың мөлшеріне қатынасы.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</a:t>
            </a:r>
            <a:r>
              <a:rPr b="1" lang="kk-KZ" sz="1800" strike="noStrike" u="none">
                <a:solidFill>
                  <a:srgbClr val="204d84"/>
                </a:solidFill>
                <a:uFillTx/>
                <a:latin typeface="Arial"/>
                <a:ea typeface="Arial"/>
              </a:rPr>
              <a:t> </a:t>
            </a:r>
            <a:r>
              <a:rPr b="1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процесінің қарқындылығына температураның әсері.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 Температураның фотосинтезге әсері фотохимиялық және биохимиялық реакциялардың болуына байланысты.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Қоңыржай аймағы өсімдіктердің фотосинтезі үшін оптиум температура 25-30</a:t>
            </a:r>
            <a:r>
              <a:rPr b="0" lang="kk-KZ" sz="1800" strike="noStrike" u="none" baseline="30000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0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, суыққа көндіккен өсімдіктер үшін 8-15</a:t>
            </a:r>
            <a:r>
              <a:rPr b="0" lang="kk-KZ" sz="1800" strike="noStrike" u="none" baseline="30000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0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-қа дейін, тропик және шөл аймақтарының өсімдіктері үшін +40</a:t>
            </a:r>
            <a:r>
              <a:rPr b="0" lang="kk-KZ" sz="1800" strike="noStrike" u="none" baseline="30000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0</a:t>
            </a:r>
            <a:r>
              <a:rPr b="0" lang="kk-KZ" sz="18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-қа дейін болады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Прямоугольник 1"/>
          <p:cNvSpPr/>
          <p:nvPr/>
        </p:nvSpPr>
        <p:spPr>
          <a:xfrm>
            <a:off x="220680" y="1909800"/>
            <a:ext cx="7709040" cy="39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0" name="Picture 2" descr="https://bio-ege.sdamgia.ru/get_file?id=22810"/>
          <p:cNvPicPr/>
          <p:nvPr/>
        </p:nvPicPr>
        <p:blipFill>
          <a:blip r:embed="rId2"/>
          <a:srcRect l="19357" t="0" r="0" b="3326"/>
          <a:stretch/>
        </p:blipFill>
        <p:spPr>
          <a:xfrm>
            <a:off x="6572160" y="1528920"/>
            <a:ext cx="2440080" cy="2003400"/>
          </a:xfrm>
          <a:prstGeom prst="rect">
            <a:avLst/>
          </a:prstGeom>
          <a:ln w="0">
            <a:noFill/>
          </a:ln>
        </p:spPr>
      </p:pic>
      <p:sp>
        <p:nvSpPr>
          <p:cNvPr id="31" name="Прямоугольник 14"/>
          <p:cNvSpPr/>
          <p:nvPr/>
        </p:nvSpPr>
        <p:spPr>
          <a:xfrm rot="16200000">
            <a:off x="5660640" y="2030760"/>
            <a:ext cx="141372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Arial Narrow"/>
                <a:ea typeface="Times New Roman"/>
              </a:rPr>
              <a:t>Фотосинтездегі 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Arial Narrow"/>
                <a:ea typeface="Times New Roman"/>
              </a:rPr>
              <a:t>белсенділігі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Прямоугольник 14"/>
          <p:cNvSpPr/>
          <p:nvPr/>
        </p:nvSpPr>
        <p:spPr>
          <a:xfrm>
            <a:off x="6529320" y="3170160"/>
            <a:ext cx="2614680" cy="24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0       5      10      15     20      25    30   35  40  </a:t>
            </a:r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34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7D6114B-EA6D-45EE-BB64-E8F8A49317A0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5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6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7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Прямоугольник 1"/>
          <p:cNvSpPr/>
          <p:nvPr/>
        </p:nvSpPr>
        <p:spPr>
          <a:xfrm>
            <a:off x="266760" y="992160"/>
            <a:ext cx="5257800" cy="352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 процесінің қарқындылығына ауадағы көмірқышқыл газы мөлшерінің әсері.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 Фотосинтезге қажетті көмірқышқыл газаның ең аз концентрациясы 0,008-дан 0,01%-ға дейінгі шекте болады. Атмосферадағы СО</a:t>
            </a:r>
            <a:r>
              <a:rPr b="0" lang="kk-KZ" sz="2000" strike="noStrike" u="none" baseline="-25000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 концентрациясы жоғарлаған кезде фотосинтез оған ілесе бір деңгейге дейін артады. СО</a:t>
            </a:r>
            <a:r>
              <a:rPr b="0" lang="kk-KZ" sz="2000" strike="noStrike" u="none" baseline="-25000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 концентрациясы өте жоғары болғанда фотосинтезде баяулайды да, өсімдік көмірқышқыл газына қанығады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9" name="Picture 11" descr="https://standardtoday.co.uk/img/fatores-que-influenciam-fotoss-ntese.jpg"/>
          <p:cNvPicPr/>
          <p:nvPr/>
        </p:nvPicPr>
        <p:blipFill>
          <a:blip r:embed="rId2"/>
          <a:stretch/>
        </p:blipFill>
        <p:spPr>
          <a:xfrm>
            <a:off x="6022800" y="2235240"/>
            <a:ext cx="2570400" cy="2225520"/>
          </a:xfrm>
          <a:prstGeom prst="rect">
            <a:avLst/>
          </a:prstGeom>
          <a:ln w="0">
            <a:noFill/>
          </a:ln>
        </p:spPr>
      </p:pic>
      <p:pic>
        <p:nvPicPr>
          <p:cNvPr id="40" name="Picture 2" descr="https://stream.org/wp-content/uploads/Carbon-dioxide-leaf_compressed.jpg"/>
          <p:cNvPicPr/>
          <p:nvPr/>
        </p:nvPicPr>
        <p:blipFill>
          <a:blip r:embed="rId3"/>
          <a:stretch/>
        </p:blipFill>
        <p:spPr>
          <a:xfrm>
            <a:off x="6275520" y="892080"/>
            <a:ext cx="2379600" cy="1533600"/>
          </a:xfrm>
          <a:prstGeom prst="rect">
            <a:avLst/>
          </a:prstGeom>
          <a:ln w="0">
            <a:noFill/>
          </a:ln>
        </p:spPr>
      </p:pic>
      <p:sp>
        <p:nvSpPr>
          <p:cNvPr id="41" name="Прямоугольник 10"/>
          <p:cNvSpPr/>
          <p:nvPr/>
        </p:nvSpPr>
        <p:spPr>
          <a:xfrm rot="16200000">
            <a:off x="4935960" y="3110760"/>
            <a:ext cx="200988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Фотосинтез қарқындылығы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43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CA5B5E4-5B21-482E-B914-273A5DAF7893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44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45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46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Прямоугольник 11"/>
          <p:cNvSpPr/>
          <p:nvPr/>
        </p:nvSpPr>
        <p:spPr>
          <a:xfrm>
            <a:off x="320760" y="784080"/>
            <a:ext cx="4537080" cy="314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Фотосинтез процесінің қарқындылығына сумен жабдықтаудың әсері.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 Фотосинтездің суға тәуелділігі өте күрделі процесс. Фотосинтез үшін су реакцияға тікелей қатысушы ретінде және жанама фактор ретінде керек. Судың құрамындағы сутегі фотолиз кезінде тотығады да, көмірқышқыл газын тотықсыздандыруға пайдаланады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Arial"/>
                <a:ea typeface="Arial"/>
              </a:rPr>
              <a:t>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8" name="Picture 10" descr="https://avatars.mds.yandex.net/get-pdb/38069/b9d2fa90-3d32-4ee3-bdf5-79085acaba70/s1200?webp=false"/>
          <p:cNvPicPr/>
          <p:nvPr/>
        </p:nvPicPr>
        <p:blipFill>
          <a:blip r:embed="rId2"/>
          <a:stretch/>
        </p:blipFill>
        <p:spPr>
          <a:xfrm>
            <a:off x="5295960" y="1414440"/>
            <a:ext cx="3244680" cy="2165400"/>
          </a:xfrm>
          <a:prstGeom prst="rect">
            <a:avLst/>
          </a:prstGeom>
          <a:ln w="0">
            <a:noFill/>
          </a:ln>
          <a:effectLst>
            <a:outerShdw dist="139498" dir="2700000" blurRad="0" rotWithShape="0">
              <a:srgbClr val="333333">
                <a:alpha val="65000"/>
              </a:srgbClr>
            </a:outerShdw>
          </a:effectLst>
        </p:spPr>
      </p:pic>
      <p:pic>
        <p:nvPicPr>
          <p:cNvPr id="49" name="Picture 12" descr="http://images.myshared.ru/4/318428/slide_8.jpg"/>
          <p:cNvPicPr/>
          <p:nvPr/>
        </p:nvPicPr>
        <p:blipFill>
          <a:blip r:embed="rId3"/>
          <a:srcRect l="0" t="31799" r="18691" b="59026"/>
          <a:stretch/>
        </p:blipFill>
        <p:spPr>
          <a:xfrm>
            <a:off x="4086360" y="4145040"/>
            <a:ext cx="2943000" cy="249120"/>
          </a:xfrm>
          <a:prstGeom prst="rect">
            <a:avLst/>
          </a:prstGeom>
          <a:ln w="0">
            <a:noFill/>
          </a:ln>
        </p:spPr>
      </p:pic>
      <p:sp>
        <p:nvSpPr>
          <p:cNvPr id="50" name="Прямоугольник 10"/>
          <p:cNvSpPr/>
          <p:nvPr/>
        </p:nvSpPr>
        <p:spPr>
          <a:xfrm>
            <a:off x="1968840" y="4130640"/>
            <a:ext cx="1836000" cy="276840"/>
          </a:xfrm>
          <a:prstGeom prst="rect">
            <a:avLst/>
          </a:prstGeom>
          <a:gradFill rotWithShape="0">
            <a:gsLst>
              <a:gs pos="0">
                <a:srgbClr val="cb6c1d"/>
              </a:gs>
              <a:gs pos="100000">
                <a:srgbClr val="ff8f26"/>
              </a:gs>
            </a:gsLst>
            <a:lin ang="16200000"/>
          </a:gradFill>
          <a:ln w="9360">
            <a:solidFill>
              <a:srgbClr val="f69240"/>
            </a:solidFill>
            <a:miter/>
          </a:ln>
          <a:effectLst>
            <a:outerShdw dist="23040" dir="5400000" blurRad="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Фотосинтез реакциясы: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23760"/>
            <a:ext cx="9380520" cy="5167440"/>
          </a:xfrm>
          <a:prstGeom prst="rect">
            <a:avLst/>
          </a:prstGeom>
          <a:ln w="0">
            <a:noFill/>
          </a:ln>
        </p:spPr>
      </p:pic>
      <p:sp>
        <p:nvSpPr>
          <p:cNvPr id="52" name="Google Shape;123;p4"/>
          <p:cNvSpPr/>
          <p:nvPr/>
        </p:nvSpPr>
        <p:spPr>
          <a:xfrm>
            <a:off x="7315200" y="4532400"/>
            <a:ext cx="1828800" cy="26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8119C1A-A6B0-4065-B264-672B2194D83C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3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54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55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Тәжірибелік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Прямоугольник 1"/>
          <p:cNvSpPr/>
          <p:nvPr/>
        </p:nvSpPr>
        <p:spPr>
          <a:xfrm>
            <a:off x="495360" y="662040"/>
            <a:ext cx="7576920" cy="70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№1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. Фотосинтездің шектеуші факторларын сәйкестіре отырып түсіндіріңіз.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Прямоугольник 1"/>
          <p:cNvSpPr/>
          <p:nvPr/>
        </p:nvSpPr>
        <p:spPr>
          <a:xfrm>
            <a:off x="566640" y="3892680"/>
            <a:ext cx="7947000" cy="76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</a:t>
            </a:r>
            <a:r>
              <a:rPr b="1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Ұғымдар мен сипаттарды сәйкестіре отырып түсіндіреді.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59" name=""/>
          <p:cNvGraphicFramePr/>
          <p:nvPr/>
        </p:nvGraphicFramePr>
        <p:xfrm>
          <a:off x="641520" y="1481040"/>
          <a:ext cx="8019720" cy="2495520"/>
        </p:xfrm>
        <a:graphic>
          <a:graphicData uri="http://schemas.openxmlformats.org/drawingml/2006/table">
            <a:tbl>
              <a:tblPr/>
              <a:tblGrid>
                <a:gridCol w="2968560"/>
                <a:gridCol w="5051160"/>
              </a:tblGrid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Ұғымдар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Сипаты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99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1</a:t>
                      </a: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. </a:t>
                      </a: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Көмірқышқыл газының әсері.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А. Фотохимиялық және биохимиялық реакциялардың болуына байланысты.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2. Температураның әсері.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В. Судағы сутегі фотолиз кезінде тотығады.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3. Судың әсері.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С. Күн сәулесі энергиясын сіңіреді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99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4. Жарықтың фотосинтезге әсері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en-US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D</a:t>
                      </a: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. Көлемі жағынан ауа қүрамының 0,02-0,03%-ын құрайды.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61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BA8240E-8FA3-40F6-AF17-B2ED26BDCEB1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2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6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64" name="Прямоугольник 9"/>
          <p:cNvSpPr/>
          <p:nvPr/>
        </p:nvSpPr>
        <p:spPr>
          <a:xfrm>
            <a:off x="630360" y="241200"/>
            <a:ext cx="323208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Прямоугольник 1"/>
          <p:cNvSpPr/>
          <p:nvPr/>
        </p:nvSpPr>
        <p:spPr>
          <a:xfrm>
            <a:off x="409680" y="808200"/>
            <a:ext cx="777240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№1.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67" name=""/>
          <p:cNvGraphicFramePr/>
          <p:nvPr/>
        </p:nvGraphicFramePr>
        <p:xfrm>
          <a:off x="704880" y="1355760"/>
          <a:ext cx="8020080" cy="2844720"/>
        </p:xfrm>
        <a:graphic>
          <a:graphicData uri="http://schemas.openxmlformats.org/drawingml/2006/table">
            <a:tbl>
              <a:tblPr/>
              <a:tblGrid>
                <a:gridCol w="2705040"/>
                <a:gridCol w="5315040"/>
              </a:tblGrid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Ұғымдар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1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Сипаты 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99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1</a:t>
                      </a: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. </a:t>
                      </a: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Көмірқышқыл газының әсері.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en-US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D</a:t>
                      </a: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. Көлемі жағынан ауа қүрамының 0,02-0,03%-ын құрайды.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99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2. Температураның әсері.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Times New Roman"/>
                        </a:rPr>
                        <a:t>А. фотохимиялық және биохимиялық реакциялардың болуына байланысты.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928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3. Судың әсері.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В. Судағы сутегі фотолиз кезінде тотығады.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9920"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4. Жарықтың фотосинтезге әсері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828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2000" strike="noStrike" u="none">
                          <a:solidFill>
                            <a:srgbClr val="204d84"/>
                          </a:solidFill>
                          <a:uFillTx/>
                          <a:latin typeface="Times New Roman"/>
                          <a:ea typeface="SimSun"/>
                        </a:rPr>
                        <a:t>С. Күн сәулесі энергиясын сіңіреді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63360" y="0"/>
            <a:ext cx="9229680" cy="5167440"/>
          </a:xfrm>
          <a:prstGeom prst="rect">
            <a:avLst/>
          </a:prstGeom>
          <a:ln w="0">
            <a:noFill/>
          </a:ln>
        </p:spPr>
      </p:pic>
      <p:sp>
        <p:nvSpPr>
          <p:cNvPr id="6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9A04F37-5EE6-40A6-8E9A-5EBE27695370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0" name="Google Shape;124;p4"/>
          <p:cNvCxnSpPr/>
          <p:nvPr/>
        </p:nvCxnSpPr>
        <p:spPr>
          <a:xfrm>
            <a:off x="307800" y="487476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7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72" name="Прямоугольник 9"/>
          <p:cNvSpPr/>
          <p:nvPr/>
        </p:nvSpPr>
        <p:spPr>
          <a:xfrm>
            <a:off x="630360" y="241200"/>
            <a:ext cx="39099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Тәжірибелік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Rectangle 12"/>
          <p:cNvSpPr/>
          <p:nvPr/>
        </p:nvSpPr>
        <p:spPr>
          <a:xfrm>
            <a:off x="152280" y="1454040"/>
            <a:ext cx="184320" cy="276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Прямоугольник 1"/>
          <p:cNvSpPr/>
          <p:nvPr/>
        </p:nvSpPr>
        <p:spPr>
          <a:xfrm>
            <a:off x="378000" y="714240"/>
            <a:ext cx="8316720" cy="362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Тапсырма №2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. Биологиялық диктант.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Көп нүктенің орынына тиісті сөзді қойып түсіндіріңіз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1.  Күн радиациясын тиімді пайдаланудың көрсеткіші болып табылады - ..........   .............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2. Т..........-ның фотосинтезге әсері жарықтың түсу қарқындылығына байланысты болады.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3. Фотосинтездің қарқындылығы х........л  мөлшерінің ұлғаюымен байланысты өседі.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4. Фотосинтез процесі кезінде атмосферадағы .........  ......... қолданылады.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Прямоугольник 12"/>
          <p:cNvSpPr/>
          <p:nvPr/>
        </p:nvSpPr>
        <p:spPr>
          <a:xfrm>
            <a:off x="633240" y="3998880"/>
            <a:ext cx="77374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204d84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204d84"/>
                </a:solidFill>
                <a:uFillTx/>
                <a:latin typeface="Times New Roman"/>
                <a:ea typeface="Times New Roman"/>
              </a:rPr>
              <a:t>Көп нүктенің орнына тиісті сөзді анықтап жазып түсіндіреді.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5704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2024-11-05T08:44:58Z</dcterms:modified>
  <cp:revision>505</cp:revision>
  <dc:subject/>
  <dc:title>Презентация PowerPoint</dc:title>
</cp:coreProperties>
</file>