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jpeg" ContentType="image/jpeg"/>
  <Override PartName="/ppt/media/image6.png" ContentType="image/png"/>
  <Override PartName="/ppt/media/image4.png" ContentType="image/png"/>
  <Override PartName="/ppt/media/image8.jpeg" ContentType="image/jpeg"/>
  <Override PartName="/ppt/media/image5.jpeg" ContentType="image/jpeg"/>
  <Override PartName="/ppt/media/image7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679AFC-F240-44D5-9FB6-A27BF6416E6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89080" indent="-2890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0360" indent="-24156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1640" indent="-19224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0440" indent="-1918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48FB37C-913D-4192-98F3-19B71A21CA47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687240" y="2541600"/>
            <a:ext cx="771228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Фотосинтездің қараңғы кезеңі. Кальвин циклі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221840" y="4357440"/>
            <a:ext cx="693972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78000" y="4562280"/>
            <a:ext cx="6712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8568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7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45615D6-858B-42BF-BCDE-4F7FDB56B06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9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1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Прямоугольник 1"/>
          <p:cNvSpPr/>
          <p:nvPr/>
        </p:nvSpPr>
        <p:spPr>
          <a:xfrm>
            <a:off x="0" y="776160"/>
            <a:ext cx="9144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№2. Биологиялық диктант.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оугольник 1"/>
          <p:cNvSpPr/>
          <p:nvPr/>
        </p:nvSpPr>
        <p:spPr>
          <a:xfrm>
            <a:off x="814320" y="3468600"/>
            <a:ext cx="78249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 19"/>
          <p:cNvSpPr/>
          <p:nvPr/>
        </p:nvSpPr>
        <p:spPr>
          <a:xfrm>
            <a:off x="393840" y="1528920"/>
            <a:ext cx="783576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1. Қараңғы кезеңінің реакциясы </a:t>
            </a:r>
            <a:r>
              <a:rPr b="0" i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стромада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жүзеге асады. 2.Стромада жүретін айналым реакцияны </a:t>
            </a:r>
            <a:r>
              <a:rPr b="0" i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Кальвин циклі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деп атайды.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3. Глюкоза молекуласын алу үшін қаранғы кезеңның </a:t>
            </a:r>
            <a:r>
              <a:rPr b="0" i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алты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циклінен өтуі керек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8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E00C9C7-93B8-47DF-BFA2-4CB1C243DC8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8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9" name="Google Shape;125;p4"/>
          <p:cNvCxnSpPr/>
          <p:nvPr/>
        </p:nvCxnSpPr>
        <p:spPr>
          <a:xfrm flipV="1">
            <a:off x="425520" y="497916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0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Прямоугольник 13"/>
          <p:cNvSpPr/>
          <p:nvPr/>
        </p:nvSpPr>
        <p:spPr>
          <a:xfrm>
            <a:off x="659880" y="236520"/>
            <a:ext cx="23504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Прямоугольник 12"/>
          <p:cNvSpPr/>
          <p:nvPr/>
        </p:nvSpPr>
        <p:spPr>
          <a:xfrm>
            <a:off x="0" y="785880"/>
            <a:ext cx="859644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 Кальвин цикліндегі бос орынға тиісті өнімді жазып, үдерісті түсіндіріңіз.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Rectangle 17"/>
          <p:cNvSpPr/>
          <p:nvPr/>
        </p:nvSpPr>
        <p:spPr>
          <a:xfrm>
            <a:off x="299880" y="4154040"/>
            <a:ext cx="8560080" cy="65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088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Кальвин цикліндегі бос орынға тиісті өнімді жазып, үдерісті түсіндіреді.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4" name="Рисунок 12" descr="http://brailleauthority.org/tg/web-manual/images/u6-44calvin-cycle1.jpg"/>
          <p:cNvPicPr/>
          <p:nvPr/>
        </p:nvPicPr>
        <p:blipFill>
          <a:blip r:embed="rId2"/>
          <a:stretch/>
        </p:blipFill>
        <p:spPr>
          <a:xfrm>
            <a:off x="3338640" y="1405080"/>
            <a:ext cx="2652480" cy="2678040"/>
          </a:xfrm>
          <a:prstGeom prst="rect">
            <a:avLst/>
          </a:prstGeom>
          <a:ln w="0">
            <a:noFill/>
          </a:ln>
        </p:spPr>
      </p:pic>
      <p:sp>
        <p:nvSpPr>
          <p:cNvPr id="95" name="AutoShape 37"/>
          <p:cNvSpPr/>
          <p:nvPr/>
        </p:nvSpPr>
        <p:spPr>
          <a:xfrm>
            <a:off x="4349880" y="3440160"/>
            <a:ext cx="658800" cy="22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9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E21772E-2E18-465B-A21E-84559AEB63A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8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0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Прямоугольник 13"/>
          <p:cNvSpPr/>
          <p:nvPr/>
        </p:nvSpPr>
        <p:spPr>
          <a:xfrm>
            <a:off x="684360" y="204840"/>
            <a:ext cx="59529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 тапсырмасының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Прямоугольник 15"/>
          <p:cNvSpPr/>
          <p:nvPr/>
        </p:nvSpPr>
        <p:spPr>
          <a:xfrm>
            <a:off x="204840" y="754200"/>
            <a:ext cx="8939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№3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3" name="Рисунок 11" descr="http://brailleauthority.org/tg/web-manual/images/u6-44calvin-cycle1.jpg"/>
          <p:cNvPicPr/>
          <p:nvPr/>
        </p:nvPicPr>
        <p:blipFill>
          <a:blip r:embed="rId2"/>
          <a:stretch/>
        </p:blipFill>
        <p:spPr>
          <a:xfrm>
            <a:off x="3105000" y="1204920"/>
            <a:ext cx="3184560" cy="3398760"/>
          </a:xfrm>
          <a:prstGeom prst="rect">
            <a:avLst/>
          </a:prstGeom>
          <a:ln w="0">
            <a:noFill/>
          </a:ln>
        </p:spPr>
      </p:pic>
      <p:sp>
        <p:nvSpPr>
          <p:cNvPr id="104" name="AutoShape 36"/>
          <p:cNvSpPr/>
          <p:nvPr/>
        </p:nvSpPr>
        <p:spPr>
          <a:xfrm>
            <a:off x="4178160" y="3808440"/>
            <a:ext cx="992160" cy="338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</a:t>
            </a:r>
            <a:r>
              <a:rPr b="1" lang="kk-KZ" sz="1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6</a:t>
            </a: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</a:t>
            </a:r>
            <a:r>
              <a:rPr b="1" lang="kk-KZ" sz="1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12</a:t>
            </a: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</a:t>
            </a:r>
            <a:r>
              <a:rPr b="1" lang="kk-KZ" sz="1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6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06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E7131B0-3FC7-4504-8238-F78B6E81997A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7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8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9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Прямоугольник 7"/>
          <p:cNvSpPr/>
          <p:nvPr/>
        </p:nvSpPr>
        <p:spPr>
          <a:xfrm>
            <a:off x="728280" y="270000"/>
            <a:ext cx="1919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Прямоугольник 11"/>
          <p:cNvSpPr/>
          <p:nvPr/>
        </p:nvSpPr>
        <p:spPr>
          <a:xfrm>
            <a:off x="239760" y="755640"/>
            <a:ext cx="756432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Рефлекция: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«Мен бүгінгі сабақта....................,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себебі........................»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2" name="Рисунок 11" descr="http://info207.ucoz.ua/Programming/Lasarus/smile.png"/>
          <p:cNvPicPr/>
          <p:nvPr/>
        </p:nvPicPr>
        <p:blipFill>
          <a:blip r:embed="rId2"/>
          <a:stretch/>
        </p:blipFill>
        <p:spPr>
          <a:xfrm>
            <a:off x="546120" y="1924200"/>
            <a:ext cx="1171440" cy="74772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12" descr="http://avatars.mds.yandex.net/get-pdb/881477/9f3fec68-82c1-4276-951f-c6b464c46dd0/orig"/>
          <p:cNvPicPr/>
          <p:nvPr/>
        </p:nvPicPr>
        <p:blipFill>
          <a:blip r:embed="rId3"/>
          <a:stretch/>
        </p:blipFill>
        <p:spPr>
          <a:xfrm>
            <a:off x="501480" y="2844720"/>
            <a:ext cx="1248120" cy="1049400"/>
          </a:xfrm>
          <a:prstGeom prst="rect">
            <a:avLst/>
          </a:prstGeom>
          <a:ln w="0">
            <a:noFill/>
          </a:ln>
        </p:spPr>
      </p:pic>
      <p:pic>
        <p:nvPicPr>
          <p:cNvPr id="114" name="Рисунок 13" descr="https://www.audit-it.ru/upload/blog/fd7/QuestionGuy.jpg"/>
          <p:cNvPicPr/>
          <p:nvPr/>
        </p:nvPicPr>
        <p:blipFill>
          <a:blip r:embed="rId4"/>
          <a:stretch/>
        </p:blipFill>
        <p:spPr>
          <a:xfrm>
            <a:off x="627120" y="3898800"/>
            <a:ext cx="901800" cy="704880"/>
          </a:xfrm>
          <a:prstGeom prst="rect">
            <a:avLst/>
          </a:prstGeom>
          <a:ln w="0">
            <a:noFill/>
          </a:ln>
        </p:spPr>
      </p:pic>
      <p:sp>
        <p:nvSpPr>
          <p:cNvPr id="115" name="Rectangle 35"/>
          <p:cNvSpPr/>
          <p:nvPr/>
        </p:nvSpPr>
        <p:spPr>
          <a:xfrm>
            <a:off x="1749600" y="2218320"/>
            <a:ext cx="2681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(.................білдім)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Rectangle 35"/>
          <p:cNvSpPr/>
          <p:nvPr/>
        </p:nvSpPr>
        <p:spPr>
          <a:xfrm>
            <a:off x="1933560" y="3175560"/>
            <a:ext cx="3805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(.................толықтырғым келеді)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Rectangle 35"/>
          <p:cNvSpPr/>
          <p:nvPr/>
        </p:nvSpPr>
        <p:spPr>
          <a:xfrm>
            <a:off x="2185920" y="3962880"/>
            <a:ext cx="2922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(.................сұрағым бар)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1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38D8BD7-386F-469C-AF7F-7D88AD5CE96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0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2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Прямоугольник 7"/>
          <p:cNvSpPr/>
          <p:nvPr/>
        </p:nvSpPr>
        <p:spPr>
          <a:xfrm>
            <a:off x="728640" y="270000"/>
            <a:ext cx="1847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Үй жұмысы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Прямоугольник 11"/>
          <p:cNvSpPr/>
          <p:nvPr/>
        </p:nvSpPr>
        <p:spPr>
          <a:xfrm>
            <a:off x="361800" y="1127160"/>
            <a:ext cx="696924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§8 оқу. Біліміңді тексер: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-Қолдану сұрағы -1 және 2, 44-бетте.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26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B5D4F7-5D77-401D-B5E8-A1B0E2D67AA7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7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8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9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Прямоугольник 7"/>
          <p:cNvSpPr/>
          <p:nvPr/>
        </p:nvSpPr>
        <p:spPr>
          <a:xfrm>
            <a:off x="734400" y="270000"/>
            <a:ext cx="3654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Қолданылған әдебиеттер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Прямоугольник 11"/>
          <p:cNvSpPr/>
          <p:nvPr/>
        </p:nvSpPr>
        <p:spPr>
          <a:xfrm>
            <a:off x="361800" y="1127160"/>
            <a:ext cx="8388360" cy="39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Сабақ төмендегі оқулық негізінде құрастырылды.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Биология 11 сынып, Қоғамдық-гуманитарлық бағыт.  Оқулық авторылары: Н. Аблайханова, А. Қалыбаева, А. Пәрімбекова;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. </a:t>
            </a:r>
            <a:r>
              <a:rPr b="0" lang="ru-RU" sz="2000" strike="noStrike" u="sng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https://kk.wikipedia.org/фотосинтез...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sng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https://go.mail.ru/search_video?fr=chxtn12.0.11&amp;frm=main&amp;q=%D1%86%D0%B8%D0%BA%D0%BB%20%D0%BA%D0%B0%D0%BB%D1%8C%D0%B2%D0%B8%D0%BD%D0%B0&amp;gp=811041&amp;src=go&amp;sbmt=1596000112574&amp;hasnavig=0&amp;d=1189039158842165794&amp;sig=613a01f776&amp;s=vk.com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51025DE-CE44-438A-92EB-B04547300303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325440" y="676440"/>
            <a:ext cx="8588520" cy="32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rmAutofit fontScale="92500" lnSpcReduction="9999"/>
          </a:bodyPr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терийлері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11.1.2.3 -  фотосинтездің қараңғы кезеңінде өтетін үдерістерді түсіндіру.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фотосинтездің қараңғы кезеңінде өтетін үдерістерді түсіндіреді.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3274920" y="233280"/>
            <a:ext cx="377820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" name="Picture 2" descr="C:\Users\Типография\Desktop\Безымянный.png"/>
          <p:cNvPicPr/>
          <p:nvPr/>
        </p:nvPicPr>
        <p:blipFill>
          <a:blip r:embed="rId2"/>
          <a:srcRect l="11758" t="5761" r="11484" b="86798"/>
          <a:stretch/>
        </p:blipFill>
        <p:spPr>
          <a:xfrm>
            <a:off x="0" y="2395440"/>
            <a:ext cx="9144000" cy="38592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9"/>
          <p:cNvSpPr/>
          <p:nvPr/>
        </p:nvSpPr>
        <p:spPr>
          <a:xfrm>
            <a:off x="2730600" y="2367000"/>
            <a:ext cx="377820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Ба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ғалау критерийі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01B543B-0232-42C8-A7FD-31101B99594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0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Прямоугольник 1"/>
          <p:cNvSpPr/>
          <p:nvPr/>
        </p:nvSpPr>
        <p:spPr>
          <a:xfrm>
            <a:off x="299880" y="960480"/>
            <a:ext cx="4824720" cy="30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фотосинтездің қараңғы кезеңінде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және, жарық кезеңінде де көп энергия жұмсалады, алайда қараңғы кезең тез жүреді. Қараңғы кезеңінің реакциясына күн сәулесі керек емес. Бұл процесс стромада жүзеге асатынын біз қарастырғанбыз.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" name="Picture 20" descr=""/>
          <p:cNvPicPr/>
          <p:nvPr/>
        </p:nvPicPr>
        <p:blipFill>
          <a:blip r:embed="rId2"/>
          <a:srcRect l="28572" t="6676" r="27996" b="48154"/>
          <a:stretch/>
        </p:blipFill>
        <p:spPr>
          <a:xfrm>
            <a:off x="5818320" y="946080"/>
            <a:ext cx="2647800" cy="3419640"/>
          </a:xfrm>
          <a:prstGeom prst="rect">
            <a:avLst/>
          </a:prstGeom>
          <a:ln w="0">
            <a:noFill/>
          </a:ln>
        </p:spPr>
      </p:pic>
      <p:sp>
        <p:nvSpPr>
          <p:cNvPr id="23" name="Прямоугольник 9"/>
          <p:cNvSpPr/>
          <p:nvPr/>
        </p:nvSpPr>
        <p:spPr>
          <a:xfrm>
            <a:off x="-85680" y="241200"/>
            <a:ext cx="866916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Фотосинтездің қараңғы кезеңі. Кальвин циклі.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3760"/>
            <a:ext cx="9702720" cy="5167440"/>
          </a:xfrm>
          <a:prstGeom prst="rect">
            <a:avLst/>
          </a:prstGeom>
          <a:ln w="0">
            <a:noFill/>
          </a:ln>
        </p:spPr>
      </p:pic>
      <p:sp>
        <p:nvSpPr>
          <p:cNvPr id="25" name="Google Shape;123;p4"/>
          <p:cNvSpPr/>
          <p:nvPr/>
        </p:nvSpPr>
        <p:spPr>
          <a:xfrm>
            <a:off x="756432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3313B02-559F-4C7F-B701-97F8562F095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6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8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Прямоугольник 1"/>
          <p:cNvSpPr/>
          <p:nvPr/>
        </p:nvSpPr>
        <p:spPr>
          <a:xfrm>
            <a:off x="457200" y="900000"/>
            <a:ext cx="843444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7375e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1" lang="kk-KZ" sz="2000" strike="noStrike" u="none">
                <a:solidFill>
                  <a:srgbClr val="17375e"/>
                </a:solidFill>
                <a:uFillTx/>
                <a:latin typeface="Times New Roman"/>
                <a:ea typeface="Times New Roman"/>
              </a:rPr>
              <a:t>Фотосинтездің жарық және қараңғы фазасын төмендегі суреттен көруге болады</a:t>
            </a:r>
            <a:r>
              <a:rPr b="0" lang="kk-KZ" sz="2000" strike="noStrike" u="none">
                <a:solidFill>
                  <a:srgbClr val="17375e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Прямоугольник 9"/>
          <p:cNvSpPr/>
          <p:nvPr/>
        </p:nvSpPr>
        <p:spPr>
          <a:xfrm>
            <a:off x="-85680" y="241200"/>
            <a:ext cx="866916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Фотосинтездің қараңғы кезеңі. Кальвин циклі.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" name="Picture 11" descr="https://ds02.infourok.ru/uploads/ex/0fe8/00067887-d9a0bf18/5/img13.jpg"/>
          <p:cNvPicPr/>
          <p:nvPr/>
        </p:nvPicPr>
        <p:blipFill>
          <a:blip r:embed="rId2"/>
          <a:stretch/>
        </p:blipFill>
        <p:spPr>
          <a:xfrm>
            <a:off x="2232000" y="1598760"/>
            <a:ext cx="3900600" cy="2925720"/>
          </a:xfrm>
          <a:prstGeom prst="rect">
            <a:avLst/>
          </a:prstGeom>
          <a:ln w="0">
            <a:noFill/>
          </a:ln>
        </p:spPr>
      </p:pic>
      <p:sp>
        <p:nvSpPr>
          <p:cNvPr id="32" name="Прямоугольник 10"/>
          <p:cNvSpPr/>
          <p:nvPr/>
        </p:nvSpPr>
        <p:spPr>
          <a:xfrm>
            <a:off x="6254280" y="4546440"/>
            <a:ext cx="2278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https://go.mail.ru/search_video?fr=chxtn</a:t>
            </a:r>
            <a:r>
              <a:rPr b="1" lang="kk-KZ" sz="1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Скругленный прямоугольник 11"/>
          <p:cNvSpPr/>
          <p:nvPr/>
        </p:nvSpPr>
        <p:spPr>
          <a:xfrm>
            <a:off x="2257560" y="1743120"/>
            <a:ext cx="657000" cy="28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100" strike="noStrike" u="none">
                <a:solidFill>
                  <a:srgbClr val="984807"/>
                </a:solidFill>
                <a:uFillTx/>
                <a:latin typeface="Times New Roman"/>
                <a:ea typeface="Times New Roman"/>
              </a:rPr>
              <a:t>жарық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Скругленный прямоугольник 12"/>
          <p:cNvSpPr/>
          <p:nvPr/>
        </p:nvSpPr>
        <p:spPr>
          <a:xfrm>
            <a:off x="2238480" y="4143240"/>
            <a:ext cx="1342800" cy="266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984807"/>
                </a:solidFill>
                <a:uFillTx/>
                <a:latin typeface="Times New Roman"/>
                <a:ea typeface="Times New Roman"/>
              </a:rPr>
              <a:t>Жарық сатысы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Овал 13"/>
          <p:cNvSpPr/>
          <p:nvPr/>
        </p:nvSpPr>
        <p:spPr>
          <a:xfrm>
            <a:off x="4991040" y="2590920"/>
            <a:ext cx="781200" cy="61884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7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Кальвин циклі</a:t>
            </a:r>
            <a:endParaRPr b="0" lang="ru-RU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Скругленный прямоугольник 14"/>
          <p:cNvSpPr/>
          <p:nvPr/>
        </p:nvSpPr>
        <p:spPr>
          <a:xfrm>
            <a:off x="4705200" y="4210200"/>
            <a:ext cx="1400400" cy="257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Қараңғы сатысы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8568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3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C5F04B1-DC91-4E2F-8150-95D6BC5B10A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9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1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Прямоугольник 1"/>
          <p:cNvSpPr/>
          <p:nvPr/>
        </p:nvSpPr>
        <p:spPr>
          <a:xfrm>
            <a:off x="5054760" y="803160"/>
            <a:ext cx="3705120" cy="467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Кальвин циклінің манызды заттары; рибулозодифосфат-СО</a:t>
            </a:r>
            <a:r>
              <a:rPr b="0" lang="kk-KZ" sz="1800" strike="noStrike" u="none" baseline="-25000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2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акцепторы, фруктозодифосфат –СО</a:t>
            </a:r>
            <a:r>
              <a:rPr b="0" lang="kk-KZ" sz="1800" strike="noStrike" u="none" baseline="-25000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2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-нің байланысқан көміртек атомынан тұратын бірінші алты атомдық көміртек қатысады.</a:t>
            </a:r>
            <a:r>
              <a:rPr b="0" i="1" lang="kk-KZ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i="1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Барлық реақциялар сәйкес ферменттер әсерімен жүзүге асады.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https://go.mail.ru/search_video?fr=chxtn12.0.11&amp;frm=main&amp;q=%D1%86%D0%B8%D0%BA%D0%BB%20%D0%BA%D0%B0%D0%BB%D1%8C%D0%B2%D0%B8%D0%BD%D0%B0&amp;gp=811041&amp;src=go&amp;sbmt=1596000112574&amp;hasnavig=0&amp;d=1189039158842165794&amp;sig=613a01f776&amp;s=vk.com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Прямоугольник 9"/>
          <p:cNvSpPr/>
          <p:nvPr/>
        </p:nvSpPr>
        <p:spPr>
          <a:xfrm>
            <a:off x="0" y="225360"/>
            <a:ext cx="866916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Фотосинтездің қараңғы кезеңі. Кальвин циклі.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" name="Picture 21" descr=""/>
          <p:cNvPicPr/>
          <p:nvPr/>
        </p:nvPicPr>
        <p:blipFill>
          <a:blip r:embed="rId2"/>
          <a:srcRect l="16329" t="54580" r="19132" b="7605"/>
          <a:stretch/>
        </p:blipFill>
        <p:spPr>
          <a:xfrm>
            <a:off x="246240" y="735120"/>
            <a:ext cx="4483080" cy="396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46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04607F5-F803-470B-B3E2-64060F75F5E7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7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8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9" name="Прямоугольник 9"/>
          <p:cNvSpPr/>
          <p:nvPr/>
        </p:nvSpPr>
        <p:spPr>
          <a:xfrm>
            <a:off x="-85680" y="241200"/>
            <a:ext cx="866916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Фотосинтездің қараңғы кезеңі. Кальвин циклі.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Прямоугольник 11"/>
          <p:cNvSpPr/>
          <p:nvPr/>
        </p:nvSpPr>
        <p:spPr>
          <a:xfrm>
            <a:off x="436680" y="1057320"/>
            <a:ext cx="8238960" cy="22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Кальвин циклінің жалпы химиялық теңдеуі: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 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CO </a:t>
            </a:r>
            <a:r>
              <a:rPr b="0" lang="en-US" sz="2000" strike="noStrike" u="none" baseline="-25000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2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 + 6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НАДФН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+ 5 H </a:t>
            </a:r>
            <a:r>
              <a:rPr b="0" lang="en-US" sz="2000" strike="noStrike" u="none" baseline="-25000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2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 O + 9 AT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→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ru-RU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глицальдегид-3-фосфат (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Г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3P) + 2 H </a:t>
            </a:r>
            <a:r>
              <a:rPr b="0" lang="en-US" sz="2000" strike="noStrike" u="none" baseline="30000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+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 + 6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НАДФ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 </a:t>
            </a:r>
            <a:r>
              <a:rPr b="0" lang="en-US" sz="2000" strike="noStrike" u="none" baseline="30000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+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 + 9 A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ДФ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+ 8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</a:t>
            </a:r>
            <a:r>
              <a:rPr b="0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(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</a:t>
            </a:r>
            <a:r>
              <a:rPr b="0" lang="en-US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= </a:t>
            </a:r>
            <a:r>
              <a:rPr b="0" lang="ru-RU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бейорганикалық фосфат)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53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EB3787F-83A2-4E3C-93EE-2B6A96B61915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4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5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6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Тәжірибелік 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Прямоугольник 1"/>
          <p:cNvSpPr/>
          <p:nvPr/>
        </p:nvSpPr>
        <p:spPr>
          <a:xfrm>
            <a:off x="0" y="587520"/>
            <a:ext cx="833904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№1</a:t>
            </a:r>
            <a:r>
              <a:rPr b="0" lang="kk-KZ" sz="2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.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Төмендегі фотосинтез кезеңдерінің үдерісін  «+», «-» арқылы салыстырып түсіндіріңіз.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Прямоугольник 1"/>
          <p:cNvSpPr/>
          <p:nvPr/>
        </p:nvSpPr>
        <p:spPr>
          <a:xfrm>
            <a:off x="593640" y="3914640"/>
            <a:ext cx="7902720" cy="10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фотосинтез кезеңдерінің үдерісін  «+», «-» арқылы салыстырып түсіндіреді.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457200" y="1616040"/>
          <a:ext cx="8325000" cy="2184480"/>
        </p:xfrm>
        <a:graphic>
          <a:graphicData uri="http://schemas.openxmlformats.org/drawingml/2006/table">
            <a:tbl>
              <a:tblPr/>
              <a:tblGrid>
                <a:gridCol w="5707080"/>
                <a:gridCol w="1339920"/>
                <a:gridCol w="1278000"/>
              </a:tblGrid>
              <a:tr h="7099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Салыстыру критерийлері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 </a:t>
                      </a: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Жарық кезеңі   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Қараңғы кезеңі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92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  күн сәулесі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92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 реакциялардың жүретін орны строма</a:t>
                      </a: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92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 Бастапқы қажет заттар АТФ.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67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Кезең соңында АТФ синтезделеді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62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2205BCF-3EF4-4132-A970-BF66C91E667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3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4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5" name="Прямоугольник 9"/>
          <p:cNvSpPr/>
          <p:nvPr/>
        </p:nvSpPr>
        <p:spPr>
          <a:xfrm>
            <a:off x="630360" y="241200"/>
            <a:ext cx="323208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Прямоугольник 1"/>
          <p:cNvSpPr/>
          <p:nvPr/>
        </p:nvSpPr>
        <p:spPr>
          <a:xfrm>
            <a:off x="409680" y="808200"/>
            <a:ext cx="7772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№1.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68" name=""/>
          <p:cNvGraphicFramePr/>
          <p:nvPr/>
        </p:nvGraphicFramePr>
        <p:xfrm>
          <a:off x="457200" y="1773360"/>
          <a:ext cx="8325000" cy="2184120"/>
        </p:xfrm>
        <a:graphic>
          <a:graphicData uri="http://schemas.openxmlformats.org/drawingml/2006/table">
            <a:tbl>
              <a:tblPr/>
              <a:tblGrid>
                <a:gridCol w="5707080"/>
                <a:gridCol w="1339920"/>
                <a:gridCol w="1278000"/>
              </a:tblGrid>
              <a:tr h="7099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Салыстыру критерийлері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 </a:t>
                      </a: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Жарық кезеңі   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Қараңғы кезеңі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92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  күн сәулесі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-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92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 реакциялардың жүретін орны строма</a:t>
                      </a: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-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92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 Бастапқы  қажет заттар АТФ.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-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636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Кезең соңында АТФ синтезделеді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-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70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1DF6D13-4A0F-4887-9065-0ABAD6A99C3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1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2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3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Тәжірибелік 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Прямоугольник 1"/>
          <p:cNvSpPr/>
          <p:nvPr/>
        </p:nvSpPr>
        <p:spPr>
          <a:xfrm>
            <a:off x="189000" y="682560"/>
            <a:ext cx="851364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№2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.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Биологиялық диктант.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Көп нүктенің орнына тиісті сөзді жазып, үдерісті түсіндіріңіз.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Прямоугольник 1"/>
          <p:cNvSpPr/>
          <p:nvPr/>
        </p:nvSpPr>
        <p:spPr>
          <a:xfrm>
            <a:off x="488880" y="1703520"/>
            <a:ext cx="7599600" cy="283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1. Қараңғы кезеңінің реакциясы ........... жүзеге асады. 2.Стромада жүретін айналым реакцияны ........деп атайды.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3. Глюкоза молекуласын алу үшін қаранғы кезеңның ....... циклінен өтуі керек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Көп нүктенің орнына тиісті сөзді жазып, үдерісті түсіндіреді.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5230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2024-11-05T08:42:20Z</dcterms:modified>
  <cp:revision>457</cp:revision>
  <dc:subject/>
  <dc:title>Презентация PowerPoint</dc:title>
</cp:coreProperties>
</file>