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56" r:id="rId3"/>
    <p:sldId id="259" r:id="rId4"/>
    <p:sldId id="311" r:id="rId5"/>
    <p:sldId id="342" r:id="rId6"/>
    <p:sldId id="315" r:id="rId7"/>
    <p:sldId id="331" r:id="rId8"/>
    <p:sldId id="312" r:id="rId9"/>
    <p:sldId id="319" r:id="rId10"/>
    <p:sldId id="321" r:id="rId11"/>
    <p:sldId id="355" r:id="rId12"/>
    <p:sldId id="356" r:id="rId13"/>
    <p:sldId id="362" r:id="rId14"/>
    <p:sldId id="328" r:id="rId15"/>
    <p:sldId id="344" r:id="rId16"/>
    <p:sldId id="335" r:id="rId17"/>
  </p:sldIdLst>
  <p:sldSz cx="10693400" cy="7561263"/>
  <p:notesSz cx="6797675" cy="9928225"/>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a:defRPr lang="ru-RU"/>
    </a:defPPr>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2420">
          <p15:clr>
            <a:srgbClr val="A4A3A4"/>
          </p15:clr>
        </p15:guide>
        <p15:guide id="2" orient="horz" pos="2682">
          <p15:clr>
            <a:srgbClr val="A4A3A4"/>
          </p15:clr>
        </p15:guide>
        <p15:guide id="3" orient="horz" pos="2168">
          <p15:clr>
            <a:srgbClr val="A4A3A4"/>
          </p15:clr>
        </p15:guide>
        <p15:guide id="4" pos="3917">
          <p15:clr>
            <a:srgbClr val="A4A3A4"/>
          </p15:clr>
        </p15:guide>
        <p15:guide id="5" pos="4563">
          <p15:clr>
            <a:srgbClr val="A4A3A4"/>
          </p15:clr>
        </p15:guide>
        <p15:guide id="6" pos="2871">
          <p15:clr>
            <a:srgbClr val="A4A3A4"/>
          </p15:clr>
        </p15:guide>
        <p15:guide id="7" pos="3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00B050"/>
    <a:srgbClr val="8064A2"/>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2" d="100"/>
          <a:sy n="52" d="100"/>
        </p:scale>
        <p:origin x="29" y="374"/>
      </p:cViewPr>
      <p:guideLst>
        <p:guide orient="horz" pos="2420"/>
        <p:guide orient="horz" pos="2682"/>
        <p:guide orient="horz" pos="2168"/>
        <p:guide pos="3917"/>
        <p:guide pos="4563"/>
        <p:guide pos="2871"/>
        <p:guide pos="34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2946400" cy="498475"/>
          </a:xfrm>
          <a:prstGeom prst="rect">
            <a:avLst/>
          </a:prstGeom>
          <a:noFill/>
          <a:ln>
            <a:noFill/>
          </a:ln>
        </p:spPr>
        <p:txBody>
          <a:bodyPr vert="horz" wrap="square" lIns="91425" tIns="45700" rIns="91425" bIns="45700" numCol="1" anchor="t"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1" name="Google Shape;4;n"/>
          <p:cNvSpPr txBox="1">
            <a:spLocks noGrp="1"/>
          </p:cNvSpPr>
          <p:nvPr>
            <p:ph type="dt" idx="10"/>
          </p:nvPr>
        </p:nvSpPr>
        <p:spPr bwMode="auto">
          <a:xfrm>
            <a:off x="3849688" y="0"/>
            <a:ext cx="2946400" cy="498475"/>
          </a:xfrm>
          <a:prstGeom prst="rect">
            <a:avLst/>
          </a:prstGeom>
          <a:noFill/>
          <a:ln>
            <a:noFill/>
          </a:ln>
        </p:spPr>
        <p:txBody>
          <a:bodyPr vert="horz" wrap="square" lIns="91425" tIns="45700" rIns="91425" bIns="45700" numCol="1" anchor="t" anchorCtr="0" compatLnSpc="1"/>
          <a:lstStyle/>
          <a:p>
            <a:pPr lvl="0" algn="r"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6388" name="Google Shape;5;n"/>
          <p:cNvSpPr>
            <a:spLocks noGrp="1" noRot="1" noChangeAspect="1"/>
          </p:cNvSpPr>
          <p:nvPr>
            <p:ph type="sldImg" idx="3"/>
          </p:nvPr>
        </p:nvSpPr>
        <p:spPr>
          <a:xfrm>
            <a:off x="1030288" y="1241425"/>
            <a:ext cx="4737100" cy="3349625"/>
          </a:xfrm>
          <a:custGeom>
            <a:avLst/>
            <a:gdLst>
              <a:gd name="txL" fmla="*/ 0 w 120000"/>
              <a:gd name="txT" fmla="*/ 0 h 120000"/>
              <a:gd name="txR" fmla="*/ 120000 w 120000"/>
              <a:gd name="txB" fmla="*/ 120000 h 120000"/>
            </a:gdLst>
            <a:ahLst/>
            <a:cxnLst>
              <a:cxn ang="0">
                <a:pos x="0" y="0"/>
              </a:cxn>
              <a:cxn ang="0">
                <a:pos x="2147483647" y="0"/>
              </a:cxn>
              <a:cxn ang="0">
                <a:pos x="2147483647" y="2147483647"/>
              </a:cxn>
              <a:cxn ang="0">
                <a:pos x="0" y="2147483647"/>
              </a:cxn>
              <a:cxn ang="0">
                <a:pos x="0" y="0"/>
              </a:cxn>
            </a:cxnLst>
            <a:rect l="txL" t="txT" r="txR" b="txB"/>
            <a:pathLst>
              <a:path w="120000" h="12000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p:spPr>
      </p:sp>
      <p:sp>
        <p:nvSpPr>
          <p:cNvPr id="16389" name="Google Shape;6;n"/>
          <p:cNvSpPr txBox="1">
            <a:spLocks noGrp="1"/>
          </p:cNvSpPr>
          <p:nvPr>
            <p:ph type="body" idx="1"/>
          </p:nvPr>
        </p:nvSpPr>
        <p:spPr>
          <a:xfrm>
            <a:off x="679450" y="4778375"/>
            <a:ext cx="5438775" cy="3908425"/>
          </a:xfrm>
          <a:prstGeom prst="rect">
            <a:avLst/>
          </a:prstGeom>
          <a:noFill/>
          <a:ln w="9525">
            <a:noFill/>
          </a:ln>
        </p:spPr>
        <p:txBody>
          <a:bodyPr lIns="91425" tIns="45700" rIns="91425" bIns="45700"/>
          <a:lstStyle/>
          <a:p>
            <a:pPr lvl="0"/>
            <a:endParaRPr lang="ru-RU" altLang="ru-RU" dirty="0"/>
          </a:p>
        </p:txBody>
      </p:sp>
      <p:sp>
        <p:nvSpPr>
          <p:cNvPr id="2054" name="Google Shape;7;n"/>
          <p:cNvSpPr txBox="1">
            <a:spLocks noGrp="1"/>
          </p:cNvSpPr>
          <p:nvPr>
            <p:ph type="ftr" idx="11"/>
          </p:nvPr>
        </p:nvSpPr>
        <p:spPr bwMode="auto">
          <a:xfrm>
            <a:off x="0" y="9429750"/>
            <a:ext cx="2946400" cy="498475"/>
          </a:xfrm>
          <a:prstGeom prst="rect">
            <a:avLst/>
          </a:prstGeom>
          <a:noFill/>
          <a:ln>
            <a:noFill/>
          </a:ln>
        </p:spPr>
        <p:txBody>
          <a:bodyPr vert="horz" wrap="square" lIns="91425" tIns="45700" rIns="91425" bIns="45700" numCol="1" anchor="b"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5" name="Google Shape;8;n"/>
          <p:cNvSpPr txBox="1">
            <a:spLocks noGrp="1"/>
          </p:cNvSpPr>
          <p:nvPr>
            <p:ph type="sldNum" idx="12"/>
          </p:nvPr>
        </p:nvSpPr>
        <p:spPr bwMode="auto">
          <a:xfrm>
            <a:off x="3849688" y="9429750"/>
            <a:ext cx="2946400" cy="498475"/>
          </a:xfrm>
          <a:prstGeom prst="rect">
            <a:avLst/>
          </a:prstGeom>
          <a:noFill/>
          <a:ln>
            <a:noFill/>
          </a:ln>
        </p:spPr>
        <p:txBody>
          <a:bodyPr vert="horz" wrap="square" lIns="91425" tIns="45700" rIns="91425" bIns="45700" numCol="1" anchor="b" anchorCtr="0" compatLnSpc="1"/>
          <a:lstStyle/>
          <a:p>
            <a:pPr lvl="0" algn="r" eaLnBrk="1" hangingPunct="1">
              <a:buClr>
                <a:srgbClr val="000000"/>
              </a:buClr>
              <a:buFont typeface="Arial" panose="020B0604020202020204" pitchFamily="34" charset="0"/>
              <a:buNone/>
            </a:pPr>
            <a:fld id="{9A0DB2DC-4C9A-4742-B13C-FB6460FD3503}" type="slidenum">
              <a:rPr lang="ru-RU" altLang="ru-RU" sz="1200" dirty="0">
                <a:latin typeface="Calibri" panose="020F0502020204030204" pitchFamily="34" charset="0"/>
                <a:cs typeface="Calibri" panose="020F0502020204030204" pitchFamily="34" charset="0"/>
                <a:sym typeface="Calibri" panose="020F0502020204030204" pitchFamily="34" charset="0"/>
              </a:rPr>
              <a:t>‹#›</a:t>
            </a:fld>
            <a:endParaRPr lang="ru-RU" altLang="ru-RU" sz="12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323500837"/>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L="497205" indent="-2476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Google Shape;73;p1: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7411" name="Google Shape;74;p1:notes"/>
          <p:cNvSpPr>
            <a:spLocks noGrp="1" noRot="1" noChangeAspect="1" noTextEdit="1"/>
          </p:cNvSpPr>
          <p:nvPr>
            <p:ph type="sldImg" idx="2"/>
          </p:nvPr>
        </p:nvSpPr>
        <p:spPr>
          <a:ln>
            <a:noFill/>
          </a:ln>
        </p:spPr>
      </p:sp>
    </p:spTree>
    <p:extLst>
      <p:ext uri="{BB962C8B-B14F-4D97-AF65-F5344CB8AC3E}">
        <p14:creationId xmlns:p14="http://schemas.microsoft.com/office/powerpoint/2010/main" val="211183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97236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76532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27769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6555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97577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1507"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239912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2531"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415216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Google Shape;120;p4:notes"/>
          <p:cNvSpPr>
            <a:spLocks noGrp="1"/>
          </p:cNvSpPr>
          <p:nvPr>
            <p:ph type="body" idx="1"/>
          </p:nvPr>
        </p:nvSpPr>
        <p:spPr/>
        <p:txBody>
          <a:bodyPr vert="horz" wrap="square" lIns="91425" tIns="45700" rIns="91425" bIns="45700" anchor="t"/>
          <a:lstStyle/>
          <a:p>
            <a:pPr marL="0" lvl="0" indent="0" eaLnBrk="1" hangingPunct="1"/>
            <a:endParaRPr lang="en-US" altLang="ru-RU" sz="1200" noProof="0" dirty="0">
              <a:latin typeface="Calibri" panose="020F0502020204030204" pitchFamily="34" charset="0"/>
              <a:ea typeface="Calibri" panose="020F0502020204030204" pitchFamily="34" charset="0"/>
              <a:sym typeface="Calibri" panose="020F0502020204030204" pitchFamily="34" charset="0"/>
            </a:endParaRPr>
          </a:p>
        </p:txBody>
      </p:sp>
      <p:sp>
        <p:nvSpPr>
          <p:cNvPr id="2355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10989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6137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p:nvPr/>
        </p:nvSpPr>
        <p:spPr>
          <a:xfrm>
            <a:off x="803275" y="3735388"/>
            <a:ext cx="9018588" cy="1847850"/>
          </a:xfrm>
          <a:prstGeom prst="rect">
            <a:avLst/>
          </a:prstGeom>
          <a:noFill/>
          <a:ln w="9525">
            <a:noFill/>
          </a:ln>
        </p:spPr>
        <p:txBody>
          <a:bodyPr lIns="56650" tIns="28311" rIns="56650" bIns="28311"/>
          <a:lstStyle/>
          <a:p>
            <a:pPr algn="ctr" eaLnBrk="1" hangingPunct="1">
              <a:buClr>
                <a:srgbClr val="000000"/>
              </a:buClr>
            </a:pPr>
            <a:endParaRPr lang="en-US" altLang="x-none"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pPr>
            <a:r>
              <a:rPr lang="en-US" altLang="x-none" sz="3200" b="1" dirty="0" err="1">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Тақырыбы</a:t>
            </a:r>
            <a:r>
              <a:rPr lang="en-US" altLang="x-none" sz="3200" b="1" dirty="0" smtClean="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x-none" sz="3200" dirty="0" err="1" smtClean="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Антиген</a:t>
            </a:r>
            <a:r>
              <a:rPr lang="en-US" altLang="x-none" sz="3200" dirty="0" smtClean="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x-none" sz="32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мен антидененің әрекеттесу механизімі</a:t>
            </a:r>
          </a:p>
          <a:p>
            <a:pPr algn="ctr" eaLnBrk="1" hangingPunct="1">
              <a:buClr>
                <a:srgbClr val="000000"/>
              </a:buClr>
            </a:pPr>
            <a:r>
              <a:rPr lang="en-US" altLang="x-none" sz="32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11 сынып</a:t>
            </a:r>
          </a:p>
          <a:p>
            <a:pPr algn="ctr" eaLnBrk="1" hangingPunct="1">
              <a:buClr>
                <a:srgbClr val="000000"/>
              </a:buClr>
            </a:pPr>
            <a:endParaRPr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buFont typeface="Arial" panose="020B0604020202020204" pitchFamily="34" charset="0"/>
            </a:pPr>
            <a:endParaRPr lang="ru-RU" altLang="ru-RU" sz="2800" b="1" dirty="0">
              <a:solidFill>
                <a:srgbClr val="090F78"/>
              </a:solidFill>
              <a:latin typeface="Century Gothic" panose="020B0502020202020204" pitchFamily="34" charset="0"/>
              <a:sym typeface="Century Gothic" panose="020B0502020202020204" pitchFamily="34" charset="0"/>
            </a:endParaRPr>
          </a:p>
        </p:txBody>
      </p:sp>
      <p:cxnSp>
        <p:nvCxnSpPr>
          <p:cNvPr id="2051" name="Google Shape;77;p1"/>
          <p:cNvCxnSpPr/>
          <p:nvPr/>
        </p:nvCxnSpPr>
        <p:spPr>
          <a:xfrm>
            <a:off x="1428750" y="6407150"/>
            <a:ext cx="8115300" cy="0"/>
          </a:xfrm>
          <a:prstGeom prst="straightConnector1">
            <a:avLst/>
          </a:prstGeom>
          <a:ln w="38100" cap="flat" cmpd="sng">
            <a:solidFill>
              <a:srgbClr val="090F78"/>
            </a:solidFill>
            <a:prstDash val="solid"/>
            <a:miter/>
            <a:headEnd type="none" w="sm" len="sm"/>
            <a:tailEnd type="none" w="sm" len="sm"/>
          </a:ln>
        </p:spPr>
      </p:cxnSp>
      <p:cxnSp>
        <p:nvCxnSpPr>
          <p:cNvPr id="2052" name="Google Shape;78;p1"/>
          <p:cNvCxnSpPr/>
          <p:nvPr/>
        </p:nvCxnSpPr>
        <p:spPr>
          <a:xfrm>
            <a:off x="1493838" y="6707188"/>
            <a:ext cx="7850187" cy="0"/>
          </a:xfrm>
          <a:prstGeom prst="straightConnector1">
            <a:avLst/>
          </a:prstGeom>
          <a:ln w="38100" cap="flat" cmpd="sng">
            <a:solidFill>
              <a:srgbClr val="00B050"/>
            </a:solidFill>
            <a:prstDash val="solid"/>
            <a:miter/>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19050" y="-5080"/>
            <a:ext cx="10655935" cy="757110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269605" y="653573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10</a:t>
            </a:fld>
            <a:endParaRPr lang="ru-RU" altLang="ru-RU" sz="1400" b="1" dirty="0">
              <a:solidFill>
                <a:srgbClr val="002060"/>
              </a:solidFill>
            </a:endParaRPr>
          </a:p>
        </p:txBody>
      </p:sp>
      <p:cxnSp>
        <p:nvCxnSpPr>
          <p:cNvPr id="11268" name="Google Shape;124;p4"/>
          <p:cNvCxnSpPr/>
          <p:nvPr/>
        </p:nvCxnSpPr>
        <p:spPr>
          <a:xfrm>
            <a:off x="237808" y="7143750"/>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237808" y="7334885"/>
            <a:ext cx="9726612" cy="0"/>
          </a:xfrm>
          <a:prstGeom prst="straightConnector1">
            <a:avLst/>
          </a:prstGeom>
          <a:ln w="38100" cap="flat" cmpd="sng">
            <a:solidFill>
              <a:srgbClr val="00B050"/>
            </a:solidFill>
            <a:prstDash val="solid"/>
            <a:miter/>
            <a:headEnd type="none" w="sm" len="sm"/>
            <a:tailEnd type="none" w="sm" len="sm"/>
          </a:ln>
        </p:spPr>
      </p:cxnSp>
      <p:graphicFrame>
        <p:nvGraphicFramePr>
          <p:cNvPr id="11272" name="Table 11271"/>
          <p:cNvGraphicFramePr/>
          <p:nvPr/>
        </p:nvGraphicFramePr>
        <p:xfrm>
          <a:off x="662940" y="1481455"/>
          <a:ext cx="9302750" cy="4086860"/>
        </p:xfrm>
        <a:graphic>
          <a:graphicData uri="http://schemas.openxmlformats.org/drawingml/2006/table">
            <a:tbl>
              <a:tblPr/>
              <a:tblGrid>
                <a:gridCol w="4651375"/>
                <a:gridCol w="4651375"/>
              </a:tblGrid>
              <a:tr h="611505">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mn-ea"/>
                        </a:rPr>
                        <a:t>Анықтама</a:t>
                      </a:r>
                      <a:endParaRPr lang="en-US" altLang="en-US" sz="2800" b="0" dirty="0">
                        <a:solidFill>
                          <a:schemeClr val="tx2">
                            <a:lumMod val="75000"/>
                          </a:schemeClr>
                        </a:solidFill>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lumMod val="60000"/>
                        <a:lumOff val="40000"/>
                      </a:schemeClr>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 altLang="en-US" sz="2800" b="0" dirty="0">
                          <a:solidFill>
                            <a:schemeClr val="tx2">
                              <a:lumMod val="75000"/>
                            </a:schemeClr>
                          </a:solidFill>
                          <a:latin typeface="Times New Roman" panose="02020603050405020304" pitchFamily="18" charset="0"/>
                          <a:cs typeface="Times New Roman" panose="02020603050405020304" pitchFamily="18" charset="0"/>
                        </a:rPr>
                        <a:t>Ұғымдар</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lumMod val="60000"/>
                        <a:lumOff val="40000"/>
                      </a:schemeClr>
                    </a:solidFill>
                  </a:tcPr>
                </a:tc>
              </a:tr>
              <a:tr h="101981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ru-RU" sz="2000" b="0" dirty="0">
                          <a:solidFill>
                            <a:schemeClr val="tx2">
                              <a:lumMod val="75000"/>
                            </a:schemeClr>
                          </a:solidFill>
                          <a:latin typeface="Times New Roman" panose="02020603050405020304" pitchFamily="18" charset="0"/>
                          <a:cs typeface="Times New Roman" panose="02020603050405020304" pitchFamily="18" charset="0"/>
                        </a:rPr>
                        <a:t>1. </a:t>
                      </a:r>
                      <a:r>
                        <a:rPr lang="en-US" altLang="en-US" sz="2000" dirty="0">
                          <a:solidFill>
                            <a:schemeClr val="tx2">
                              <a:lumMod val="75000"/>
                            </a:schemeClr>
                          </a:solidFill>
                          <a:latin typeface="Times New Roman" panose="02020603050405020304" pitchFamily="18" charset="0"/>
                          <a:cs typeface="Times New Roman" panose="02020603050405020304" pitchFamily="18" charset="0"/>
                          <a:sym typeface="+mn-ea"/>
                        </a:rPr>
                        <a:t>Қан сарысуының қасиеттерін зерттейтін ғылым</a:t>
                      </a:r>
                      <a:endParaRPr lang="ru-RU" altLang="en-US" sz="2000" b="0" dirty="0">
                        <a:solidFill>
                          <a:schemeClr val="tx2">
                            <a:lumMod val="75000"/>
                          </a:schemeClr>
                        </a:solidFill>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lumMod val="60000"/>
                        <a:lumOff val="40000"/>
                      </a:schemeClr>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en-US" altLang="x-none" sz="2000" dirty="0">
                          <a:solidFill>
                            <a:schemeClr val="tx2">
                              <a:lumMod val="75000"/>
                            </a:schemeClr>
                          </a:solidFill>
                          <a:latin typeface="Times New Roman" panose="02020603050405020304" pitchFamily="18" charset="0"/>
                          <a:cs typeface="Times New Roman" panose="02020603050405020304" pitchFamily="18" charset="0"/>
                          <a:sym typeface="+mn-ea"/>
                        </a:rPr>
                        <a:t> </a:t>
                      </a:r>
                      <a:endParaRPr lang="en-US" altLang="en-US" sz="2000" b="0" dirty="0">
                        <a:solidFill>
                          <a:schemeClr val="tx2">
                            <a:lumMod val="75000"/>
                          </a:schemeClr>
                        </a:solidFill>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lumMod val="60000"/>
                        <a:lumOff val="40000"/>
                      </a:schemeClr>
                    </a:solidFill>
                  </a:tcPr>
                </a:tc>
              </a:tr>
              <a:tr h="131064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ru-RU" sz="2000" b="0" dirty="0">
                          <a:solidFill>
                            <a:schemeClr val="tx2">
                              <a:lumMod val="75000"/>
                            </a:schemeClr>
                          </a:solidFill>
                          <a:latin typeface="Times New Roman" panose="02020603050405020304" pitchFamily="18" charset="0"/>
                          <a:cs typeface="Times New Roman" panose="02020603050405020304" pitchFamily="18" charset="0"/>
                        </a:rPr>
                        <a:t>2. </a:t>
                      </a:r>
                      <a:r>
                        <a:rPr lang="en-US" altLang="en-US" sz="2000" dirty="0">
                          <a:solidFill>
                            <a:schemeClr val="tx2">
                              <a:lumMod val="75000"/>
                            </a:schemeClr>
                          </a:solidFill>
                          <a:latin typeface="Times New Roman" panose="02020603050405020304" pitchFamily="18" charset="0"/>
                          <a:cs typeface="Times New Roman" panose="02020603050405020304" pitchFamily="18" charset="0"/>
                          <a:sym typeface="+mn-ea"/>
                        </a:rPr>
                        <a:t>О</a:t>
                      </a:r>
                      <a:r>
                        <a:rPr lang="en-US" sz="2000" dirty="0">
                          <a:solidFill>
                            <a:schemeClr val="tx2">
                              <a:lumMod val="75000"/>
                            </a:schemeClr>
                          </a:solidFill>
                          <a:latin typeface="Times New Roman" panose="02020603050405020304" pitchFamily="18" charset="0"/>
                          <a:cs typeface="Times New Roman" panose="02020603050405020304" pitchFamily="18" charset="0"/>
                          <a:sym typeface="+mn-ea"/>
                        </a:rPr>
                        <a:t>рганизмге антигеннің жауап ретінде плазматикалық жасушалар бөліп шығаратын қан сарысуының нәруыздары</a:t>
                      </a:r>
                      <a:endParaRPr lang="ru-RU" altLang="en-US" sz="2000" b="0" dirty="0">
                        <a:solidFill>
                          <a:schemeClr val="tx2">
                            <a:lumMod val="75000"/>
                          </a:schemeClr>
                        </a:solidFill>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lumMod val="60000"/>
                        <a:lumOff val="40000"/>
                      </a:schemeClr>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endParaRPr lang="en-US" sz="2000" b="0" dirty="0">
                        <a:solidFill>
                          <a:schemeClr val="tx2">
                            <a:lumMod val="75000"/>
                          </a:schemeClr>
                        </a:solidFill>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lumMod val="60000"/>
                        <a:lumOff val="40000"/>
                      </a:schemeClr>
                    </a:solidFill>
                  </a:tcPr>
                </a:tc>
              </a:tr>
              <a:tr h="1144905">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en-US" sz="2000" dirty="0">
                          <a:solidFill>
                            <a:schemeClr val="tx2">
                              <a:lumMod val="75000"/>
                            </a:schemeClr>
                          </a:solidFill>
                          <a:latin typeface="Times New Roman" panose="02020603050405020304" pitchFamily="18" charset="0"/>
                          <a:cs typeface="Times New Roman" panose="02020603050405020304" pitchFamily="18" charset="0"/>
                          <a:sym typeface="+mn-ea"/>
                        </a:rPr>
                        <a:t>3. Қан сарысуында, лимфада, уызда, сілекейде, торшалардң сыртқы қабығында кездеседі</a:t>
                      </a:r>
                      <a:endParaRPr lang="en-US" altLang="ru-RU" sz="2000" b="0" dirty="0">
                        <a:solidFill>
                          <a:schemeClr val="tx2">
                            <a:lumMod val="75000"/>
                          </a:schemeClr>
                        </a:solidFill>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lumMod val="60000"/>
                        <a:lumOff val="40000"/>
                      </a:schemeClr>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endParaRPr lang="en-US" altLang="en-US" sz="2000" b="0" dirty="0">
                        <a:solidFill>
                          <a:schemeClr val="tx2">
                            <a:lumMod val="75000"/>
                          </a:schemeClr>
                        </a:solidFill>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11292" name="Прямоугольник 12"/>
          <p:cNvSpPr/>
          <p:nvPr/>
        </p:nvSpPr>
        <p:spPr>
          <a:xfrm>
            <a:off x="1576705" y="358140"/>
            <a:ext cx="7048500" cy="583565"/>
          </a:xfrm>
          <a:prstGeom prst="rect">
            <a:avLst/>
          </a:prstGeom>
          <a:noFill/>
          <a:ln w="9525">
            <a:noFill/>
          </a:ln>
        </p:spPr>
        <p:txBody>
          <a:bodyPr>
            <a:spAutoFit/>
          </a:bodyPr>
          <a:lstStyle/>
          <a:p>
            <a:pPr algn="ctr"/>
            <a:r>
              <a:rPr lang="en-US" altLang="x-none" sz="3200" dirty="0">
                <a:solidFill>
                  <a:schemeClr val="bg1"/>
                </a:solidFill>
                <a:latin typeface="Times New Roman" panose="02020603050405020304" pitchFamily="18" charset="0"/>
                <a:cs typeface="Times New Roman" panose="02020603050405020304" pitchFamily="18" charset="0"/>
              </a:rPr>
              <a:t>№ </a:t>
            </a:r>
            <a:r>
              <a:rPr lang="ru-RU" altLang="en-US" sz="3200" dirty="0">
                <a:solidFill>
                  <a:schemeClr val="bg1"/>
                </a:solidFill>
                <a:latin typeface="Times New Roman" panose="02020603050405020304" pitchFamily="18" charset="0"/>
                <a:cs typeface="Times New Roman" panose="02020603050405020304" pitchFamily="18" charset="0"/>
              </a:rPr>
              <a:t>1</a:t>
            </a:r>
            <a:r>
              <a:rPr lang="en-US" altLang="x-none" sz="3200" dirty="0">
                <a:solidFill>
                  <a:schemeClr val="bg1"/>
                </a:solidFill>
                <a:latin typeface="Times New Roman" panose="02020603050405020304" pitchFamily="18" charset="0"/>
                <a:cs typeface="Times New Roman" panose="02020603050405020304" pitchFamily="18" charset="0"/>
              </a:rPr>
              <a:t> Тапсырма</a:t>
            </a:r>
            <a:r>
              <a:rPr lang="en-US" altLang="en-US" sz="3200" dirty="0">
                <a:solidFill>
                  <a:schemeClr val="bg1"/>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Century Gothic" panose="020B0502020202020204" pitchFamily="34" charset="0"/>
              </a:rPr>
              <a:t> </a:t>
            </a:r>
            <a:endParaRPr sz="3200" dirty="0">
              <a:solidFill>
                <a:srgbClr val="002060"/>
              </a:solidFill>
              <a:latin typeface="Arial" panose="020B0604020202020204" pitchFamily="34" charset="0"/>
            </a:endParaRPr>
          </a:p>
        </p:txBody>
      </p:sp>
      <p:sp>
        <p:nvSpPr>
          <p:cNvPr id="11293" name="Прямоугольник 10"/>
          <p:cNvSpPr/>
          <p:nvPr/>
        </p:nvSpPr>
        <p:spPr>
          <a:xfrm>
            <a:off x="238125" y="6415405"/>
            <a:ext cx="10341610" cy="521970"/>
          </a:xfrm>
          <a:prstGeom prst="rect">
            <a:avLst/>
          </a:prstGeom>
          <a:noFill/>
          <a:ln w="9525">
            <a:noFill/>
          </a:ln>
        </p:spPr>
        <p:txBody>
          <a:bodyPr wrap="square">
            <a:spAutoFit/>
          </a:bodyPr>
          <a:lstStyle/>
          <a:p>
            <a:pPr>
              <a:buFont typeface="Wingdings" panose="05000000000000000000" pitchFamily="2" charset="2"/>
              <a:buChar char="§"/>
            </a:pPr>
            <a:r>
              <a:rPr sz="2800" i="1" dirty="0">
                <a:solidFill>
                  <a:srgbClr val="002060"/>
                </a:solidFill>
                <a:latin typeface="Times New Roman" panose="02020603050405020304" pitchFamily="18" charset="0"/>
                <a:cs typeface="Times New Roman" panose="02020603050405020304" pitchFamily="18" charset="0"/>
              </a:rPr>
              <a:t> Берілген анықтамаларға сәйкес ұғымдарды ажырата алады. </a:t>
            </a:r>
          </a:p>
        </p:txBody>
      </p:sp>
      <p:sp>
        <p:nvSpPr>
          <p:cNvPr id="11294" name="Прямоугольник 12"/>
          <p:cNvSpPr/>
          <p:nvPr/>
        </p:nvSpPr>
        <p:spPr>
          <a:xfrm>
            <a:off x="662940" y="5822315"/>
            <a:ext cx="3816350" cy="460375"/>
          </a:xfrm>
          <a:prstGeom prst="rect">
            <a:avLst/>
          </a:prstGeom>
          <a:noFill/>
          <a:ln w="9525">
            <a:noFill/>
          </a:ln>
        </p:spPr>
        <p:txBody>
          <a:bodyPr>
            <a:spAutoFit/>
          </a:bodyPr>
          <a:lstStyle/>
          <a:p>
            <a:r>
              <a:rPr lang="en-US" altLang="x-none" sz="2400" b="1" dirty="0">
                <a:solidFill>
                  <a:srgbClr val="002060"/>
                </a:solidFill>
                <a:latin typeface="Century Gothic" panose="020B0502020202020204" pitchFamily="34" charset="0"/>
              </a:rPr>
              <a:t>Дискриптор</a:t>
            </a:r>
            <a:r>
              <a:rPr lang="en-US" altLang="x-none" sz="2400" b="1" dirty="0">
                <a:solidFill>
                  <a:srgbClr val="FF0000"/>
                </a:solidFill>
                <a:latin typeface="Century Gothic" panose="020B0502020202020204" pitchFamily="34" charset="0"/>
              </a:rPr>
              <a:t>:</a:t>
            </a:r>
          </a:p>
        </p:txBody>
      </p:sp>
      <p:sp>
        <p:nvSpPr>
          <p:cNvPr id="11295" name="Прямоугольник 12"/>
          <p:cNvSpPr/>
          <p:nvPr/>
        </p:nvSpPr>
        <p:spPr>
          <a:xfrm>
            <a:off x="4301490" y="941705"/>
            <a:ext cx="2357120" cy="521970"/>
          </a:xfrm>
          <a:prstGeom prst="rect">
            <a:avLst/>
          </a:prstGeom>
          <a:noFill/>
          <a:ln w="9525">
            <a:noFill/>
          </a:ln>
        </p:spPr>
        <p:txBody>
          <a:bodyPr wrap="none">
            <a:spAutoFit/>
          </a:bodyPr>
          <a:lstStyle/>
          <a:p>
            <a:pPr algn="ctr"/>
            <a:r>
              <a:rPr lang="en-US" altLang="en-US" sz="2800" b="1" dirty="0">
                <a:solidFill>
                  <a:schemeClr val="tx2"/>
                </a:solidFill>
                <a:latin typeface="Times New Roman" panose="02020603050405020304" pitchFamily="18" charset="0"/>
                <a:cs typeface="Times New Roman" panose="02020603050405020304" pitchFamily="18" charset="0"/>
              </a:rPr>
              <a:t>Сәйкесін тап.</a:t>
            </a:r>
            <a:endParaRPr lang="en-US" altLang="en-US" sz="28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vert="horz" wrap="square" lIns="99569" tIns="49785" rIns="99569" bIns="49785" anchor="ctr"/>
          <a:lstStyle/>
          <a:p>
            <a:endParaRPr dirty="0"/>
          </a:p>
        </p:txBody>
      </p:sp>
      <p:sp>
        <p:nvSpPr>
          <p:cNvPr id="12292" name="Номер слайда 4"/>
          <p:cNvSpPr txBox="1">
            <a:spLocks noGrp="1"/>
          </p:cNvSpPr>
          <p:nvPr>
            <p:ph type="sldNum" sz="quarter" idx="12"/>
          </p:nvPr>
        </p:nvSpPr>
        <p:spPr>
          <a:xfrm>
            <a:off x="7662863" y="7008813"/>
            <a:ext cx="2495550" cy="401637"/>
          </a:xfrm>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11</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36512"/>
            <a:ext cx="10693400" cy="7597775"/>
          </a:xfrm>
          <a:prstGeom prst="rect">
            <a:avLst/>
          </a:prstGeom>
          <a:solidFill>
            <a:schemeClr val="accent1">
              <a:lumMod val="40000"/>
              <a:lumOff val="60000"/>
            </a:schemeClr>
          </a:solidFill>
          <a:ln>
            <a:noFill/>
          </a:ln>
        </p:spPr>
      </p:pic>
      <p:sp>
        <p:nvSpPr>
          <p:cNvPr id="12295" name="Прямоугольник 7"/>
          <p:cNvSpPr/>
          <p:nvPr/>
        </p:nvSpPr>
        <p:spPr>
          <a:xfrm>
            <a:off x="4416425" y="3609975"/>
            <a:ext cx="1860550" cy="339725"/>
          </a:xfrm>
          <a:prstGeom prst="rect">
            <a:avLst/>
          </a:prstGeom>
          <a:noFill/>
          <a:ln w="9525">
            <a:noFill/>
          </a:ln>
        </p:spPr>
        <p:txBody>
          <a:bodyPr wrap="none">
            <a:spAutoFit/>
          </a:bodyPr>
          <a:lstStyle/>
          <a:p>
            <a:pPr algn="ctr"/>
            <a:r>
              <a:rPr lang="en-US" altLang="x-none" sz="1600" b="1" dirty="0">
                <a:solidFill>
                  <a:schemeClr val="bg1"/>
                </a:solidFill>
                <a:latin typeface="Century Gothic" panose="020B0502020202020204" pitchFamily="34" charset="0"/>
              </a:rPr>
              <a:t>Үй тапсырмасы</a:t>
            </a:r>
            <a:endParaRPr sz="1600" b="1" dirty="0">
              <a:solidFill>
                <a:schemeClr val="bg1"/>
              </a:solidFill>
              <a:latin typeface="Century Gothic" panose="020B0502020202020204" pitchFamily="34" charset="0"/>
            </a:endParaRPr>
          </a:p>
        </p:txBody>
      </p:sp>
      <p:sp>
        <p:nvSpPr>
          <p:cNvPr id="12296" name="Прямоугольник 8"/>
          <p:cNvSpPr/>
          <p:nvPr/>
        </p:nvSpPr>
        <p:spPr>
          <a:xfrm>
            <a:off x="4111625" y="409575"/>
            <a:ext cx="3317875" cy="584200"/>
          </a:xfrm>
          <a:prstGeom prst="rect">
            <a:avLst/>
          </a:prstGeom>
          <a:noFill/>
          <a:ln w="9525">
            <a:noFill/>
          </a:ln>
        </p:spPr>
        <p:txBody>
          <a:bodyPr>
            <a:spAutoFit/>
          </a:bodyPr>
          <a:lstStyle/>
          <a:p>
            <a:pPr algn="ctr"/>
            <a:r>
              <a:rPr sz="3200" b="1" dirty="0">
                <a:solidFill>
                  <a:schemeClr val="bg1"/>
                </a:solidFill>
                <a:latin typeface="Century Gothic" panose="020B0502020202020204" pitchFamily="34" charset="0"/>
              </a:rPr>
              <a:t>Дұрыс жауап</a:t>
            </a:r>
          </a:p>
        </p:txBody>
      </p:sp>
      <p:cxnSp>
        <p:nvCxnSpPr>
          <p:cNvPr id="12317"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12318"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12319" name="Прямоугольник 13"/>
          <p:cNvSpPr/>
          <p:nvPr/>
        </p:nvSpPr>
        <p:spPr>
          <a:xfrm>
            <a:off x="10280650" y="66706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11</a:t>
            </a:fld>
            <a:endParaRPr lang="ru-RU" altLang="ru-RU" sz="1600" b="1" dirty="0">
              <a:solidFill>
                <a:srgbClr val="002060"/>
              </a:solidFill>
              <a:latin typeface="Arial" panose="020B0604020202020204" pitchFamily="34" charset="0"/>
            </a:endParaRPr>
          </a:p>
        </p:txBody>
      </p:sp>
      <p:graphicFrame>
        <p:nvGraphicFramePr>
          <p:cNvPr id="11272" name="Content Placeholder 11271"/>
          <p:cNvGraphicFramePr>
            <a:graphicFrameLocks noGrp="1"/>
          </p:cNvGraphicFramePr>
          <p:nvPr>
            <p:ph sz="half" idx="1"/>
          </p:nvPr>
        </p:nvGraphicFramePr>
        <p:xfrm>
          <a:off x="633095" y="1325245"/>
          <a:ext cx="9509760" cy="5837555"/>
        </p:xfrm>
        <a:graphic>
          <a:graphicData uri="http://schemas.openxmlformats.org/drawingml/2006/table">
            <a:tbl>
              <a:tblPr/>
              <a:tblGrid>
                <a:gridCol w="4754880"/>
                <a:gridCol w="4754880"/>
              </a:tblGrid>
              <a:tr h="45720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400" b="1" dirty="0">
                          <a:solidFill>
                            <a:srgbClr val="FFFFFF"/>
                          </a:solidFill>
                          <a:latin typeface="Times New Roman" panose="02020603050405020304" pitchFamily="18" charset="0"/>
                          <a:cs typeface="Times New Roman" panose="02020603050405020304" pitchFamily="18" charset="0"/>
                          <a:sym typeface="+mn-ea"/>
                        </a:rPr>
                        <a:t>Анықтамалар</a:t>
                      </a:r>
                    </a:p>
                    <a:p>
                      <a:pPr lvl="0" algn="ctr" defTabSz="995680" eaLnBrk="1" hangingPunct="1">
                        <a:buNone/>
                      </a:pPr>
                      <a:endParaRPr lang="en-US" altLang="en-US" sz="2400" b="1" dirty="0">
                        <a:solidFill>
                          <a:srgbClr val="FFFFFF"/>
                        </a:solidFill>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 altLang="en-US" sz="2400" b="1" dirty="0">
                          <a:solidFill>
                            <a:srgbClr val="FFFFFF"/>
                          </a:solidFill>
                          <a:latin typeface="Times New Roman" panose="02020603050405020304" pitchFamily="18" charset="0"/>
                          <a:cs typeface="Times New Roman" panose="02020603050405020304" pitchFamily="18" charset="0"/>
                        </a:rPr>
                        <a:t>Ұғымдар</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92024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ru-RU" sz="2400" dirty="0">
                          <a:solidFill>
                            <a:schemeClr val="tx2"/>
                          </a:solidFill>
                          <a:latin typeface="Times New Roman" panose="02020603050405020304" pitchFamily="18" charset="0"/>
                          <a:cs typeface="Times New Roman" panose="02020603050405020304" pitchFamily="18" charset="0"/>
                        </a:rPr>
                        <a:t>1.</a:t>
                      </a:r>
                      <a:r>
                        <a:rPr lang="en-US" altLang="en-US" sz="2400" dirty="0">
                          <a:solidFill>
                            <a:srgbClr val="002060"/>
                          </a:solidFill>
                          <a:latin typeface="Times New Roman" panose="02020603050405020304" pitchFamily="18" charset="0"/>
                          <a:cs typeface="Times New Roman" panose="02020603050405020304" pitchFamily="18" charset="0"/>
                          <a:sym typeface="+mn-ea"/>
                        </a:rPr>
                        <a:t>О</a:t>
                      </a:r>
                      <a:r>
                        <a:rPr lang="en-US" sz="2400" dirty="0">
                          <a:solidFill>
                            <a:srgbClr val="002060"/>
                          </a:solidFill>
                          <a:latin typeface="Times New Roman" panose="02020603050405020304" pitchFamily="18" charset="0"/>
                          <a:cs typeface="Times New Roman" panose="02020603050405020304" pitchFamily="18" charset="0"/>
                          <a:sym typeface="+mn-ea"/>
                        </a:rPr>
                        <a:t>рганизмге антигеннің жауап ретінде плазматикалық жасушалар бөліп шығаратын қан сарысуының нәруыздары</a:t>
                      </a:r>
                      <a:endParaRPr lang="en-US" altLang="en-US" sz="2400" dirty="0">
                        <a:solidFill>
                          <a:srgbClr val="002060"/>
                        </a:solidFill>
                        <a:latin typeface="Times New Roman" panose="02020603050405020304" pitchFamily="18" charset="0"/>
                        <a:cs typeface="Times New Roman" panose="02020603050405020304" pitchFamily="18" charset="0"/>
                        <a:sym typeface="+mn-ea"/>
                      </a:endParaRPr>
                    </a:p>
                    <a:p>
                      <a:pPr lvl="0" algn="ctr" defTabSz="995680" eaLnBrk="1" hangingPunct="1">
                        <a:buNone/>
                      </a:pPr>
                      <a:endParaRPr lang="ru-RU" altLang="en-US" sz="2400" dirty="0">
                        <a:solidFill>
                          <a:schemeClr val="tx2"/>
                        </a:solidFill>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Font typeface="Calibri" panose="020F0502020204030204" pitchFamily="34" charset="0"/>
                      </a:pPr>
                      <a:r>
                        <a:rPr lang="ru-RU" altLang="en-US" sz="2400" dirty="0">
                          <a:solidFill>
                            <a:schemeClr val="tx2"/>
                          </a:solidFill>
                          <a:latin typeface="Times New Roman" panose="02020603050405020304" pitchFamily="18" charset="0"/>
                          <a:cs typeface="Times New Roman" panose="02020603050405020304" pitchFamily="18" charset="0"/>
                          <a:sym typeface="+mn-ea"/>
                        </a:rPr>
                        <a:t>Антидене</a:t>
                      </a:r>
                    </a:p>
                    <a:p>
                      <a:pPr lvl="0" algn="l" defTabSz="995680" eaLnBrk="1" hangingPunct="1">
                        <a:buFont typeface="Calibri" panose="020F0502020204030204" pitchFamily="34" charset="0"/>
                      </a:pPr>
                      <a:endParaRPr lang="en-US" altLang="en-US" sz="2400" dirty="0">
                        <a:solidFill>
                          <a:srgbClr val="002060"/>
                        </a:solidFill>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1386205">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ru-RU" sz="2400" dirty="0">
                          <a:solidFill>
                            <a:schemeClr val="tx2"/>
                          </a:solidFill>
                          <a:latin typeface="Times New Roman" panose="02020603050405020304" pitchFamily="18" charset="0"/>
                          <a:cs typeface="Times New Roman" panose="02020603050405020304" pitchFamily="18" charset="0"/>
                        </a:rPr>
                        <a:t>2.</a:t>
                      </a:r>
                      <a:r>
                        <a:rPr lang="en-US" sz="2400" dirty="0">
                          <a:solidFill>
                            <a:schemeClr val="tx2"/>
                          </a:solidFill>
                          <a:latin typeface="Times New Roman" panose="02020603050405020304" pitchFamily="18" charset="0"/>
                          <a:cs typeface="Times New Roman" panose="02020603050405020304" pitchFamily="18" charset="0"/>
                          <a:sym typeface="+mn-ea"/>
                        </a:rPr>
                        <a:t>Қ</a:t>
                      </a:r>
                      <a:r>
                        <a:rPr lang="en-US" altLang="en-US" sz="2400" dirty="0">
                          <a:solidFill>
                            <a:schemeClr val="tx2"/>
                          </a:solidFill>
                          <a:latin typeface="Times New Roman" panose="02020603050405020304" pitchFamily="18" charset="0"/>
                          <a:cs typeface="Times New Roman" panose="02020603050405020304" pitchFamily="18" charset="0"/>
                          <a:sym typeface="+mn-ea"/>
                        </a:rPr>
                        <a:t>ан сарысуында, лимфада, уызда, сілекейде, торшалардң сыртқы қабығында кездеседі</a:t>
                      </a:r>
                      <a:endParaRPr lang="ru-RU" altLang="en-US" sz="2400" dirty="0">
                        <a:solidFill>
                          <a:schemeClr val="tx2"/>
                        </a:solidFill>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ru-RU" altLang="en-US" sz="2400" dirty="0">
                          <a:solidFill>
                            <a:schemeClr val="tx2"/>
                          </a:solidFill>
                          <a:latin typeface="Times New Roman" panose="02020603050405020304" pitchFamily="18" charset="0"/>
                          <a:cs typeface="Times New Roman" panose="02020603050405020304" pitchFamily="18" charset="0"/>
                          <a:sym typeface="+mn-ea"/>
                        </a:rPr>
                        <a:t>Антиген</a:t>
                      </a:r>
                      <a:endParaRPr lang="en-US" altLang="en-US" sz="2400" dirty="0">
                        <a:solidFill>
                          <a:schemeClr val="tx2"/>
                        </a:solidFill>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170815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400" dirty="0">
                          <a:solidFill>
                            <a:schemeClr val="tx2"/>
                          </a:solidFill>
                          <a:latin typeface="Times New Roman" panose="02020603050405020304" pitchFamily="18" charset="0"/>
                          <a:cs typeface="Times New Roman" panose="02020603050405020304" pitchFamily="18" charset="0"/>
                        </a:rPr>
                        <a:t>3.</a:t>
                      </a:r>
                      <a:r>
                        <a:rPr lang="en-US" altLang="en-US" sz="2400" dirty="0">
                          <a:solidFill>
                            <a:schemeClr val="tx2"/>
                          </a:solidFill>
                          <a:latin typeface="Times New Roman" panose="02020603050405020304" pitchFamily="18" charset="0"/>
                          <a:cs typeface="Times New Roman" panose="02020603050405020304" pitchFamily="18" charset="0"/>
                          <a:sym typeface="+mn-ea"/>
                        </a:rPr>
                        <a:t>Қан сарысуының қасиеттерін зерттейтін ғылым</a:t>
                      </a:r>
                    </a:p>
                    <a:p>
                      <a:pPr lvl="0" algn="ctr" defTabSz="995680" eaLnBrk="1" hangingPunct="1">
                        <a:buNone/>
                      </a:pPr>
                      <a:endParaRPr lang="en-US" altLang="ru-RU" sz="2400" dirty="0">
                        <a:solidFill>
                          <a:schemeClr val="tx2"/>
                        </a:solidFill>
                        <a:latin typeface="Times New Roman" panose="02020603050405020304" pitchFamily="18" charset="0"/>
                        <a:cs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en-US" altLang="ru-RU" sz="2400" dirty="0">
                          <a:solidFill>
                            <a:schemeClr val="tx2"/>
                          </a:solidFill>
                          <a:latin typeface="Times New Roman" panose="02020603050405020304" pitchFamily="18" charset="0"/>
                          <a:cs typeface="Times New Roman" panose="02020603050405020304" pitchFamily="18" charset="0"/>
                          <a:sym typeface="+mn-ea"/>
                        </a:rPr>
                        <a:t>Серология</a:t>
                      </a:r>
                    </a:p>
                    <a:p>
                      <a:pPr marL="457200" lvl="0" indent="-457200" algn="l" defTabSz="995680" eaLnBrk="1" hangingPunct="1">
                        <a:buFont typeface="Arial" panose="020B0604020202020204" pitchFamily="34" charset="0"/>
                        <a:buNone/>
                      </a:pPr>
                      <a:endParaRPr lang="en-US" altLang="en-US" sz="2400" dirty="0">
                        <a:solidFill>
                          <a:schemeClr val="tx2"/>
                        </a:solidFill>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540" y="0"/>
            <a:ext cx="10688955" cy="7560310"/>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186738" y="661066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12</a:t>
            </a:fld>
            <a:endParaRPr lang="ru-RU" altLang="ru-RU" sz="1400" b="1" dirty="0">
              <a:solidFill>
                <a:srgbClr val="002060"/>
              </a:solidFill>
            </a:endParaRPr>
          </a:p>
        </p:txBody>
      </p:sp>
      <p:cxnSp>
        <p:nvCxnSpPr>
          <p:cNvPr id="11268" name="Google Shape;124;p4"/>
          <p:cNvCxnSpPr/>
          <p:nvPr/>
        </p:nvCxnSpPr>
        <p:spPr>
          <a:xfrm>
            <a:off x="309563" y="720153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482918" y="7383780"/>
            <a:ext cx="9726612" cy="0"/>
          </a:xfrm>
          <a:prstGeom prst="straightConnector1">
            <a:avLst/>
          </a:prstGeom>
          <a:ln w="38100" cap="flat" cmpd="sng">
            <a:solidFill>
              <a:srgbClr val="00B050"/>
            </a:solidFill>
            <a:prstDash val="solid"/>
            <a:miter/>
            <a:headEnd type="none" w="sm" len="sm"/>
            <a:tailEnd type="none" w="sm" len="sm"/>
          </a:ln>
        </p:spPr>
      </p:cxnSp>
      <p:sp>
        <p:nvSpPr>
          <p:cNvPr id="11292" name="Прямоугольник 12"/>
          <p:cNvSpPr/>
          <p:nvPr/>
        </p:nvSpPr>
        <p:spPr>
          <a:xfrm>
            <a:off x="483870" y="1210945"/>
            <a:ext cx="9675495" cy="953135"/>
          </a:xfrm>
          <a:prstGeom prst="rect">
            <a:avLst/>
          </a:prstGeom>
          <a:noFill/>
          <a:ln w="9525">
            <a:noFill/>
          </a:ln>
        </p:spPr>
        <p:txBody>
          <a:bodyPr wrap="square">
            <a:spAutoFit/>
          </a:bodyPr>
          <a:lstStyle/>
          <a:p>
            <a:r>
              <a:rPr lang="en-US" altLang="en-US" sz="2800" dirty="0">
                <a:solidFill>
                  <a:srgbClr val="002060"/>
                </a:solidFill>
                <a:latin typeface="Times New Roman" panose="02020603050405020304" pitchFamily="18" charset="0"/>
                <a:cs typeface="Times New Roman" panose="02020603050405020304" pitchFamily="18" charset="0"/>
              </a:rPr>
              <a:t> Берілген сурет арқылы антиген мен антидененің әрекеттесуін түсіндір </a:t>
            </a:r>
            <a:r>
              <a:rPr lang="en-US" altLang="x-none" sz="2800" dirty="0">
                <a:solidFill>
                  <a:srgbClr val="002060"/>
                </a:solidFill>
                <a:latin typeface="Century Gothic" panose="020B0502020202020204" pitchFamily="34" charset="0"/>
              </a:rPr>
              <a:t> </a:t>
            </a:r>
          </a:p>
        </p:txBody>
      </p:sp>
      <p:sp>
        <p:nvSpPr>
          <p:cNvPr id="11293" name="Прямоугольник 10"/>
          <p:cNvSpPr/>
          <p:nvPr/>
        </p:nvSpPr>
        <p:spPr>
          <a:xfrm>
            <a:off x="150495" y="6002655"/>
            <a:ext cx="10341610" cy="1198880"/>
          </a:xfrm>
          <a:prstGeom prst="rect">
            <a:avLst/>
          </a:prstGeom>
          <a:noFill/>
          <a:ln w="9525">
            <a:noFill/>
          </a:ln>
        </p:spPr>
        <p:txBody>
          <a:bodyPr wrap="square">
            <a:spAutoFit/>
          </a:bodyPr>
          <a:lstStyle/>
          <a:p>
            <a:pPr>
              <a:buFont typeface="Wingdings" panose="05000000000000000000" pitchFamily="2" charset="2"/>
            </a:pPr>
            <a:r>
              <a:rPr lang="" sz="2400" i="1" dirty="0">
                <a:solidFill>
                  <a:srgbClr val="002060"/>
                </a:solidFill>
                <a:latin typeface="Century Gothic" panose="020B0502020202020204" pitchFamily="34" charset="0"/>
              </a:rPr>
              <a:t>    </a:t>
            </a:r>
            <a:r>
              <a:rPr sz="2400" i="1" dirty="0">
                <a:solidFill>
                  <a:srgbClr val="002060"/>
                </a:solidFill>
                <a:latin typeface="Century Gothic" panose="020B0502020202020204" pitchFamily="34" charset="0"/>
              </a:rPr>
              <a:t>Дескриптор:</a:t>
            </a:r>
          </a:p>
          <a:p>
            <a:pPr marL="342900" indent="-342900">
              <a:buFont typeface="Wingdings" panose="05000000000000000000" charset="0"/>
              <a:buChar char="ü"/>
            </a:pPr>
            <a:r>
              <a:rPr sz="2400" i="1" dirty="0">
                <a:solidFill>
                  <a:srgbClr val="002060"/>
                </a:solidFill>
                <a:latin typeface="Century Gothic" panose="020B0502020202020204" pitchFamily="34" charset="0"/>
              </a:rPr>
              <a:t>Антиген мен антидененің әрекеттесуін түсіндіреді.</a:t>
            </a:r>
          </a:p>
          <a:p>
            <a:pPr>
              <a:buFont typeface="Wingdings" panose="05000000000000000000" pitchFamily="2" charset="2"/>
            </a:pPr>
            <a:endParaRPr sz="2400" i="1" dirty="0">
              <a:solidFill>
                <a:srgbClr val="002060"/>
              </a:solidFill>
              <a:latin typeface="Century Gothic" panose="020B0502020202020204" pitchFamily="34" charset="0"/>
            </a:endParaRPr>
          </a:p>
        </p:txBody>
      </p:sp>
      <p:sp>
        <p:nvSpPr>
          <p:cNvPr id="11295" name="Прямоугольник 12"/>
          <p:cNvSpPr/>
          <p:nvPr/>
        </p:nvSpPr>
        <p:spPr>
          <a:xfrm>
            <a:off x="3747453" y="428625"/>
            <a:ext cx="3199765" cy="583565"/>
          </a:xfrm>
          <a:prstGeom prst="rect">
            <a:avLst/>
          </a:prstGeom>
          <a:noFill/>
          <a:ln w="9525">
            <a:noFill/>
          </a:ln>
        </p:spPr>
        <p:txBody>
          <a:bodyPr wrap="none">
            <a:spAutoFit/>
          </a:bodyPr>
          <a:lstStyle/>
          <a:p>
            <a:pPr algn="ctr"/>
            <a:r>
              <a:rPr lang="en-US" altLang="en-US" sz="3200" b="1" dirty="0">
                <a:solidFill>
                  <a:schemeClr val="bg1"/>
                </a:solidFill>
                <a:latin typeface="Century Gothic" panose="020B0502020202020204" pitchFamily="34" charset="0"/>
                <a:cs typeface="Times New Roman" panose="02020603050405020304" pitchFamily="18" charset="0"/>
              </a:rPr>
              <a:t>№2. </a:t>
            </a:r>
            <a:r>
              <a:rPr lang="en-US" altLang="x-none" sz="3200" b="1" dirty="0">
                <a:solidFill>
                  <a:schemeClr val="bg1"/>
                </a:solidFill>
                <a:latin typeface="Century Gothic" panose="020B0502020202020204" pitchFamily="34" charset="0"/>
                <a:cs typeface="Times New Roman" panose="02020603050405020304" pitchFamily="18" charset="0"/>
              </a:rPr>
              <a:t>Тапсырма</a:t>
            </a:r>
            <a:endParaRPr sz="3200" b="1" dirty="0">
              <a:solidFill>
                <a:schemeClr val="bg1"/>
              </a:solidFill>
              <a:latin typeface="Century Gothic" panose="020B0502020202020204" pitchFamily="34" charset="0"/>
              <a:ea typeface="Times New Roman" panose="02020603050405020304" pitchFamily="18" charset="0"/>
            </a:endParaRPr>
          </a:p>
        </p:txBody>
      </p:sp>
      <p:pic>
        <p:nvPicPr>
          <p:cNvPr id="2" name="Content Placeholder 1"/>
          <p:cNvPicPr>
            <a:picLocks noGrp="1" noChangeAspect="1"/>
          </p:cNvPicPr>
          <p:nvPr>
            <p:ph idx="1"/>
          </p:nvPr>
        </p:nvPicPr>
        <p:blipFill>
          <a:blip r:embed="rId4"/>
          <a:stretch>
            <a:fillRect/>
          </a:stretch>
        </p:blipFill>
        <p:spPr>
          <a:xfrm>
            <a:off x="3180715" y="1675130"/>
            <a:ext cx="5187950" cy="4398645"/>
          </a:xfrm>
          <a:prstGeom prst="rect">
            <a:avLst/>
          </a:prstGeom>
        </p:spPr>
      </p:pic>
      <p:sp>
        <p:nvSpPr>
          <p:cNvPr id="4" name="Rectangles 3"/>
          <p:cNvSpPr/>
          <p:nvPr/>
        </p:nvSpPr>
        <p:spPr>
          <a:xfrm>
            <a:off x="6579235" y="4478020"/>
            <a:ext cx="1607820" cy="19113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s 5"/>
          <p:cNvSpPr/>
          <p:nvPr/>
        </p:nvSpPr>
        <p:spPr>
          <a:xfrm>
            <a:off x="5847080" y="4286885"/>
            <a:ext cx="1607820" cy="19113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s 7"/>
          <p:cNvSpPr/>
          <p:nvPr/>
        </p:nvSpPr>
        <p:spPr>
          <a:xfrm>
            <a:off x="5671820" y="1794510"/>
            <a:ext cx="1607820" cy="19113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s 8"/>
          <p:cNvSpPr/>
          <p:nvPr/>
        </p:nvSpPr>
        <p:spPr>
          <a:xfrm>
            <a:off x="4359910" y="2249170"/>
            <a:ext cx="1607820" cy="19113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s 9"/>
          <p:cNvSpPr/>
          <p:nvPr/>
        </p:nvSpPr>
        <p:spPr>
          <a:xfrm>
            <a:off x="3078480" y="2599690"/>
            <a:ext cx="1591945" cy="17589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s 10"/>
          <p:cNvSpPr/>
          <p:nvPr/>
        </p:nvSpPr>
        <p:spPr>
          <a:xfrm>
            <a:off x="7454900" y="3341370"/>
            <a:ext cx="1607820" cy="19113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Rectangles 11"/>
          <p:cNvSpPr/>
          <p:nvPr/>
        </p:nvSpPr>
        <p:spPr>
          <a:xfrm>
            <a:off x="7581900" y="3468370"/>
            <a:ext cx="1607820" cy="19113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4"/>
          <p:cNvSpPr txBox="1">
            <a:spLocks noGrp="1"/>
          </p:cNvSpPr>
          <p:nvPr>
            <p:ph type="sldNum" sz="quarter" idx="12"/>
          </p:nvPr>
        </p:nvSpPr>
        <p:spPr>
          <a:xfrm>
            <a:off x="7662863" y="7008813"/>
            <a:ext cx="2495550" cy="401637"/>
          </a:xfrm>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13</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36195"/>
            <a:ext cx="10693400" cy="7597775"/>
          </a:xfrm>
          <a:prstGeom prst="rect">
            <a:avLst/>
          </a:prstGeom>
          <a:solidFill>
            <a:schemeClr val="accent1">
              <a:lumMod val="40000"/>
              <a:lumOff val="60000"/>
            </a:schemeClr>
          </a:solidFill>
          <a:ln>
            <a:noFill/>
          </a:ln>
        </p:spPr>
      </p:pic>
      <p:graphicFrame>
        <p:nvGraphicFramePr>
          <p:cNvPr id="10245" name="Content Placeholder 10244"/>
          <p:cNvGraphicFramePr>
            <a:graphicFrameLocks noGrp="1"/>
          </p:cNvGraphicFramePr>
          <p:nvPr>
            <p:ph sz="half" idx="2"/>
          </p:nvPr>
        </p:nvGraphicFramePr>
        <p:xfrm>
          <a:off x="781685" y="2226310"/>
          <a:ext cx="8797290" cy="3108960"/>
        </p:xfrm>
        <a:graphic>
          <a:graphicData uri="http://schemas.openxmlformats.org/drawingml/2006/table">
            <a:tbl>
              <a:tblPr/>
              <a:tblGrid>
                <a:gridCol w="4398645"/>
                <a:gridCol w="4398645"/>
              </a:tblGrid>
              <a:tr h="82296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95680" eaLnBrk="1" hangingPunct="1">
                        <a:buNone/>
                      </a:pPr>
                      <a:r>
                        <a:rPr lang="en-US" alt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Зерттеудің артықшылығы</a:t>
                      </a:r>
                    </a:p>
                  </a:txBody>
                  <a:tcPr marL="90809" marR="908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95680" eaLnBrk="1" hangingPunct="1">
                        <a:buNone/>
                      </a:pPr>
                      <a:r>
                        <a:rPr lang="en-US" altLang="x-none" sz="2400" b="1" dirty="0">
                          <a:solidFill>
                            <a:schemeClr val="bg1"/>
                          </a:solidFill>
                          <a:latin typeface="Times New Roman" panose="02020603050405020304" pitchFamily="18" charset="0"/>
                          <a:cs typeface="Times New Roman" panose="02020603050405020304" pitchFamily="18" charset="0"/>
                        </a:rPr>
                        <a:t>Зерттеудің кемшілігі</a:t>
                      </a:r>
                    </a:p>
                    <a:p>
                      <a:pPr lvl="0" defTabSz="995680" eaLnBrk="1" hangingPunct="1">
                        <a:buNone/>
                      </a:pPr>
                      <a:endParaRPr lang="en-US" sz="2400" b="1" dirty="0">
                        <a:solidFill>
                          <a:schemeClr val="bg1"/>
                        </a:solidFill>
                        <a:latin typeface="Times New Roman" panose="02020603050405020304" pitchFamily="18" charset="0"/>
                        <a:ea typeface="Times New Roman" panose="02020603050405020304" pitchFamily="18" charset="0"/>
                      </a:endParaRPr>
                    </a:p>
                  </a:txBody>
                  <a:tcPr marL="90809" marR="908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228600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95680" eaLnBrk="1" hangingPunct="1">
                        <a:buFont typeface="Arial" panose="020B0604020202020204" pitchFamily="34" charset="0"/>
                      </a:pPr>
                      <a:endParaRPr lang="en-US" sz="2400" dirty="0">
                        <a:latin typeface="Times New Roman" panose="02020603050405020304" pitchFamily="18" charset="0"/>
                        <a:cs typeface="Times New Roman" panose="02020603050405020304" pitchFamily="18" charset="0"/>
                      </a:endParaRPr>
                    </a:p>
                  </a:txBody>
                  <a:tcPr marL="90809" marR="908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95680" eaLnBrk="1" hangingPunct="1">
                        <a:buNone/>
                      </a:pPr>
                      <a:endParaRPr lang="en-US" altLang="x-none" sz="2400" dirty="0">
                        <a:solidFill>
                          <a:srgbClr val="1E1C11"/>
                        </a:solidFill>
                        <a:latin typeface="Times New Roman" panose="02020603050405020304" pitchFamily="18" charset="0"/>
                        <a:cs typeface="Times New Roman" panose="02020603050405020304" pitchFamily="18" charset="0"/>
                      </a:endParaRPr>
                    </a:p>
                    <a:p>
                      <a:pPr lvl="0" defTabSz="995680" eaLnBrk="1" hangingPunct="1">
                        <a:buNone/>
                      </a:pPr>
                      <a:endParaRPr lang="en-US" altLang="x-none" sz="2400" dirty="0">
                        <a:solidFill>
                          <a:srgbClr val="1E1C11"/>
                        </a:solidFill>
                        <a:latin typeface="Times New Roman" panose="02020603050405020304" pitchFamily="18" charset="0"/>
                        <a:cs typeface="Times New Roman" panose="02020603050405020304" pitchFamily="18" charset="0"/>
                      </a:endParaRPr>
                    </a:p>
                    <a:p>
                      <a:pPr lvl="0" defTabSz="995680" eaLnBrk="1" hangingPunct="1">
                        <a:buNone/>
                      </a:pPr>
                      <a:endParaRPr lang="en-US" altLang="x-none" sz="2400" dirty="0">
                        <a:solidFill>
                          <a:schemeClr val="bg1"/>
                        </a:solidFill>
                        <a:latin typeface="Times New Roman" panose="02020603050405020304" pitchFamily="18" charset="0"/>
                        <a:cs typeface="Times New Roman" panose="02020603050405020304" pitchFamily="18" charset="0"/>
                      </a:endParaRPr>
                    </a:p>
                    <a:p>
                      <a:pPr lvl="0" defTabSz="995680" eaLnBrk="1" hangingPunct="1">
                        <a:buNone/>
                      </a:pPr>
                      <a:endParaRPr lang="en-US" altLang="x-none" sz="2400" dirty="0">
                        <a:solidFill>
                          <a:schemeClr val="bg1"/>
                        </a:solidFill>
                        <a:latin typeface="Times New Roman" panose="02020603050405020304" pitchFamily="18" charset="0"/>
                        <a:cs typeface="Times New Roman" panose="02020603050405020304" pitchFamily="18" charset="0"/>
                      </a:endParaRPr>
                    </a:p>
                    <a:p>
                      <a:pPr lvl="0" defTabSz="995680" eaLnBrk="1" hangingPunct="1">
                        <a:buNone/>
                      </a:pPr>
                      <a:endParaRPr lang="en-US" altLang="x-none" sz="2400" dirty="0">
                        <a:solidFill>
                          <a:schemeClr val="bg1"/>
                        </a:solidFill>
                        <a:latin typeface="Times New Roman" panose="02020603050405020304" pitchFamily="18" charset="0"/>
                        <a:cs typeface="Times New Roman" panose="02020603050405020304" pitchFamily="18" charset="0"/>
                      </a:endParaRPr>
                    </a:p>
                    <a:p>
                      <a:pPr lvl="0" defTabSz="995680" eaLnBrk="1" hangingPunct="1">
                        <a:buNone/>
                      </a:pPr>
                      <a:endParaRPr lang="en-US" altLang="x-none" sz="2400" dirty="0">
                        <a:solidFill>
                          <a:schemeClr val="bg1"/>
                        </a:solidFill>
                        <a:latin typeface="Times New Roman" panose="02020603050405020304" pitchFamily="18" charset="0"/>
                        <a:cs typeface="Times New Roman" panose="02020603050405020304" pitchFamily="18" charset="0"/>
                      </a:endParaRPr>
                    </a:p>
                  </a:txBody>
                  <a:tcPr marL="90809" marR="908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
        <p:nvSpPr>
          <p:cNvPr id="10256" name="Прямоугольник 10"/>
          <p:cNvSpPr/>
          <p:nvPr/>
        </p:nvSpPr>
        <p:spPr>
          <a:xfrm>
            <a:off x="3616325" y="473075"/>
            <a:ext cx="3343275" cy="953135"/>
          </a:xfrm>
          <a:prstGeom prst="rect">
            <a:avLst/>
          </a:prstGeom>
          <a:noFill/>
          <a:ln w="9525">
            <a:noFill/>
          </a:ln>
        </p:spPr>
        <p:txBody>
          <a:bodyPr>
            <a:spAutoFit/>
          </a:bodyPr>
          <a:lstStyle/>
          <a:p>
            <a:pPr algn="ctr"/>
            <a:r>
              <a:rPr lang="en-US" altLang="x-none" sz="2800" b="1" dirty="0">
                <a:solidFill>
                  <a:schemeClr val="bg1"/>
                </a:solidFill>
                <a:latin typeface="Times New Roman" panose="02020603050405020304" pitchFamily="18" charset="0"/>
                <a:cs typeface="Times New Roman" panose="02020603050405020304" pitchFamily="18" charset="0"/>
                <a:sym typeface="+mn-ea"/>
              </a:rPr>
              <a:t>Сабақты бекіту</a:t>
            </a:r>
            <a:endParaRPr sz="2800" b="1" dirty="0">
              <a:solidFill>
                <a:schemeClr val="bg1"/>
              </a:solidFill>
              <a:latin typeface="Times New Roman" panose="02020603050405020304" pitchFamily="18" charset="0"/>
              <a:cs typeface="Times New Roman" panose="02020603050405020304" pitchFamily="18" charset="0"/>
            </a:endParaRPr>
          </a:p>
          <a:p>
            <a:pPr algn="ctr"/>
            <a:endParaRPr lang="en-US" sz="2800" b="1" dirty="0">
              <a:solidFill>
                <a:schemeClr val="bg1"/>
              </a:solidFill>
              <a:latin typeface="Times New Roman" panose="02020603050405020304" pitchFamily="18" charset="0"/>
              <a:cs typeface="Times New Roman" panose="02020603050405020304" pitchFamily="18" charset="0"/>
            </a:endParaRPr>
          </a:p>
        </p:txBody>
      </p:sp>
      <p:cxnSp>
        <p:nvCxnSpPr>
          <p:cNvPr id="10257"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10258"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10259" name="Google Shape;123;p4"/>
          <p:cNvSpPr txBox="1"/>
          <p:nvPr/>
        </p:nvSpPr>
        <p:spPr>
          <a:xfrm>
            <a:off x="8288338" y="6662738"/>
            <a:ext cx="2405062" cy="401637"/>
          </a:xfrm>
          <a:prstGeom prst="rect">
            <a:avLst/>
          </a:prstGeom>
          <a:noFill/>
          <a:ln w="9525">
            <a:noFill/>
          </a:ln>
        </p:spPr>
        <p:txBody>
          <a:bodyPr lIns="90624" tIns="45298" rIns="90624" bIns="45298" anchor="ctr"/>
          <a:lstStyle/>
          <a:p>
            <a:pPr algn="r" eaLnBrk="1" hangingPunct="1">
              <a:buClr>
                <a:srgbClr val="000000"/>
              </a:buClr>
              <a:buFont typeface="Arial" panose="020B0604020202020204" pitchFamily="34" charset="0"/>
            </a:pPr>
            <a:fld id="{9A0DB2DC-4C9A-4742-B13C-FB6460FD3503}" type="slidenum">
              <a:rPr lang="ru-RU" altLang="ru-RU" sz="1400" b="1" dirty="0">
                <a:solidFill>
                  <a:srgbClr val="002060"/>
                </a:solidFill>
                <a:latin typeface="Arial" panose="020B0604020202020204" pitchFamily="34" charset="0"/>
              </a:rPr>
              <a:t>13</a:t>
            </a:fld>
            <a:endParaRPr lang="ru-RU" altLang="ru-RU" sz="1400" b="1" dirty="0">
              <a:solidFill>
                <a:srgbClr val="002060"/>
              </a:solidFill>
              <a:latin typeface="Arial" panose="020B0604020202020204" pitchFamily="34" charset="0"/>
            </a:endParaRPr>
          </a:p>
        </p:txBody>
      </p:sp>
      <p:sp>
        <p:nvSpPr>
          <p:cNvPr id="2" name="Прямоугольник 10"/>
          <p:cNvSpPr/>
          <p:nvPr/>
        </p:nvSpPr>
        <p:spPr>
          <a:xfrm>
            <a:off x="535305" y="1194435"/>
            <a:ext cx="9271635" cy="953135"/>
          </a:xfrm>
          <a:prstGeom prst="rect">
            <a:avLst/>
          </a:prstGeom>
          <a:noFill/>
          <a:ln w="9525">
            <a:noFill/>
          </a:ln>
        </p:spPr>
        <p:txBody>
          <a:bodyPr wrap="square">
            <a:spAutoFit/>
          </a:bodyPr>
          <a:lstStyle/>
          <a:p>
            <a:pPr algn="l"/>
            <a:r>
              <a:rPr lang="" altLang="en-US" sz="2800" b="1" dirty="0">
                <a:solidFill>
                  <a:schemeClr val="tx2"/>
                </a:solidFill>
                <a:latin typeface="Times New Roman" panose="02020603050405020304" pitchFamily="18" charset="0"/>
                <a:cs typeface="Times New Roman" panose="02020603050405020304" pitchFamily="18" charset="0"/>
              </a:rPr>
              <a:t>3</a:t>
            </a:r>
            <a:r>
              <a:rPr lang="en-US" altLang="en-US" sz="2800" b="1" dirty="0">
                <a:solidFill>
                  <a:schemeClr val="tx2"/>
                </a:solidFill>
                <a:latin typeface="Times New Roman" panose="02020603050405020304" pitchFamily="18" charset="0"/>
                <a:cs typeface="Times New Roman" panose="02020603050405020304" pitchFamily="18" charset="0"/>
              </a:rPr>
              <a:t>-</a:t>
            </a:r>
            <a:r>
              <a:rPr lang="en-US" sz="2800" b="1" dirty="0">
                <a:solidFill>
                  <a:schemeClr val="tx2"/>
                </a:solidFill>
                <a:latin typeface="Times New Roman" panose="02020603050405020304" pitchFamily="18" charset="0"/>
                <a:cs typeface="Times New Roman" panose="02020603050405020304" pitchFamily="18" charset="0"/>
              </a:rPr>
              <a:t>Тапсырма</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dirty="0">
                <a:solidFill>
                  <a:schemeClr val="tx2"/>
                </a:solidFill>
                <a:latin typeface="Times New Roman" panose="02020603050405020304" pitchFamily="18" charset="0"/>
                <a:cs typeface="Times New Roman" panose="02020603050405020304" pitchFamily="18" charset="0"/>
              </a:rPr>
              <a:t>Серологиялық әдістің артықшылығы мен кемшілігін анықта.(оқулықпен жұмыс)</a:t>
            </a:r>
          </a:p>
        </p:txBody>
      </p:sp>
      <p:sp>
        <p:nvSpPr>
          <p:cNvPr id="3" name="Прямоугольник 10"/>
          <p:cNvSpPr/>
          <p:nvPr/>
        </p:nvSpPr>
        <p:spPr>
          <a:xfrm>
            <a:off x="994410" y="5572760"/>
            <a:ext cx="8352790" cy="1198880"/>
          </a:xfrm>
          <a:prstGeom prst="rect">
            <a:avLst/>
          </a:prstGeom>
          <a:noFill/>
          <a:ln w="9525">
            <a:noFill/>
          </a:ln>
        </p:spPr>
        <p:txBody>
          <a:bodyPr wrap="square">
            <a:spAutoFit/>
          </a:bodyPr>
          <a:lstStyle/>
          <a:p>
            <a:pPr algn="l"/>
            <a:r>
              <a:rPr lang="en-US" altLang="en-US" sz="2400" b="1" dirty="0">
                <a:solidFill>
                  <a:schemeClr val="tx2"/>
                </a:solidFill>
                <a:latin typeface="Times New Roman" panose="02020603050405020304" pitchFamily="18" charset="0"/>
                <a:cs typeface="Times New Roman" panose="02020603050405020304" pitchFamily="18" charset="0"/>
              </a:rPr>
              <a:t>    Дискриптор:</a:t>
            </a:r>
          </a:p>
          <a:p>
            <a:pPr marL="457200" indent="-457200" algn="l">
              <a:buFont typeface="Wingdings" panose="05000000000000000000" charset="0"/>
              <a:buChar char="Ø"/>
            </a:pPr>
            <a:r>
              <a:rPr lang="en-US" altLang="en-US" sz="2400" b="1" dirty="0">
                <a:solidFill>
                  <a:schemeClr val="tx2"/>
                </a:solidFill>
                <a:latin typeface="Times New Roman" panose="02020603050405020304" pitchFamily="18" charset="0"/>
                <a:cs typeface="Times New Roman" panose="02020603050405020304" pitchFamily="18" charset="0"/>
              </a:rPr>
              <a:t>Серологиялық зерттеу әдісін біледі.</a:t>
            </a:r>
          </a:p>
          <a:p>
            <a:pPr marL="457200" indent="-457200" algn="l">
              <a:buFont typeface="Wingdings" panose="05000000000000000000" charset="0"/>
              <a:buChar char="Ø"/>
            </a:pPr>
            <a:r>
              <a:rPr lang="en-US" altLang="en-US" sz="2400" b="1" dirty="0">
                <a:solidFill>
                  <a:schemeClr val="tx2"/>
                </a:solidFill>
                <a:latin typeface="Times New Roman" panose="02020603050405020304" pitchFamily="18" charset="0"/>
                <a:cs typeface="Times New Roman" panose="02020603050405020304" pitchFamily="18" charset="0"/>
              </a:rPr>
              <a:t>Артықшылығы мен кемшілігін ажырата алады.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vert="horz" wrap="square" lIns="99569" tIns="49785" rIns="99569" bIns="49785" anchor="ctr"/>
          <a:lstStyle/>
          <a:p>
            <a:endParaRPr dirty="0"/>
          </a:p>
        </p:txBody>
      </p:sp>
      <p:sp>
        <p:nvSpPr>
          <p:cNvPr id="12291" name="Содержимое 2"/>
          <p:cNvSpPr>
            <a:spLocks noGrp="1"/>
          </p:cNvSpPr>
          <p:nvPr>
            <p:ph sz="half" idx="1"/>
          </p:nvPr>
        </p:nvSpPr>
        <p:spPr>
          <a:xfrm>
            <a:off x="579438" y="1763713"/>
            <a:ext cx="5124450" cy="4991100"/>
          </a:xfrm>
        </p:spPr>
        <p:txBody>
          <a:bodyPr vert="horz" wrap="square" lIns="99569" tIns="49785" rIns="99569" bIns="49785" anchor="t"/>
          <a:lstStyle/>
          <a:p>
            <a:pPr>
              <a:buClrTx/>
              <a:buSzTx/>
            </a:pPr>
            <a:endParaRPr kern="1200" dirty="0">
              <a:latin typeface="+mn-lt"/>
              <a:ea typeface="+mn-ea"/>
              <a:cs typeface="+mn-cs"/>
            </a:endParaRPr>
          </a:p>
        </p:txBody>
      </p:sp>
      <p:sp>
        <p:nvSpPr>
          <p:cNvPr id="12292" name="Номер слайда 4"/>
          <p:cNvSpPr txBox="1">
            <a:spLocks noGrp="1"/>
          </p:cNvSpPr>
          <p:nvPr>
            <p:ph type="sldNum" sz="quarter" idx="12"/>
          </p:nvPr>
        </p:nvSpPr>
        <p:spPr>
          <a:xfrm>
            <a:off x="7662863" y="7008813"/>
            <a:ext cx="2495550" cy="401637"/>
          </a:xfrm>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14</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36512"/>
            <a:ext cx="10693400" cy="7597775"/>
          </a:xfrm>
          <a:prstGeom prst="rect">
            <a:avLst/>
          </a:prstGeom>
          <a:solidFill>
            <a:schemeClr val="accent1">
              <a:lumMod val="40000"/>
              <a:lumOff val="60000"/>
            </a:schemeClr>
          </a:solidFill>
          <a:ln>
            <a:noFill/>
          </a:ln>
        </p:spPr>
      </p:pic>
      <p:sp>
        <p:nvSpPr>
          <p:cNvPr id="12295" name="Прямоугольник 7"/>
          <p:cNvSpPr/>
          <p:nvPr/>
        </p:nvSpPr>
        <p:spPr>
          <a:xfrm>
            <a:off x="4416425" y="3609975"/>
            <a:ext cx="1860550" cy="339725"/>
          </a:xfrm>
          <a:prstGeom prst="rect">
            <a:avLst/>
          </a:prstGeom>
          <a:noFill/>
          <a:ln w="9525">
            <a:noFill/>
          </a:ln>
        </p:spPr>
        <p:txBody>
          <a:bodyPr wrap="none">
            <a:spAutoFit/>
          </a:bodyPr>
          <a:lstStyle/>
          <a:p>
            <a:pPr algn="ctr"/>
            <a:r>
              <a:rPr lang="en-US" altLang="x-none" sz="1600" b="1" dirty="0">
                <a:solidFill>
                  <a:schemeClr val="bg1"/>
                </a:solidFill>
                <a:latin typeface="Century Gothic" panose="020B0502020202020204" pitchFamily="34" charset="0"/>
              </a:rPr>
              <a:t>Үй тапсырмасы</a:t>
            </a:r>
            <a:endParaRPr sz="1600" b="1" dirty="0">
              <a:solidFill>
                <a:schemeClr val="bg1"/>
              </a:solidFill>
              <a:latin typeface="Century Gothic" panose="020B0502020202020204" pitchFamily="34" charset="0"/>
            </a:endParaRPr>
          </a:p>
        </p:txBody>
      </p:sp>
      <p:sp>
        <p:nvSpPr>
          <p:cNvPr id="12296" name="Прямоугольник 8"/>
          <p:cNvSpPr/>
          <p:nvPr/>
        </p:nvSpPr>
        <p:spPr>
          <a:xfrm>
            <a:off x="4111625" y="409575"/>
            <a:ext cx="3317875" cy="584200"/>
          </a:xfrm>
          <a:prstGeom prst="rect">
            <a:avLst/>
          </a:prstGeom>
          <a:noFill/>
          <a:ln w="9525">
            <a:noFill/>
          </a:ln>
        </p:spPr>
        <p:txBody>
          <a:bodyPr>
            <a:spAutoFit/>
          </a:bodyPr>
          <a:lstStyle/>
          <a:p>
            <a:pPr algn="ctr"/>
            <a:r>
              <a:rPr sz="3200" b="1" dirty="0">
                <a:solidFill>
                  <a:schemeClr val="bg1"/>
                </a:solidFill>
                <a:latin typeface="Century Gothic" panose="020B0502020202020204" pitchFamily="34" charset="0"/>
              </a:rPr>
              <a:t>Дұрыс жауап</a:t>
            </a:r>
          </a:p>
        </p:txBody>
      </p:sp>
      <p:cxnSp>
        <p:nvCxnSpPr>
          <p:cNvPr id="12317"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12318"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12319" name="Прямоугольник 13"/>
          <p:cNvSpPr/>
          <p:nvPr/>
        </p:nvSpPr>
        <p:spPr>
          <a:xfrm>
            <a:off x="10280650" y="66706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14</a:t>
            </a:fld>
            <a:endParaRPr lang="ru-RU" altLang="ru-RU" sz="1600" b="1" dirty="0">
              <a:solidFill>
                <a:srgbClr val="002060"/>
              </a:solidFill>
              <a:latin typeface="Arial" panose="020B0604020202020204" pitchFamily="34" charset="0"/>
            </a:endParaRPr>
          </a:p>
        </p:txBody>
      </p:sp>
      <p:graphicFrame>
        <p:nvGraphicFramePr>
          <p:cNvPr id="10245" name="Content Placeholder 10244"/>
          <p:cNvGraphicFramePr>
            <a:graphicFrameLocks noGrp="1"/>
          </p:cNvGraphicFramePr>
          <p:nvPr>
            <p:ph sz="half" idx="2"/>
          </p:nvPr>
        </p:nvGraphicFramePr>
        <p:xfrm>
          <a:off x="856615" y="1211580"/>
          <a:ext cx="9136380" cy="5181600"/>
        </p:xfrm>
        <a:graphic>
          <a:graphicData uri="http://schemas.openxmlformats.org/drawingml/2006/table">
            <a:tbl>
              <a:tblPr/>
              <a:tblGrid>
                <a:gridCol w="4568190"/>
                <a:gridCol w="4568190"/>
              </a:tblGrid>
              <a:tr h="118872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Серологиялық әдістің артықшылығы</a:t>
                      </a:r>
                    </a:p>
                  </a:txBody>
                  <a:tcPr marL="90809" marR="908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400" b="1" dirty="0">
                          <a:solidFill>
                            <a:schemeClr val="bg1"/>
                          </a:solidFill>
                          <a:latin typeface="Times New Roman" panose="02020603050405020304" pitchFamily="18" charset="0"/>
                          <a:cs typeface="Times New Roman" panose="02020603050405020304" pitchFamily="18" charset="0"/>
                        </a:rPr>
                        <a:t>Серологиялық әдістің</a:t>
                      </a:r>
                      <a:r>
                        <a:rPr lang="en-US" altLang="x-none" sz="2400" b="1" dirty="0">
                          <a:solidFill>
                            <a:schemeClr val="bg1"/>
                          </a:solidFill>
                          <a:latin typeface="Times New Roman" panose="02020603050405020304" pitchFamily="18" charset="0"/>
                          <a:cs typeface="Times New Roman" panose="02020603050405020304" pitchFamily="18" charset="0"/>
                        </a:rPr>
                        <a:t> кемшілігі</a:t>
                      </a:r>
                    </a:p>
                    <a:p>
                      <a:pPr lvl="0" defTabSz="995680" eaLnBrk="1" hangingPunct="1">
                        <a:buNone/>
                      </a:pPr>
                      <a:endParaRPr lang="en-US" sz="2400" b="1" dirty="0">
                        <a:solidFill>
                          <a:schemeClr val="bg1"/>
                        </a:solidFill>
                        <a:latin typeface="Times New Roman" panose="02020603050405020304" pitchFamily="18" charset="0"/>
                        <a:ea typeface="Times New Roman" panose="02020603050405020304" pitchFamily="18" charset="0"/>
                      </a:endParaRPr>
                    </a:p>
                  </a:txBody>
                  <a:tcPr marL="90809" marR="908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399288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95680" eaLnBrk="1" hangingPunct="1">
                        <a:buFont typeface="Arial" panose="020B0604020202020204" pitchFamily="34" charset="0"/>
                      </a:pPr>
                      <a:r>
                        <a:rPr lang="en-US" altLang="en-US" sz="2800" dirty="0">
                          <a:solidFill>
                            <a:schemeClr val="tx2"/>
                          </a:solidFill>
                          <a:latin typeface="Times New Roman" panose="02020603050405020304" pitchFamily="18" charset="0"/>
                          <a:cs typeface="Times New Roman" panose="02020603050405020304" pitchFamily="18" charset="0"/>
                        </a:rPr>
                        <a:t>Жоғары арнайылығы,салыстырмалы қарапайымдылығы, қолжетімділігі, қауіпсіздігі, нәтижені алу жылдамдығы </a:t>
                      </a:r>
                      <a:r>
                        <a:rPr lang="ru-RU" altLang="en-US" sz="2800" dirty="0">
                          <a:solidFill>
                            <a:schemeClr val="tx2"/>
                          </a:solidFill>
                          <a:latin typeface="Times New Roman" panose="02020603050405020304" pitchFamily="18" charset="0"/>
                          <a:cs typeface="Times New Roman" panose="02020603050405020304" pitchFamily="18" charset="0"/>
                        </a:rPr>
                        <a:t>(</a:t>
                      </a:r>
                      <a:r>
                        <a:rPr lang="en-US" altLang="en-US" sz="2800" dirty="0">
                          <a:solidFill>
                            <a:schemeClr val="tx2"/>
                          </a:solidFill>
                          <a:latin typeface="Times New Roman" panose="02020603050405020304" pitchFamily="18" charset="0"/>
                          <a:cs typeface="Times New Roman" panose="02020603050405020304" pitchFamily="18" charset="0"/>
                        </a:rPr>
                        <a:t>10 мин. - тан 4-сағатқа дейін.</a:t>
                      </a:r>
                      <a:r>
                        <a:rPr lang="ru-RU" altLang="en-US" sz="2800" dirty="0">
                          <a:solidFill>
                            <a:schemeClr val="tx2"/>
                          </a:solidFill>
                          <a:latin typeface="Times New Roman" panose="02020603050405020304" pitchFamily="18" charset="0"/>
                          <a:cs typeface="Times New Roman" panose="02020603050405020304" pitchFamily="18" charset="0"/>
                        </a:rPr>
                        <a:t>)</a:t>
                      </a:r>
                    </a:p>
                  </a:txBody>
                  <a:tcPr marL="90809" marR="908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95680" eaLnBrk="1" hangingPunct="1">
                        <a:buNone/>
                      </a:pPr>
                      <a:r>
                        <a:rPr lang="en-US" altLang="en-US" sz="2400" dirty="0">
                          <a:solidFill>
                            <a:schemeClr val="tx2"/>
                          </a:solidFill>
                          <a:latin typeface="Times New Roman" panose="02020603050405020304" pitchFamily="18" charset="0"/>
                          <a:cs typeface="Times New Roman" panose="02020603050405020304" pitchFamily="18" charset="0"/>
                        </a:rPr>
                        <a:t>Жедел жұқпалы ауруларда антиденелерді тбу көбіне ретроспективті диагноз болып табылады, себебіолар титрде тек аурубасталған соң 7-8 күні ғана пайда болады, ал бұл мерзімде ауру аяқталуы да мүмкін.</a:t>
                      </a:r>
                      <a:endParaRPr lang="en-US" altLang="x-none" sz="2400" dirty="0">
                        <a:solidFill>
                          <a:schemeClr val="tx2"/>
                        </a:solidFill>
                        <a:latin typeface="Times New Roman" panose="02020603050405020304" pitchFamily="18" charset="0"/>
                        <a:cs typeface="Times New Roman" panose="02020603050405020304" pitchFamily="18" charset="0"/>
                      </a:endParaRPr>
                    </a:p>
                    <a:p>
                      <a:pPr lvl="0" defTabSz="995680" eaLnBrk="1" hangingPunct="1">
                        <a:buNone/>
                      </a:pPr>
                      <a:endParaRPr lang="en-US" altLang="x-none" sz="2000" dirty="0">
                        <a:solidFill>
                          <a:schemeClr val="tx2"/>
                        </a:solidFill>
                        <a:latin typeface="Times New Roman" panose="02020603050405020304" pitchFamily="18" charset="0"/>
                        <a:cs typeface="Times New Roman" panose="02020603050405020304" pitchFamily="18" charset="0"/>
                      </a:endParaRPr>
                    </a:p>
                    <a:p>
                      <a:pPr lvl="0" defTabSz="995680" eaLnBrk="1" hangingPunct="1">
                        <a:buNone/>
                      </a:pPr>
                      <a:endParaRPr lang="en-US" altLang="x-none" sz="2000" dirty="0">
                        <a:solidFill>
                          <a:schemeClr val="tx2"/>
                        </a:solidFill>
                        <a:latin typeface="Times New Roman" panose="02020603050405020304" pitchFamily="18" charset="0"/>
                        <a:cs typeface="Times New Roman" panose="02020603050405020304" pitchFamily="18" charset="0"/>
                      </a:endParaRPr>
                    </a:p>
                  </a:txBody>
                  <a:tcPr marL="90809" marR="908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5365"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15</a:t>
            </a:fld>
            <a:endParaRPr lang="ru-RU" altLang="ru-RU" sz="1300" dirty="0">
              <a:solidFill>
                <a:srgbClr val="898989"/>
              </a:solidFill>
            </a:endParaRPr>
          </a:p>
        </p:txBody>
      </p:sp>
      <p:sp>
        <p:nvSpPr>
          <p:cNvPr id="4" name="Content Placeholder 3"/>
          <p:cNvSpPr>
            <a:spLocks noGrp="1"/>
          </p:cNvSpPr>
          <p:nvPr>
            <p:ph sz="half" idx="2"/>
          </p:nvPr>
        </p:nvSpPr>
        <p:spPr/>
        <p:txBody>
          <a:bodyPr/>
          <a:lstStyle/>
          <a:p>
            <a:endParaRPr lang="en-US"/>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0"/>
            <a:ext cx="10934700" cy="7561263"/>
          </a:xfrm>
          <a:prstGeom prst="rect">
            <a:avLst/>
          </a:prstGeom>
          <a:solidFill>
            <a:schemeClr val="accent1">
              <a:lumMod val="40000"/>
              <a:lumOff val="60000"/>
            </a:schemeClr>
          </a:solidFill>
          <a:ln>
            <a:noFill/>
          </a:ln>
        </p:spPr>
      </p:pic>
      <p:sp>
        <p:nvSpPr>
          <p:cNvPr id="15367" name="Прямоугольник 6"/>
          <p:cNvSpPr/>
          <p:nvPr/>
        </p:nvSpPr>
        <p:spPr>
          <a:xfrm>
            <a:off x="4668838" y="422275"/>
            <a:ext cx="2498725" cy="583565"/>
          </a:xfrm>
          <a:prstGeom prst="rect">
            <a:avLst/>
          </a:prstGeom>
          <a:noFill/>
          <a:ln w="9525">
            <a:noFill/>
          </a:ln>
        </p:spPr>
        <p:txBody>
          <a:bodyPr wrap="none">
            <a:spAutoFit/>
          </a:bodyPr>
          <a:lstStyle/>
          <a:p>
            <a:pPr algn="ctr"/>
            <a:r>
              <a:rPr sz="3200" b="1" dirty="0">
                <a:solidFill>
                  <a:schemeClr val="bg1"/>
                </a:solidFill>
                <a:latin typeface="Times New Roman" panose="02020603050405020304" pitchFamily="18" charset="0"/>
                <a:cs typeface="Times New Roman" panose="02020603050405020304" pitchFamily="18" charset="0"/>
              </a:rPr>
              <a:t>Қорытынды</a:t>
            </a:r>
            <a:endParaRPr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368" name="Прямоугольник 7"/>
          <p:cNvSpPr/>
          <p:nvPr/>
        </p:nvSpPr>
        <p:spPr>
          <a:xfrm>
            <a:off x="10487025" y="65817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15</a:t>
            </a:fld>
            <a:endParaRPr lang="ru-RU" altLang="ru-RU" sz="1600" b="1" dirty="0">
              <a:solidFill>
                <a:srgbClr val="002060"/>
              </a:solidFill>
              <a:latin typeface="Arial" panose="020B0604020202020204" pitchFamily="34" charset="0"/>
            </a:endParaRPr>
          </a:p>
        </p:txBody>
      </p:sp>
      <p:sp>
        <p:nvSpPr>
          <p:cNvPr id="15369" name="Прямоугольник 8"/>
          <p:cNvSpPr/>
          <p:nvPr/>
        </p:nvSpPr>
        <p:spPr>
          <a:xfrm>
            <a:off x="990600" y="1142365"/>
            <a:ext cx="6927850" cy="953135"/>
          </a:xfrm>
          <a:prstGeom prst="rect">
            <a:avLst/>
          </a:prstGeom>
          <a:noFill/>
          <a:ln w="9525">
            <a:noFill/>
          </a:ln>
        </p:spPr>
        <p:txBody>
          <a:bodyPr>
            <a:spAutoFit/>
          </a:bodyPr>
          <a:lstStyle/>
          <a:p>
            <a:pPr algn="just"/>
            <a:r>
              <a:rPr lang="en-US" altLang="x-none" sz="2800" b="1" dirty="0">
                <a:solidFill>
                  <a:srgbClr val="002060"/>
                </a:solidFill>
                <a:latin typeface="Times New Roman" panose="02020603050405020304" pitchFamily="18" charset="0"/>
                <a:cs typeface="Times New Roman" panose="02020603050405020304" pitchFamily="18" charset="0"/>
              </a:rPr>
              <a:t>Бүгінгі сабақта:</a:t>
            </a:r>
          </a:p>
          <a:p>
            <a:pPr algn="just"/>
            <a:endParaRPr sz="2800" b="1" dirty="0">
              <a:solidFill>
                <a:srgbClr val="002060"/>
              </a:solidFill>
              <a:latin typeface="Times New Roman" panose="02020603050405020304" pitchFamily="18" charset="0"/>
              <a:ea typeface="Times New Roman" panose="02020603050405020304" pitchFamily="18" charset="0"/>
            </a:endParaRPr>
          </a:p>
        </p:txBody>
      </p:sp>
      <p:sp>
        <p:nvSpPr>
          <p:cNvPr id="2" name="Content Placeholder 1"/>
          <p:cNvSpPr>
            <a:spLocks noGrp="1"/>
          </p:cNvSpPr>
          <p:nvPr>
            <p:ph sz="half" idx="1"/>
          </p:nvPr>
        </p:nvSpPr>
        <p:spPr>
          <a:xfrm>
            <a:off x="535305" y="1945640"/>
            <a:ext cx="10153650" cy="3669665"/>
          </a:xfrm>
        </p:spPr>
        <p:txBody>
          <a:bodyPr/>
          <a:lstStyle/>
          <a:p>
            <a:pPr>
              <a:buFont typeface="Wingdings" panose="05000000000000000000" charset="0"/>
              <a:buChar char="ü"/>
            </a:pPr>
            <a:r>
              <a:rPr lang="en-US" sz="4000">
                <a:solidFill>
                  <a:schemeClr val="tx2">
                    <a:lumMod val="75000"/>
                  </a:schemeClr>
                </a:solidFill>
                <a:latin typeface="Times New Roman" panose="02020603050405020304" pitchFamily="18" charset="0"/>
                <a:cs typeface="Times New Roman" panose="02020603050405020304" pitchFamily="18" charset="0"/>
              </a:rPr>
              <a:t>Антиген мен антидененің әрекеттесуін түсіндім</a:t>
            </a:r>
          </a:p>
          <a:p>
            <a:pPr>
              <a:buFont typeface="Wingdings" panose="05000000000000000000" charset="0"/>
              <a:buChar char="ü"/>
            </a:pPr>
            <a:r>
              <a:rPr lang="en-US" sz="4000">
                <a:solidFill>
                  <a:schemeClr val="tx2">
                    <a:lumMod val="75000"/>
                  </a:schemeClr>
                </a:solidFill>
                <a:latin typeface="Times New Roman" panose="02020603050405020304" pitchFamily="18" charset="0"/>
                <a:cs typeface="Times New Roman" panose="02020603050405020304" pitchFamily="18" charset="0"/>
              </a:rPr>
              <a:t>Иммуноглобулиндердің 5 тобын ажырата аламын</a:t>
            </a:r>
          </a:p>
          <a:p>
            <a:pPr>
              <a:buFont typeface="Wingdings" panose="05000000000000000000" charset="0"/>
              <a:buChar char="ü"/>
            </a:pPr>
            <a:r>
              <a:rPr lang="en-US" sz="4000">
                <a:solidFill>
                  <a:schemeClr val="tx2">
                    <a:lumMod val="75000"/>
                  </a:schemeClr>
                </a:solidFill>
                <a:latin typeface="Times New Roman" panose="02020603050405020304" pitchFamily="18" charset="0"/>
                <a:cs typeface="Times New Roman" panose="02020603050405020304" pitchFamily="18" charset="0"/>
              </a:rPr>
              <a:t>Серологиялық зерттеу әдісінің маңызын түсіндім.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23812"/>
            <a:ext cx="10693400" cy="7597775"/>
          </a:xfrm>
          <a:prstGeom prst="rect">
            <a:avLst/>
          </a:prstGeom>
          <a:solidFill>
            <a:schemeClr val="accent1">
              <a:lumMod val="40000"/>
              <a:lumOff val="60000"/>
            </a:schemeClr>
          </a:solidFill>
          <a:ln>
            <a:noFill/>
          </a:ln>
        </p:spPr>
      </p:pic>
      <p:sp>
        <p:nvSpPr>
          <p:cNvPr id="3075" name="Google Shape;123;p4"/>
          <p:cNvSpPr txBox="1">
            <a:spLocks noGrp="1"/>
          </p:cNvSpPr>
          <p:nvPr>
            <p:ph type="sldNum" sz="quarter" idx="12"/>
          </p:nvPr>
        </p:nvSpPr>
        <p:spPr>
          <a:xfrm>
            <a:off x="8181975" y="666273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2</a:t>
            </a:fld>
            <a:endParaRPr lang="ru-RU" altLang="ru-RU" sz="1400" b="1" dirty="0">
              <a:solidFill>
                <a:srgbClr val="002060"/>
              </a:solidFill>
            </a:endParaRPr>
          </a:p>
        </p:txBody>
      </p:sp>
      <p:cxnSp>
        <p:nvCxnSpPr>
          <p:cNvPr id="3076"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3077"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3078" name="Прямоугольник 9"/>
          <p:cNvSpPr/>
          <p:nvPr/>
        </p:nvSpPr>
        <p:spPr>
          <a:xfrm>
            <a:off x="4189413" y="390525"/>
            <a:ext cx="2643505" cy="583565"/>
          </a:xfrm>
          <a:prstGeom prst="rect">
            <a:avLst/>
          </a:prstGeom>
          <a:noFill/>
          <a:ln w="9525">
            <a:noFill/>
          </a:ln>
        </p:spPr>
        <p:txBody>
          <a:bodyPr wrap="none">
            <a:spAutoFit/>
          </a:bodyPr>
          <a:lstStyle/>
          <a:p>
            <a:r>
              <a:rPr lang="en-US" altLang="x-none" sz="3200" b="1" dirty="0">
                <a:solidFill>
                  <a:schemeClr val="bg1"/>
                </a:solidFill>
                <a:latin typeface="Times New Roman" panose="02020603050405020304" pitchFamily="18" charset="0"/>
                <a:cs typeface="Times New Roman" panose="02020603050405020304" pitchFamily="18" charset="0"/>
              </a:rPr>
              <a:t>Оқу мақсаты</a:t>
            </a:r>
          </a:p>
        </p:txBody>
      </p:sp>
      <p:sp>
        <p:nvSpPr>
          <p:cNvPr id="3080" name="Прямоугольник 9"/>
          <p:cNvSpPr/>
          <p:nvPr/>
        </p:nvSpPr>
        <p:spPr>
          <a:xfrm>
            <a:off x="760413" y="2085975"/>
            <a:ext cx="8999537" cy="1322070"/>
          </a:xfrm>
          <a:prstGeom prst="rect">
            <a:avLst/>
          </a:prstGeom>
          <a:noFill/>
          <a:ln w="9525">
            <a:noFill/>
          </a:ln>
        </p:spPr>
        <p:txBody>
          <a:bodyPr>
            <a:spAutoFit/>
            <a:scene3d>
              <a:camera prst="orthographicFront"/>
              <a:lightRig rig="threePt" dir="t"/>
            </a:scene3d>
          </a:bodyPr>
          <a:lstStyle/>
          <a:p>
            <a:r>
              <a:rPr lang="en-US" altLang="x-none" sz="40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11.4.1.1 - </a:t>
            </a:r>
            <a:r>
              <a:rPr lang="en-US" sz="40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антиген мен антидененің әрекеттесуін түсіндіру</a:t>
            </a:r>
          </a:p>
        </p:txBody>
      </p:sp>
      <p:sp>
        <p:nvSpPr>
          <p:cNvPr id="3081" name="Прямоугольник 8"/>
          <p:cNvSpPr/>
          <p:nvPr/>
        </p:nvSpPr>
        <p:spPr>
          <a:xfrm>
            <a:off x="711200" y="4818063"/>
            <a:ext cx="8940800" cy="1076325"/>
          </a:xfrm>
          <a:prstGeom prst="rect">
            <a:avLst/>
          </a:prstGeom>
          <a:noFill/>
          <a:ln w="9525">
            <a:noFill/>
          </a:ln>
        </p:spPr>
        <p:txBody>
          <a:bodyPr>
            <a:spAutoFit/>
          </a:bodyPr>
          <a:lstStyle/>
          <a:p>
            <a:pPr>
              <a:buFont typeface="Wingdings" panose="05000000000000000000" pitchFamily="2" charset="2"/>
              <a:buChar char="ü"/>
            </a:pPr>
            <a:r>
              <a:rPr lang="en-US" altLang="x-none" sz="3200" dirty="0">
                <a:solidFill>
                  <a:srgbClr val="002060"/>
                </a:solidFill>
                <a:latin typeface="Century Gothic" panose="020B0502020202020204" pitchFamily="34" charset="0"/>
                <a:sym typeface="+mn-ea"/>
              </a:rPr>
              <a:t> </a:t>
            </a:r>
            <a:r>
              <a:rPr lang="en-US" altLang="en-US" sz="32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А</a:t>
            </a:r>
            <a:r>
              <a:rPr lang="en-US" sz="32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нтиген мен антидененің әрекеттесуін түсін</a:t>
            </a:r>
            <a:r>
              <a:rPr lang="en-US" altLang="en-US" sz="32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еді.</a:t>
            </a:r>
          </a:p>
        </p:txBody>
      </p:sp>
      <p:sp>
        <p:nvSpPr>
          <p:cNvPr id="3082" name="Прямоугольник 9"/>
          <p:cNvSpPr/>
          <p:nvPr/>
        </p:nvSpPr>
        <p:spPr>
          <a:xfrm>
            <a:off x="3793490" y="3886835"/>
            <a:ext cx="3209925" cy="521970"/>
          </a:xfrm>
          <a:prstGeom prst="rect">
            <a:avLst/>
          </a:prstGeom>
          <a:noFill/>
          <a:ln w="9525">
            <a:noFill/>
          </a:ln>
        </p:spPr>
        <p:txBody>
          <a:bodyPr wrap="none">
            <a:spAutoFit/>
            <a:scene3d>
              <a:camera prst="orthographicFront"/>
              <a:lightRig rig="threePt" dir="t"/>
            </a:scene3d>
          </a:bodyPr>
          <a:lstStyle/>
          <a:p>
            <a:r>
              <a:rPr lang="en-US" altLang="x-none" sz="28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Бағалау критерий</a:t>
            </a:r>
            <a:r>
              <a:rPr lang="en-US" altLang="en-US" sz="28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10160" y="-13970"/>
            <a:ext cx="10752455" cy="756856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246428" y="653954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3</a:t>
            </a:fld>
            <a:endParaRPr lang="ru-RU" altLang="ru-RU" sz="1400" b="1" dirty="0">
              <a:solidFill>
                <a:srgbClr val="002060"/>
              </a:solidFill>
            </a:endParaRPr>
          </a:p>
        </p:txBody>
      </p:sp>
      <p:cxnSp>
        <p:nvCxnSpPr>
          <p:cNvPr id="4100" name="Google Shape;124;p4"/>
          <p:cNvCxnSpPr/>
          <p:nvPr/>
        </p:nvCxnSpPr>
        <p:spPr>
          <a:xfrm>
            <a:off x="129540" y="7089775"/>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129540" y="7323455"/>
            <a:ext cx="9726613" cy="0"/>
          </a:xfrm>
          <a:prstGeom prst="straightConnector1">
            <a:avLst/>
          </a:prstGeom>
          <a:ln w="38100" cap="flat" cmpd="sng">
            <a:solidFill>
              <a:srgbClr val="00B050"/>
            </a:solidFill>
            <a:prstDash val="solid"/>
            <a:miter/>
            <a:headEnd type="none" w="sm" len="sm"/>
            <a:tailEnd type="none" w="sm" len="sm"/>
          </a:ln>
        </p:spPr>
      </p:cxnSp>
      <p:sp>
        <p:nvSpPr>
          <p:cNvPr id="11" name="Google Shape;230;p65"/>
          <p:cNvSpPr txBox="1"/>
          <p:nvPr/>
        </p:nvSpPr>
        <p:spPr bwMode="auto">
          <a:xfrm>
            <a:off x="287338" y="1589088"/>
            <a:ext cx="10036175" cy="4568825"/>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335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ru-RU" sz="1405" b="0" i="0" u="none" strike="noStrike" kern="1200" cap="none" spc="0" normalizeH="0" baseline="0" noProof="0" dirty="0" smtClean="0">
                <a:ln>
                  <a:noFill/>
                </a:ln>
                <a:solidFill>
                  <a:schemeClr val="tx1"/>
                </a:solidFill>
                <a:effectLst/>
                <a:uLnTx/>
                <a:uFillTx/>
                <a:latin typeface="+mn-lt"/>
                <a:ea typeface="+mn-ea"/>
                <a:cs typeface="+mn-cs"/>
                <a:sym typeface="Arial" panose="020B0604020202020204" pitchFamily="34" charset="0"/>
              </a:rPr>
              <a:t>                 </a:t>
            </a:r>
            <a:endParaRPr kumimoji="0" lang="ru-RU" sz="1405" b="0" i="1" u="none" strike="noStrike" kern="1200" cap="none" spc="0" normalizeH="0" baseline="0" noProof="0" dirty="0">
              <a:ln>
                <a:noFill/>
              </a:ln>
              <a:solidFill>
                <a:srgbClr val="434343"/>
              </a:solidFill>
              <a:effectLst/>
              <a:uLnTx/>
              <a:uFillTx/>
              <a:latin typeface="Open Sans" panose="020B0806030504020204"/>
              <a:ea typeface="Open Sans" panose="020B0806030504020204"/>
              <a:cs typeface="Open Sans" panose="020B0806030504020204"/>
              <a:sym typeface="Open Sans" panose="020B0806030504020204"/>
            </a:endParaRPr>
          </a:p>
        </p:txBody>
      </p:sp>
      <p:sp>
        <p:nvSpPr>
          <p:cNvPr id="4103" name="Прямоугольник 13"/>
          <p:cNvSpPr/>
          <p:nvPr/>
        </p:nvSpPr>
        <p:spPr>
          <a:xfrm>
            <a:off x="2616200" y="987108"/>
            <a:ext cx="5378450" cy="460375"/>
          </a:xfrm>
          <a:prstGeom prst="rect">
            <a:avLst/>
          </a:prstGeom>
          <a:noFill/>
          <a:ln w="9525">
            <a:noFill/>
          </a:ln>
        </p:spPr>
        <p:txBody>
          <a:bodyPr>
            <a:spAutoFit/>
          </a:bodyPr>
          <a:lstStyle/>
          <a:p>
            <a:pPr algn="ctr"/>
            <a:r>
              <a:rPr lang="en-US" sz="2400" b="1" dirty="0">
                <a:solidFill>
                  <a:schemeClr val="bg1"/>
                </a:solidFill>
                <a:latin typeface="Century Gothic" panose="020B0502020202020204" pitchFamily="34" charset="0"/>
              </a:rPr>
              <a:t>Антидене</a:t>
            </a:r>
          </a:p>
        </p:txBody>
      </p:sp>
      <p:sp>
        <p:nvSpPr>
          <p:cNvPr id="4104" name="Прямоугольник 14"/>
          <p:cNvSpPr/>
          <p:nvPr/>
        </p:nvSpPr>
        <p:spPr>
          <a:xfrm>
            <a:off x="440055" y="1365885"/>
            <a:ext cx="5895340" cy="5015865"/>
          </a:xfrm>
          <a:prstGeom prst="rect">
            <a:avLst/>
          </a:prstGeom>
          <a:noFill/>
          <a:ln w="9525">
            <a:noFill/>
          </a:ln>
        </p:spPr>
        <p:txBody>
          <a:bodyPr wrap="square">
            <a:spAutoFit/>
          </a:bodyPr>
          <a:lstStyle/>
          <a:p>
            <a:pPr algn="l"/>
            <a:r>
              <a:rPr lang="en-US" sz="3200" b="1" dirty="0">
                <a:solidFill>
                  <a:srgbClr val="FF0000"/>
                </a:solidFill>
                <a:latin typeface="Century Gothic" panose="020B0502020202020204" pitchFamily="34" charset="0"/>
                <a:cs typeface="Times New Roman" panose="02020603050405020304" pitchFamily="18" charset="0"/>
              </a:rPr>
              <a:t> </a:t>
            </a:r>
            <a:r>
              <a:rPr lang="en-US" sz="28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a:t>
            </a:r>
            <a:r>
              <a:rPr lang="en-US" sz="32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нтиденелер - </a:t>
            </a:r>
            <a:r>
              <a:rPr lang="en-US" sz="32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организмге антигеннің жауап ретінде плазматикалық жасушалар бөліп шығаратын қан сарысуының </a:t>
            </a:r>
            <a:r>
              <a:rPr lang="en-US" sz="3200" dirty="0" err="1">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нәруыздары</a:t>
            </a:r>
            <a:r>
              <a:rPr sz="320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dirty="0" smtClean="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sz="32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l"/>
            <a:r>
              <a:rPr sz="32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Антиденелердің маңызды әрі ерекше қасиеті</a:t>
            </a:r>
            <a:r>
              <a:rPr sz="32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r>
              <a:rPr lang="en-US" sz="32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антигенді организмге қалай енсе сол түрде байланыстырады және олардың жою процесін бастайды.</a:t>
            </a:r>
          </a:p>
        </p:txBody>
      </p:sp>
      <p:sp>
        <p:nvSpPr>
          <p:cNvPr id="2" name="Content Placeholder 1"/>
          <p:cNvSpPr>
            <a:spLocks noGrp="1"/>
          </p:cNvSpPr>
          <p:nvPr>
            <p:ph sz="half" idx="1"/>
          </p:nvPr>
        </p:nvSpPr>
        <p:spPr>
          <a:xfrm>
            <a:off x="1995805" y="303530"/>
            <a:ext cx="5123815" cy="683260"/>
          </a:xfrm>
        </p:spPr>
        <p:txBody>
          <a:bodyPr/>
          <a:lstStyle/>
          <a:p>
            <a:pPr marL="0" indent="0" algn="ctr">
              <a:buNone/>
            </a:pPr>
            <a:r>
              <a:rPr lang="en-US" altLang="en-US" sz="3600" dirty="0">
                <a:solidFill>
                  <a:schemeClr val="bg1"/>
                </a:solidFill>
                <a:latin typeface="Times New Roman" panose="02020603050405020304" pitchFamily="18" charset="0"/>
                <a:cs typeface="Times New Roman" panose="02020603050405020304" pitchFamily="18" charset="0"/>
              </a:rPr>
              <a:t>Антидене</a:t>
            </a:r>
          </a:p>
        </p:txBody>
      </p:sp>
      <p:pic>
        <p:nvPicPr>
          <p:cNvPr id="3" name="Content Placeholder 2"/>
          <p:cNvPicPr>
            <a:picLocks noGrp="1" noChangeAspect="1"/>
          </p:cNvPicPr>
          <p:nvPr>
            <p:ph sz="half" idx="2"/>
          </p:nvPr>
        </p:nvPicPr>
        <p:blipFill>
          <a:blip r:embed="rId4"/>
          <a:srcRect l="30911" r="32517"/>
          <a:stretch>
            <a:fillRect/>
          </a:stretch>
        </p:blipFill>
        <p:spPr>
          <a:xfrm>
            <a:off x="6943725" y="1447800"/>
            <a:ext cx="3273425" cy="4710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4104">
                                            <p:txEl>
                                              <p:pRg st="0" end="0"/>
                                            </p:txEl>
                                          </p:spTgt>
                                        </p:tgtEl>
                                      </p:cBhvr>
                                    </p:animEffect>
                                    <p:set>
                                      <p:cBhvr>
                                        <p:cTn id="7" dur="1" fill="hold">
                                          <p:stCondLst>
                                            <p:cond delay="1999"/>
                                          </p:stCondLst>
                                        </p:cTn>
                                        <p:tgtEl>
                                          <p:spTgt spid="410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104">
                                            <p:txEl>
                                              <p:pRg st="1" end="1"/>
                                            </p:txEl>
                                          </p:spTgt>
                                        </p:tgtEl>
                                        <p:attrNameLst>
                                          <p:attrName>style.visibility</p:attrName>
                                        </p:attrNameLst>
                                      </p:cBhvr>
                                      <p:to>
                                        <p:strVal val="visible"/>
                                      </p:to>
                                    </p:set>
                                    <p:animEffect transition="in" filter="diamond(in)">
                                      <p:cBhvr>
                                        <p:cTn id="12" dur="2000"/>
                                        <p:tgtEl>
                                          <p:spTgt spid="4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4445"/>
            <a:ext cx="10659745" cy="752411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186420" y="667289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4</a:t>
            </a:fld>
            <a:endParaRPr lang="ru-RU" altLang="ru-RU" sz="1400" b="1" dirty="0">
              <a:solidFill>
                <a:srgbClr val="002060"/>
              </a:solidFill>
            </a:endParaRPr>
          </a:p>
        </p:txBody>
      </p:sp>
      <p:cxnSp>
        <p:nvCxnSpPr>
          <p:cNvPr id="4100" name="Google Shape;124;p4"/>
          <p:cNvCxnSpPr/>
          <p:nvPr/>
        </p:nvCxnSpPr>
        <p:spPr>
          <a:xfrm>
            <a:off x="48895" y="7074535"/>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222250" y="7339330"/>
            <a:ext cx="9726613" cy="0"/>
          </a:xfrm>
          <a:prstGeom prst="straightConnector1">
            <a:avLst/>
          </a:prstGeom>
          <a:ln w="38100" cap="flat" cmpd="sng">
            <a:solidFill>
              <a:srgbClr val="00B050"/>
            </a:solidFill>
            <a:prstDash val="solid"/>
            <a:miter/>
            <a:headEnd type="none" w="sm" len="sm"/>
            <a:tailEnd type="none" w="sm" len="sm"/>
          </a:ln>
        </p:spPr>
      </p:cxnSp>
      <p:sp>
        <p:nvSpPr>
          <p:cNvPr id="4103" name="Прямоугольник 13"/>
          <p:cNvSpPr/>
          <p:nvPr/>
        </p:nvSpPr>
        <p:spPr>
          <a:xfrm>
            <a:off x="3723640" y="1447483"/>
            <a:ext cx="5378450" cy="829945"/>
          </a:xfrm>
          <a:prstGeom prst="rect">
            <a:avLst/>
          </a:prstGeom>
          <a:noFill/>
          <a:ln w="9525">
            <a:noFill/>
          </a:ln>
        </p:spPr>
        <p:txBody>
          <a:bodyPr>
            <a:spAutoFit/>
          </a:bodyPr>
          <a:lstStyle/>
          <a:p>
            <a:pPr algn="ctr"/>
            <a:r>
              <a:rPr lang="en-US" sz="2400" b="1" dirty="0">
                <a:solidFill>
                  <a:schemeClr val="bg1"/>
                </a:solidFill>
                <a:latin typeface="Century Gothic" panose="020B0502020202020204" pitchFamily="34" charset="0"/>
              </a:rPr>
              <a:t>Антидене</a:t>
            </a:r>
            <a:r>
              <a:rPr lang="en-US" altLang="en-US" sz="2400" b="1" dirty="0">
                <a:solidFill>
                  <a:schemeClr val="bg1"/>
                </a:solidFill>
                <a:latin typeface="Century Gothic" panose="020B0502020202020204" pitchFamily="34" charset="0"/>
              </a:rPr>
              <a:t>лердің молекулалық құрылысы</a:t>
            </a:r>
          </a:p>
        </p:txBody>
      </p:sp>
      <p:sp>
        <p:nvSpPr>
          <p:cNvPr id="4104" name="Прямоугольник 14"/>
          <p:cNvSpPr/>
          <p:nvPr/>
        </p:nvSpPr>
        <p:spPr>
          <a:xfrm>
            <a:off x="447040" y="1321435"/>
            <a:ext cx="5133975" cy="5262245"/>
          </a:xfrm>
          <a:prstGeom prst="rect">
            <a:avLst/>
          </a:prstGeom>
          <a:noFill/>
          <a:ln w="9525">
            <a:noFill/>
          </a:ln>
        </p:spPr>
        <p:txBody>
          <a:bodyPr wrap="square">
            <a:spAutoFit/>
            <a:scene3d>
              <a:camera prst="orthographicFront"/>
              <a:lightRig rig="threePt" dir="t"/>
            </a:scene3d>
          </a:bodyPr>
          <a:lstStyle/>
          <a:p>
            <a:pPr algn="l"/>
            <a:r>
              <a:rPr lang="en-US" sz="1600" b="1" dirty="0">
                <a:solidFill>
                  <a:srgbClr val="FF0000"/>
                </a:solidFill>
                <a:latin typeface="Times New Roman" panose="02020603050405020304" pitchFamily="18" charset="0"/>
                <a:cs typeface="Times New Roman" panose="02020603050405020304" pitchFamily="18" charset="0"/>
              </a:rPr>
              <a:t> </a:t>
            </a:r>
            <a:r>
              <a:rPr lang="en-US" sz="24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a:t>
            </a:r>
            <a:r>
              <a:rPr lang="en-US" sz="28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нтиденелер</a:t>
            </a:r>
            <a:r>
              <a:rPr lang="en-US" altLang="en-US" sz="28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дің молекуласы</a:t>
            </a:r>
            <a:r>
              <a:rPr lang="en-US" sz="28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аминқышқылдарынан тұратын төртполипептидті тізбекті қамтиды. Олардың екеуі ауыр және екеуі жеңіл. Жеңіл және ауыр тізбектер бір-бірімен дисульфидті көпіршелер арқылы байланысады. Жеңіл тізбектер барлық класстар мен ішкі класстар үш</a:t>
            </a:r>
            <a:r>
              <a:rPr lang="en-US" altLang="en-US" sz="28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і</a:t>
            </a:r>
            <a:r>
              <a:rPr lang="en-US" sz="28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н ортақ болып табылады.</a:t>
            </a:r>
            <a:endParaRPr sz="28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l"/>
            <a:r>
              <a:rPr sz="28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2800" b="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3" name="Content Placeholder 1" descr="WhatsApp Image 2020-07-16 at 16.08.37"/>
          <p:cNvPicPr>
            <a:picLocks noGrp="1" noChangeAspect="1"/>
          </p:cNvPicPr>
          <p:nvPr>
            <p:ph sz="half" idx="1"/>
          </p:nvPr>
        </p:nvPicPr>
        <p:blipFill>
          <a:blip r:embed="rId4"/>
          <a:srcRect l="18936" r="17828" b="3225"/>
          <a:stretch>
            <a:fillRect/>
          </a:stretch>
        </p:blipFill>
        <p:spPr>
          <a:xfrm>
            <a:off x="5561964" y="1428750"/>
            <a:ext cx="4632826" cy="4514850"/>
          </a:xfrm>
          <a:prstGeom prst="rect">
            <a:avLst/>
          </a:prstGeom>
          <a:noFill/>
          <a:ln w="9525">
            <a:noFill/>
          </a:ln>
        </p:spPr>
      </p:pic>
      <p:sp>
        <p:nvSpPr>
          <p:cNvPr id="3078" name="Прямоугольник 9"/>
          <p:cNvSpPr/>
          <p:nvPr/>
        </p:nvSpPr>
        <p:spPr>
          <a:xfrm>
            <a:off x="4284663" y="466725"/>
            <a:ext cx="1708150" cy="460375"/>
          </a:xfrm>
          <a:prstGeom prst="rect">
            <a:avLst/>
          </a:prstGeom>
          <a:noFill/>
          <a:ln w="9525">
            <a:noFill/>
          </a:ln>
        </p:spPr>
        <p:txBody>
          <a:bodyPr wrap="none">
            <a:spAutoFit/>
          </a:bodyPr>
          <a:lstStyle/>
          <a:p>
            <a:r>
              <a:rPr lang="en-US" sz="2400" b="1" dirty="0">
                <a:solidFill>
                  <a:schemeClr val="bg1"/>
                </a:solidFill>
                <a:latin typeface="Century Gothic" panose="020B0502020202020204" pitchFamily="34" charset="0"/>
              </a:rPr>
              <a:t>Антидене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nodeType="clickEffect">
                                  <p:stCondLst>
                                    <p:cond delay="0"/>
                                  </p:stCondLst>
                                  <p:childTnLst>
                                    <p:animMotion origin="layout" path="M 0 0 L 0.091 -0.034 L 0.125 -0.125 L 0.158 -0.034 L 0.249 0 L 0.158 0.034 L 0.125 0.125 L 0.091 0.034 L 0 0 Z" pathEditMode="relative" ptsTypes="">
                                      <p:cBhvr>
                                        <p:cTn id="6" dur="2000" fill="hold"/>
                                        <p:tgtEl>
                                          <p:spTgt spid="4104">
                                            <p:txEl>
                                              <p:pRg st="0" end="0"/>
                                            </p:txEl>
                                          </p:spTgt>
                                        </p:tgtEl>
                                        <p:attrNameLst>
                                          <p:attrName>ppt_x</p:attrName>
                                          <p:attrName>ppt_y</p:attrName>
                                        </p:attrNameLst>
                                      </p:cBhvr>
                                    </p:animMotion>
                                  </p:childTnLst>
                                </p:cTn>
                              </p:par>
                              <p:par>
                                <p:cTn id="7" presetID="16" presetClass="path" presetSubtype="0" accel="50000" decel="50000" fill="hold" nodeType="withEffect">
                                  <p:stCondLst>
                                    <p:cond delay="0"/>
                                  </p:stCondLst>
                                  <p:childTnLst>
                                    <p:animMotion origin="layout" path="M 0 0 L 0.091 -0.034 L 0.125 -0.125 L 0.158 -0.034 L 0.249 0 L 0.158 0.034 L 0.125 0.125 L 0.091 0.034 L 0 0 Z" pathEditMode="relative" ptsTypes="">
                                      <p:cBhvr>
                                        <p:cTn id="8" dur="2000" fill="hold"/>
                                        <p:tgtEl>
                                          <p:spTgt spid="4104">
                                            <p:txEl>
                                              <p:pRg st="1" end="1"/>
                                            </p:txEl>
                                          </p:spTgt>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635" y="-10160"/>
            <a:ext cx="10692765" cy="7559675"/>
          </a:xfrm>
          <a:prstGeom prst="rect">
            <a:avLst/>
          </a:prstGeom>
          <a:solidFill>
            <a:schemeClr val="accent1">
              <a:lumMod val="40000"/>
              <a:lumOff val="60000"/>
            </a:schemeClr>
          </a:solidFill>
          <a:ln>
            <a:noFill/>
          </a:ln>
        </p:spPr>
      </p:pic>
      <p:sp>
        <p:nvSpPr>
          <p:cNvPr id="5123" name="Google Shape;123;p4"/>
          <p:cNvSpPr txBox="1">
            <a:spLocks noGrp="1"/>
          </p:cNvSpPr>
          <p:nvPr>
            <p:ph type="sldNum" sz="quarter" idx="12"/>
          </p:nvPr>
        </p:nvSpPr>
        <p:spPr>
          <a:xfrm>
            <a:off x="8092758" y="665130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5</a:t>
            </a:fld>
            <a:endParaRPr lang="ru-RU" altLang="ru-RU" sz="1400" b="1" dirty="0">
              <a:solidFill>
                <a:srgbClr val="002060"/>
              </a:solidFill>
            </a:endParaRPr>
          </a:p>
        </p:txBody>
      </p:sp>
      <p:cxnSp>
        <p:nvCxnSpPr>
          <p:cNvPr id="5124" name="Google Shape;124;p4"/>
          <p:cNvCxnSpPr/>
          <p:nvPr/>
        </p:nvCxnSpPr>
        <p:spPr>
          <a:xfrm>
            <a:off x="69215" y="7053580"/>
            <a:ext cx="10074275" cy="0"/>
          </a:xfrm>
          <a:prstGeom prst="straightConnector1">
            <a:avLst/>
          </a:prstGeom>
          <a:ln w="38100" cap="flat" cmpd="sng">
            <a:solidFill>
              <a:srgbClr val="002060"/>
            </a:solidFill>
            <a:prstDash val="solid"/>
            <a:miter/>
            <a:headEnd type="none" w="sm" len="sm"/>
            <a:tailEnd type="none" w="sm" len="sm"/>
          </a:ln>
        </p:spPr>
      </p:cxnSp>
      <p:cxnSp>
        <p:nvCxnSpPr>
          <p:cNvPr id="5125" name="Google Shape;125;p4"/>
          <p:cNvCxnSpPr/>
          <p:nvPr/>
        </p:nvCxnSpPr>
        <p:spPr>
          <a:xfrm rot="-10800000" flipH="1">
            <a:off x="242888" y="7308215"/>
            <a:ext cx="9726612" cy="0"/>
          </a:xfrm>
          <a:prstGeom prst="straightConnector1">
            <a:avLst/>
          </a:prstGeom>
          <a:ln w="38100" cap="flat" cmpd="sng">
            <a:solidFill>
              <a:srgbClr val="00B050"/>
            </a:solidFill>
            <a:prstDash val="solid"/>
            <a:miter/>
            <a:headEnd type="none" w="sm" len="sm"/>
            <a:tailEnd type="none" w="sm" len="sm"/>
          </a:ln>
        </p:spPr>
      </p:cxnSp>
      <p:sp>
        <p:nvSpPr>
          <p:cNvPr id="5127" name="Прямоугольник 9"/>
          <p:cNvSpPr/>
          <p:nvPr/>
        </p:nvSpPr>
        <p:spPr>
          <a:xfrm>
            <a:off x="4167506" y="431800"/>
            <a:ext cx="2339340" cy="521970"/>
          </a:xfrm>
          <a:prstGeom prst="rect">
            <a:avLst/>
          </a:prstGeom>
          <a:noFill/>
          <a:ln w="9525">
            <a:noFill/>
          </a:ln>
        </p:spPr>
        <p:txBody>
          <a:bodyPr wrap="none">
            <a:spAutoFit/>
          </a:bodyPr>
          <a:lstStyle/>
          <a:p>
            <a:pPr algn="ctr"/>
            <a:r>
              <a:rPr lang="en-US" altLang="x-none" sz="2800" b="1" dirty="0">
                <a:solidFill>
                  <a:schemeClr val="bg1"/>
                </a:solidFill>
                <a:latin typeface="Century Gothic" panose="020B0502020202020204" pitchFamily="34" charset="0"/>
              </a:rPr>
              <a:t>Антигендер</a:t>
            </a:r>
            <a:endParaRPr sz="2800" b="1" dirty="0">
              <a:solidFill>
                <a:schemeClr val="bg1"/>
              </a:solidFill>
              <a:latin typeface="Century Gothic" panose="020B0502020202020204" pitchFamily="34" charset="0"/>
            </a:endParaRPr>
          </a:p>
        </p:txBody>
      </p:sp>
      <p:sp>
        <p:nvSpPr>
          <p:cNvPr id="5136" name="Прямоугольник 15"/>
          <p:cNvSpPr/>
          <p:nvPr/>
        </p:nvSpPr>
        <p:spPr>
          <a:xfrm>
            <a:off x="259080" y="1052830"/>
            <a:ext cx="6247765" cy="6000750"/>
          </a:xfrm>
          <a:prstGeom prst="rect">
            <a:avLst/>
          </a:prstGeom>
          <a:noFill/>
          <a:ln w="9525">
            <a:noFill/>
          </a:ln>
        </p:spPr>
        <p:txBody>
          <a:bodyPr wrap="square">
            <a:spAutoFit/>
          </a:bodyPr>
          <a:lstStyle/>
          <a:p>
            <a:r>
              <a:rPr sz="2400" dirty="0">
                <a:latin typeface="Times New Roman" panose="02020603050405020304" pitchFamily="18" charset="0"/>
                <a:cs typeface="Times New Roman" panose="02020603050405020304" pitchFamily="18" charset="0"/>
                <a:sym typeface="+mn-ea"/>
              </a:rPr>
              <a:t>   </a:t>
            </a:r>
            <a:r>
              <a:rPr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Антигендер (antigen; көне грекше: anti — карсы; көне грекше: genesis — шығу тегі) - организмге әртүрлі жолдармен енген және о</a:t>
            </a:r>
            <a:r>
              <a:rPr 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ғ</a:t>
            </a:r>
            <a:r>
              <a:rPr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ан қарсы жүретін иммундық реакциялар нәтижесінде адам мен жануарлар денелерінде қарсыденелер (антиденелер) түзілетін, табиғаты организмге жат ірі молекулалы протеиндік заттар </a:t>
            </a:r>
            <a:r>
              <a:rPr sz="240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және </a:t>
            </a:r>
            <a:r>
              <a:rPr sz="2400" smtClean="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полисахаридтер; </a:t>
            </a:r>
            <a:r>
              <a:rPr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қанға еніп, ерекше антиденелерді қалыптастыруға қабілеті бар полисахаридті немесе ақуызды заттар. Барлық ақуыздарда өте ауыр дерттен қорғау қасиеті бар. Мысалға адам жұқпалы арулардың қоздырғышымен залалданғанда адам ағзасында оны осы ауру қоздырғыштарынан қорғайтын антиденелер түзіледі. </a:t>
            </a:r>
          </a:p>
        </p:txBody>
      </p:sp>
      <p:pic>
        <p:nvPicPr>
          <p:cNvPr id="2" name="Content Placeholder 1"/>
          <p:cNvPicPr>
            <a:picLocks noGrp="1" noChangeAspect="1"/>
          </p:cNvPicPr>
          <p:nvPr>
            <p:ph idx="1"/>
          </p:nvPr>
        </p:nvPicPr>
        <p:blipFill>
          <a:blip r:embed="rId4"/>
          <a:stretch>
            <a:fillRect/>
          </a:stretch>
        </p:blipFill>
        <p:spPr>
          <a:xfrm>
            <a:off x="6734810" y="1468755"/>
            <a:ext cx="3652520" cy="4623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6"/>
                                        </p:tgtEl>
                                        <p:attrNameLst>
                                          <p:attrName>style.visibility</p:attrName>
                                        </p:attrNameLst>
                                      </p:cBhvr>
                                      <p:to>
                                        <p:strVal val="visible"/>
                                      </p:to>
                                    </p:set>
                                    <p:animEffect transition="in" filter="blinds(horizontal)">
                                      <p:cBhvr>
                                        <p:cTn id="7" dur="500"/>
                                        <p:tgtEl>
                                          <p:spTgt spid="51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513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146"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6</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7620" y="-9525"/>
            <a:ext cx="10686415" cy="7571740"/>
          </a:xfrm>
          <a:prstGeom prst="rect">
            <a:avLst/>
          </a:prstGeom>
          <a:solidFill>
            <a:schemeClr val="accent1">
              <a:lumMod val="40000"/>
              <a:lumOff val="60000"/>
            </a:schemeClr>
          </a:solidFill>
          <a:ln>
            <a:noFill/>
          </a:ln>
        </p:spPr>
      </p:pic>
      <p:cxnSp>
        <p:nvCxnSpPr>
          <p:cNvPr id="6149" name="Google Shape;124;p4"/>
          <p:cNvCxnSpPr/>
          <p:nvPr/>
        </p:nvCxnSpPr>
        <p:spPr>
          <a:xfrm>
            <a:off x="386715" y="7210425"/>
            <a:ext cx="10074275" cy="0"/>
          </a:xfrm>
          <a:prstGeom prst="straightConnector1">
            <a:avLst/>
          </a:prstGeom>
          <a:ln w="38100" cap="flat" cmpd="sng">
            <a:solidFill>
              <a:srgbClr val="002060"/>
            </a:solidFill>
            <a:prstDash val="solid"/>
            <a:miter/>
            <a:headEnd type="none" w="sm" len="sm"/>
            <a:tailEnd type="none" w="sm" len="sm"/>
          </a:ln>
        </p:spPr>
      </p:cxnSp>
      <p:cxnSp>
        <p:nvCxnSpPr>
          <p:cNvPr id="6150" name="Google Shape;125;p4"/>
          <p:cNvCxnSpPr/>
          <p:nvPr/>
        </p:nvCxnSpPr>
        <p:spPr>
          <a:xfrm rot="-10800000" flipH="1">
            <a:off x="534988" y="7411085"/>
            <a:ext cx="9726612" cy="0"/>
          </a:xfrm>
          <a:prstGeom prst="straightConnector1">
            <a:avLst/>
          </a:prstGeom>
          <a:ln w="38100" cap="flat" cmpd="sng">
            <a:solidFill>
              <a:srgbClr val="00B050"/>
            </a:solidFill>
            <a:prstDash val="solid"/>
            <a:miter/>
            <a:headEnd type="none" w="sm" len="sm"/>
            <a:tailEnd type="none" w="sm" len="sm"/>
          </a:ln>
        </p:spPr>
      </p:cxnSp>
      <p:sp>
        <p:nvSpPr>
          <p:cNvPr id="6151" name="Прямоугольник 9"/>
          <p:cNvSpPr/>
          <p:nvPr/>
        </p:nvSpPr>
        <p:spPr>
          <a:xfrm>
            <a:off x="1769746" y="488315"/>
            <a:ext cx="7773035" cy="460375"/>
          </a:xfrm>
          <a:prstGeom prst="rect">
            <a:avLst/>
          </a:prstGeom>
          <a:noFill/>
          <a:ln w="9525">
            <a:noFill/>
          </a:ln>
        </p:spPr>
        <p:txBody>
          <a:bodyPr wrap="none">
            <a:spAutoFit/>
          </a:bodyPr>
          <a:lstStyle/>
          <a:p>
            <a:pPr algn="ctr"/>
            <a:r>
              <a:rPr lang="en-US" altLang="en-US" sz="2400" b="1" dirty="0">
                <a:solidFill>
                  <a:schemeClr val="bg1"/>
                </a:solidFill>
                <a:latin typeface="Century Gothic" panose="020B0502020202020204" pitchFamily="34" charset="0"/>
              </a:rPr>
              <a:t>А</a:t>
            </a:r>
            <a:r>
              <a:rPr lang="en-US" altLang="x-none" sz="2400" b="1" dirty="0">
                <a:solidFill>
                  <a:schemeClr val="bg1"/>
                </a:solidFill>
                <a:latin typeface="Century Gothic" panose="020B0502020202020204" pitchFamily="34" charset="0"/>
              </a:rPr>
              <a:t>нтиген мен антидененің әрекеттесу механизмі</a:t>
            </a:r>
          </a:p>
        </p:txBody>
      </p:sp>
      <p:sp>
        <p:nvSpPr>
          <p:cNvPr id="6162" name="Google Shape;123;p4"/>
          <p:cNvSpPr txBox="1"/>
          <p:nvPr/>
        </p:nvSpPr>
        <p:spPr>
          <a:xfrm>
            <a:off x="9672955" y="6577965"/>
            <a:ext cx="1021080" cy="431165"/>
          </a:xfrm>
          <a:prstGeom prst="rect">
            <a:avLst/>
          </a:prstGeom>
          <a:noFill/>
          <a:ln w="9525">
            <a:noFill/>
          </a:ln>
        </p:spPr>
        <p:txBody>
          <a:bodyPr lIns="90624" tIns="45298" rIns="90624" bIns="45298" anchor="ctr"/>
          <a:lstStyle/>
          <a:p>
            <a:pPr algn="r" eaLnBrk="1" hangingPunct="1">
              <a:buClr>
                <a:srgbClr val="000000"/>
              </a:buClr>
              <a:buFont typeface="Arial" panose="020B0604020202020204" pitchFamily="34" charset="0"/>
            </a:pPr>
            <a:fld id="{9A0DB2DC-4C9A-4742-B13C-FB6460FD3503}" type="slidenum">
              <a:rPr lang="ru-RU" altLang="ru-RU" sz="1400" b="1" dirty="0">
                <a:solidFill>
                  <a:srgbClr val="002060"/>
                </a:solidFill>
                <a:latin typeface="Arial" panose="020B0604020202020204" pitchFamily="34" charset="0"/>
              </a:rPr>
              <a:t>6</a:t>
            </a:fld>
            <a:endParaRPr lang="ru-RU" altLang="ru-RU" sz="1400" b="1" dirty="0">
              <a:solidFill>
                <a:srgbClr val="002060"/>
              </a:solidFill>
              <a:latin typeface="Arial" panose="020B0604020202020204" pitchFamily="34" charset="0"/>
            </a:endParaRPr>
          </a:p>
        </p:txBody>
      </p:sp>
      <p:sp>
        <p:nvSpPr>
          <p:cNvPr id="6163" name="Прямоугольник 18"/>
          <p:cNvSpPr/>
          <p:nvPr/>
        </p:nvSpPr>
        <p:spPr>
          <a:xfrm>
            <a:off x="386715" y="1307465"/>
            <a:ext cx="5785485" cy="6000750"/>
          </a:xfrm>
          <a:prstGeom prst="rect">
            <a:avLst/>
          </a:prstGeom>
          <a:noFill/>
          <a:ln w="9525">
            <a:noFill/>
          </a:ln>
        </p:spPr>
        <p:txBody>
          <a:bodyPr wrap="square">
            <a:spAutoFit/>
          </a:bodyPr>
          <a:lstStyle/>
          <a:p>
            <a:r>
              <a:rPr lang="en-US" altLang="ru-RU" sz="2400" dirty="0">
                <a:latin typeface="Times New Roman" panose="02020603050405020304" pitchFamily="18" charset="0"/>
                <a:cs typeface="Times New Roman" panose="02020603050405020304" pitchFamily="18" charset="0"/>
              </a:rPr>
              <a:t>     </a:t>
            </a:r>
            <a:r>
              <a:rPr 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Анти</a:t>
            </a:r>
            <a:r>
              <a:rPr lang="en-US" alt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денелер</a:t>
            </a:r>
            <a:r>
              <a:rPr 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дің бір антигенді екіншісінен ажырата алатын қабілеті бар.</a:t>
            </a:r>
          </a:p>
          <a:p>
            <a:r>
              <a:rPr 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Олар тек қана өздеріне қарсы жасалған және кеңістік құрылымы бойынша сәйкес келетін антигендермен (кей жағдайларда қоспағанда) </a:t>
            </a:r>
            <a:r>
              <a:rPr lang="en-US" alt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өзара әрекеттеседі. Антидененің бұл қабілеті </a:t>
            </a:r>
            <a:r>
              <a:rPr lang="en-US" altLang="en-US" sz="2400" b="1" i="1"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комплементарлық</a:t>
            </a:r>
            <a:r>
              <a:rPr lang="en-US" alt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деп аталады.</a:t>
            </a:r>
          </a:p>
          <a:p>
            <a:r>
              <a:rPr lang="en-US" alt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Антидене </a:t>
            </a:r>
            <a:r>
              <a:rPr lang="ru-RU" alt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a:t>
            </a:r>
            <a:r>
              <a:rPr lang="en-US" alt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иммуноглобулиндер</a:t>
            </a:r>
            <a:r>
              <a:rPr lang="ru-RU" alt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 </a:t>
            </a:r>
            <a:r>
              <a:rPr lang="en-US" altLang="ru-RU"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-антигеннің әсерінен синтезделетін және арнайы әсер етуші белоктар. Олар өзінің химиялық құрылымына қарай ақ зат, қан сарысуы бола тұрып гликопротеиттерге жатады және полипептидтік тізбек құрайды.</a:t>
            </a:r>
            <a:endParaRPr lang="en-US" altLang="en-US" sz="2400" dirty="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  </a:t>
            </a:r>
          </a:p>
        </p:txBody>
      </p:sp>
      <p:pic>
        <p:nvPicPr>
          <p:cNvPr id="5" name="Content Placeholder 4" descr="WhatsApp Image 2020-07-16 at 17.04.57"/>
          <p:cNvPicPr>
            <a:picLocks noGrp="1" noChangeAspect="1"/>
          </p:cNvPicPr>
          <p:nvPr>
            <p:ph idx="1"/>
          </p:nvPr>
        </p:nvPicPr>
        <p:blipFill>
          <a:blip r:embed="rId3"/>
          <a:srcRect t="1399" r="2821"/>
          <a:stretch>
            <a:fillRect/>
          </a:stretch>
        </p:blipFill>
        <p:spPr>
          <a:xfrm>
            <a:off x="6494145" y="1307465"/>
            <a:ext cx="3855085" cy="5744210"/>
          </a:xfrm>
          <a:prstGeom prst="rect">
            <a:avLst/>
          </a:prstGeom>
        </p:spPr>
      </p:pic>
      <p:sp>
        <p:nvSpPr>
          <p:cNvPr id="2" name="Rounded Rectangle 1"/>
          <p:cNvSpPr/>
          <p:nvPr/>
        </p:nvSpPr>
        <p:spPr>
          <a:xfrm>
            <a:off x="8036560" y="1306830"/>
            <a:ext cx="1377950" cy="33972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en-US"/>
              <a:t>Антигендер</a:t>
            </a:r>
          </a:p>
        </p:txBody>
      </p:sp>
      <p:sp>
        <p:nvSpPr>
          <p:cNvPr id="3" name="Rounded Rectangle 2"/>
          <p:cNvSpPr/>
          <p:nvPr/>
        </p:nvSpPr>
        <p:spPr>
          <a:xfrm>
            <a:off x="7905750" y="6669405"/>
            <a:ext cx="1377950" cy="33972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en-US" dirty="0" err="1"/>
              <a:t>Анти</a:t>
            </a:r>
            <a:r>
              <a:rPr lang="en-US" altLang="en-US" dirty="0"/>
              <a:t>дене</a:t>
            </a:r>
          </a:p>
        </p:txBody>
      </p:sp>
      <p:sp>
        <p:nvSpPr>
          <p:cNvPr id="4" name="Rounded Rectangle 3"/>
          <p:cNvSpPr/>
          <p:nvPr/>
        </p:nvSpPr>
        <p:spPr>
          <a:xfrm>
            <a:off x="7409180" y="3188970"/>
            <a:ext cx="2133600" cy="27495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en-US"/>
              <a:t>Байланыс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63"/>
                                        </p:tgtEl>
                                        <p:attrNameLst>
                                          <p:attrName>style.visibility</p:attrName>
                                        </p:attrNameLst>
                                      </p:cBhvr>
                                      <p:to>
                                        <p:strVal val="visible"/>
                                      </p:to>
                                    </p:set>
                                    <p:animEffect transition="in" filter="checkerboard(across)">
                                      <p:cBhvr>
                                        <p:cTn id="7" dur="500"/>
                                        <p:tgtEl>
                                          <p:spTgt spid="61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P spid="616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34290" y="-55880"/>
            <a:ext cx="10683240" cy="7646035"/>
          </a:xfrm>
          <a:prstGeom prst="rect">
            <a:avLst/>
          </a:prstGeom>
          <a:solidFill>
            <a:schemeClr val="accent1">
              <a:lumMod val="40000"/>
              <a:lumOff val="60000"/>
            </a:schemeClr>
          </a:solidFill>
          <a:ln>
            <a:noFill/>
          </a:ln>
        </p:spPr>
      </p:pic>
      <p:sp>
        <p:nvSpPr>
          <p:cNvPr id="7171" name="Google Shape;123;p4"/>
          <p:cNvSpPr txBox="1">
            <a:spLocks noGrp="1"/>
          </p:cNvSpPr>
          <p:nvPr>
            <p:ph type="sldNum" sz="quarter" idx="12"/>
          </p:nvPr>
        </p:nvSpPr>
        <p:spPr>
          <a:xfrm>
            <a:off x="8153083" y="664813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7</a:t>
            </a:fld>
            <a:endParaRPr lang="ru-RU" altLang="ru-RU" sz="1400" b="1" dirty="0">
              <a:solidFill>
                <a:srgbClr val="002060"/>
              </a:solidFill>
            </a:endParaRPr>
          </a:p>
        </p:txBody>
      </p:sp>
      <p:cxnSp>
        <p:nvCxnSpPr>
          <p:cNvPr id="7172" name="Google Shape;124;p4"/>
          <p:cNvCxnSpPr/>
          <p:nvPr/>
        </p:nvCxnSpPr>
        <p:spPr>
          <a:xfrm>
            <a:off x="84138" y="7050088"/>
            <a:ext cx="10074275" cy="0"/>
          </a:xfrm>
          <a:prstGeom prst="straightConnector1">
            <a:avLst/>
          </a:prstGeom>
          <a:ln w="38100" cap="flat" cmpd="sng">
            <a:solidFill>
              <a:srgbClr val="002060"/>
            </a:solidFill>
            <a:prstDash val="solid"/>
            <a:miter/>
            <a:headEnd type="none" w="sm" len="sm"/>
            <a:tailEnd type="none" w="sm" len="sm"/>
          </a:ln>
        </p:spPr>
      </p:cxnSp>
      <p:cxnSp>
        <p:nvCxnSpPr>
          <p:cNvPr id="7173" name="Google Shape;125;p4"/>
          <p:cNvCxnSpPr/>
          <p:nvPr/>
        </p:nvCxnSpPr>
        <p:spPr>
          <a:xfrm rot="-10800000" flipH="1">
            <a:off x="300990" y="7198995"/>
            <a:ext cx="9726613" cy="0"/>
          </a:xfrm>
          <a:prstGeom prst="straightConnector1">
            <a:avLst/>
          </a:prstGeom>
          <a:ln w="38100" cap="flat" cmpd="sng">
            <a:solidFill>
              <a:srgbClr val="00B050"/>
            </a:solidFill>
            <a:prstDash val="solid"/>
            <a:miter/>
            <a:headEnd type="none" w="sm" len="sm"/>
            <a:tailEnd type="none" w="sm" len="sm"/>
          </a:ln>
        </p:spPr>
      </p:cxnSp>
      <p:sp>
        <p:nvSpPr>
          <p:cNvPr id="7174" name="Google Shape;230;p65"/>
          <p:cNvSpPr txBox="1"/>
          <p:nvPr/>
        </p:nvSpPr>
        <p:spPr>
          <a:xfrm>
            <a:off x="384175" y="1671638"/>
            <a:ext cx="10741025" cy="246062"/>
          </a:xfrm>
          <a:prstGeom prst="rect">
            <a:avLst/>
          </a:prstGeom>
          <a:noFill/>
          <a:ln w="9525">
            <a:noFill/>
          </a:ln>
        </p:spPr>
        <p:txBody>
          <a:bodyPr lIns="106916" tIns="106916" rIns="106916" bIns="106916"/>
          <a:lstStyle/>
          <a:p>
            <a:pPr marL="484505" indent="-457200" algn="just">
              <a:spcBef>
                <a:spcPct val="20000"/>
              </a:spcBef>
            </a:pPr>
            <a:r>
              <a:rPr lang="en-US" altLang="x-none" sz="3000" dirty="0">
                <a:solidFill>
                  <a:srgbClr val="002060"/>
                </a:solidFill>
                <a:latin typeface="Century Gothic" panose="020B0502020202020204" pitchFamily="34" charset="0"/>
              </a:rPr>
              <a:t>               </a:t>
            </a:r>
            <a:endParaRPr sz="3000" b="1" dirty="0">
              <a:solidFill>
                <a:srgbClr val="FF0000"/>
              </a:solidFill>
              <a:latin typeface="Century Gothic" panose="020B0502020202020204" pitchFamily="34" charset="0"/>
            </a:endParaRPr>
          </a:p>
        </p:txBody>
      </p:sp>
      <p:sp>
        <p:nvSpPr>
          <p:cNvPr id="7175" name="Прямоугольник 9"/>
          <p:cNvSpPr/>
          <p:nvPr/>
        </p:nvSpPr>
        <p:spPr>
          <a:xfrm>
            <a:off x="4794250" y="466725"/>
            <a:ext cx="184150" cy="523875"/>
          </a:xfrm>
          <a:prstGeom prst="rect">
            <a:avLst/>
          </a:prstGeom>
          <a:noFill/>
          <a:ln w="9525">
            <a:noFill/>
          </a:ln>
        </p:spPr>
        <p:txBody>
          <a:bodyPr wrap="none">
            <a:spAutoFit/>
          </a:bodyPr>
          <a:lstStyle/>
          <a:p>
            <a:pPr algn="ctr"/>
            <a:endParaRPr sz="2800" b="1" dirty="0">
              <a:solidFill>
                <a:schemeClr val="bg1"/>
              </a:solidFill>
              <a:latin typeface="Century Gothic" panose="020B0502020202020204" pitchFamily="34" charset="0"/>
            </a:endParaRPr>
          </a:p>
        </p:txBody>
      </p:sp>
      <p:sp>
        <p:nvSpPr>
          <p:cNvPr id="7178" name="Прямоугольник 18"/>
          <p:cNvSpPr/>
          <p:nvPr/>
        </p:nvSpPr>
        <p:spPr>
          <a:xfrm>
            <a:off x="3088800" y="216535"/>
            <a:ext cx="3977640" cy="583565"/>
          </a:xfrm>
          <a:prstGeom prst="rect">
            <a:avLst/>
          </a:prstGeom>
          <a:noFill/>
          <a:ln w="9525">
            <a:noFill/>
          </a:ln>
        </p:spPr>
        <p:txBody>
          <a:bodyPr wrap="non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Иммуноглобулиндер</a:t>
            </a:r>
          </a:p>
        </p:txBody>
      </p:sp>
      <p:sp>
        <p:nvSpPr>
          <p:cNvPr id="7179" name="Прямоугольник 12"/>
          <p:cNvSpPr/>
          <p:nvPr/>
        </p:nvSpPr>
        <p:spPr>
          <a:xfrm>
            <a:off x="502285" y="1270000"/>
            <a:ext cx="9149715" cy="1814830"/>
          </a:xfrm>
          <a:prstGeom prst="rect">
            <a:avLst/>
          </a:prstGeom>
          <a:noFill/>
          <a:ln w="9525">
            <a:noFill/>
          </a:ln>
        </p:spPr>
        <p:txBody>
          <a:bodyPr wrap="square">
            <a:spAutoFit/>
          </a:bodyPr>
          <a:lstStyle/>
          <a:p>
            <a:r>
              <a:rPr lang="en-US" altLang="en-US" sz="2800" dirty="0">
                <a:solidFill>
                  <a:schemeClr val="tx2"/>
                </a:solidFill>
                <a:latin typeface="Times New Roman" panose="02020603050405020304" pitchFamily="18" charset="0"/>
                <a:cs typeface="Times New Roman" panose="02020603050405020304" pitchFamily="18" charset="0"/>
                <a:sym typeface="+mn-ea"/>
              </a:rPr>
              <a:t>   </a:t>
            </a: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2800" dirty="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Иммуноглобулиндерді плазмалық жасушалар шығарады. Олар қан сарысуында, лимфада, уызда, сілекейде, торшалардың сыртқы қабығында болады. </a:t>
            </a:r>
            <a:r>
              <a:rPr lang="en-US" altLang="en-US" sz="2800" dirty="0" err="1">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Олар</a:t>
            </a:r>
            <a:r>
              <a:rPr lang="en-US" altLang="en-US" sz="2800" dirty="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 </a:t>
            </a:r>
            <a:r>
              <a:rPr lang="en-US" altLang="en-US" sz="2800" dirty="0" smtClean="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5 </a:t>
            </a:r>
            <a:r>
              <a:rPr lang="en-US" altLang="en-US" sz="2800" dirty="0" err="1" smtClean="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топқа</a:t>
            </a:r>
            <a:r>
              <a:rPr lang="en-US" altLang="en-US" sz="2800" dirty="0" smtClean="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 </a:t>
            </a:r>
            <a:r>
              <a:rPr lang="en-US" altLang="en-US" sz="2800" dirty="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бөлінеді.</a:t>
            </a:r>
          </a:p>
        </p:txBody>
      </p:sp>
      <p:pic>
        <p:nvPicPr>
          <p:cNvPr id="2" name="Content Placeholder 1" descr="i_glob"/>
          <p:cNvPicPr>
            <a:picLocks noGrp="1" noChangeAspect="1"/>
          </p:cNvPicPr>
          <p:nvPr>
            <p:ph idx="1"/>
          </p:nvPr>
        </p:nvPicPr>
        <p:blipFill>
          <a:blip r:embed="rId4"/>
          <a:stretch>
            <a:fillRect/>
          </a:stretch>
        </p:blipFill>
        <p:spPr>
          <a:xfrm>
            <a:off x="300990" y="3549015"/>
            <a:ext cx="10092690" cy="2409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checkerboard(across)">
                                      <p:cBhvr>
                                        <p:cTn id="7" dur="500"/>
                                        <p:tgtEl>
                                          <p:spTgt spid="71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7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36195" y="-169545"/>
            <a:ext cx="10765790" cy="7731760"/>
          </a:xfrm>
          <a:prstGeom prst="rect">
            <a:avLst/>
          </a:prstGeom>
          <a:solidFill>
            <a:schemeClr val="accent1">
              <a:lumMod val="40000"/>
              <a:lumOff val="60000"/>
            </a:schemeClr>
          </a:solidFill>
          <a:ln>
            <a:noFill/>
          </a:ln>
        </p:spPr>
      </p:pic>
      <p:sp>
        <p:nvSpPr>
          <p:cNvPr id="8195" name="Google Shape;123;p4"/>
          <p:cNvSpPr txBox="1">
            <a:spLocks noGrp="1"/>
          </p:cNvSpPr>
          <p:nvPr>
            <p:ph type="sldNum" sz="quarter" idx="12"/>
          </p:nvPr>
        </p:nvSpPr>
        <p:spPr>
          <a:xfrm>
            <a:off x="8095933" y="666464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8</a:t>
            </a:fld>
            <a:endParaRPr lang="ru-RU" altLang="ru-RU" sz="1400" b="1" dirty="0">
              <a:solidFill>
                <a:srgbClr val="002060"/>
              </a:solidFill>
            </a:endParaRPr>
          </a:p>
        </p:txBody>
      </p:sp>
      <p:cxnSp>
        <p:nvCxnSpPr>
          <p:cNvPr id="8196" name="Google Shape;124;p4"/>
          <p:cNvCxnSpPr/>
          <p:nvPr/>
        </p:nvCxnSpPr>
        <p:spPr>
          <a:xfrm>
            <a:off x="103823" y="7066915"/>
            <a:ext cx="10074275" cy="0"/>
          </a:xfrm>
          <a:prstGeom prst="straightConnector1">
            <a:avLst/>
          </a:prstGeom>
          <a:ln w="38100" cap="flat" cmpd="sng">
            <a:solidFill>
              <a:srgbClr val="002060"/>
            </a:solidFill>
            <a:prstDash val="solid"/>
            <a:miter/>
            <a:headEnd type="none" w="sm" len="sm"/>
            <a:tailEnd type="none" w="sm" len="sm"/>
          </a:ln>
        </p:spPr>
      </p:cxnSp>
      <p:cxnSp>
        <p:nvCxnSpPr>
          <p:cNvPr id="8197" name="Google Shape;125;p4"/>
          <p:cNvCxnSpPr/>
          <p:nvPr/>
        </p:nvCxnSpPr>
        <p:spPr>
          <a:xfrm rot="-10800000" flipH="1">
            <a:off x="364808" y="7267258"/>
            <a:ext cx="9726612" cy="0"/>
          </a:xfrm>
          <a:prstGeom prst="straightConnector1">
            <a:avLst/>
          </a:prstGeom>
          <a:ln w="38100" cap="flat" cmpd="sng">
            <a:solidFill>
              <a:srgbClr val="00B050"/>
            </a:solidFill>
            <a:prstDash val="solid"/>
            <a:miter/>
            <a:headEnd type="none" w="sm" len="sm"/>
            <a:tailEnd type="none" w="sm" len="sm"/>
          </a:ln>
        </p:spPr>
      </p:cxnSp>
      <p:sp>
        <p:nvSpPr>
          <p:cNvPr id="9" name="Google Shape;230;p65"/>
          <p:cNvSpPr txBox="1"/>
          <p:nvPr/>
        </p:nvSpPr>
        <p:spPr bwMode="auto">
          <a:xfrm>
            <a:off x="365125" y="1476375"/>
            <a:ext cx="9963150" cy="4551363"/>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 marR="0" lvl="0" indent="-74295"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2805" b="1" i="0" u="none" strike="noStrike" kern="1200" cap="none" spc="0" normalizeH="0" baseline="0" noProof="0" dirty="0">
              <a:ln>
                <a:noFill/>
              </a:ln>
              <a:solidFill>
                <a:srgbClr val="434343"/>
              </a:solidFill>
              <a:effectLst/>
              <a:uLnTx/>
              <a:uFillTx/>
              <a:latin typeface="Times New Roman" panose="02020603050405020304" pitchFamily="18" charset="0"/>
              <a:ea typeface="Open Sans" panose="020B0806030504020204"/>
              <a:cs typeface="Times New Roman" panose="02020603050405020304" pitchFamily="18" charset="0"/>
              <a:sym typeface="Open Sans" panose="020B0806030504020204"/>
            </a:endParaRPr>
          </a:p>
        </p:txBody>
      </p:sp>
      <p:sp>
        <p:nvSpPr>
          <p:cNvPr id="8201" name="Прямоугольник 10"/>
          <p:cNvSpPr/>
          <p:nvPr/>
        </p:nvSpPr>
        <p:spPr>
          <a:xfrm>
            <a:off x="104775" y="1057275"/>
            <a:ext cx="6033135" cy="1938020"/>
          </a:xfrm>
          <a:prstGeom prst="rect">
            <a:avLst/>
          </a:prstGeom>
          <a:noFill/>
          <a:ln w="9525">
            <a:noFill/>
          </a:ln>
        </p:spPr>
        <p:txBody>
          <a:bodyPr wrap="square">
            <a:spAutoFit/>
          </a:bodyPr>
          <a:lstStyle/>
          <a:p>
            <a:r>
              <a:rPr lang="en-US" altLang="x-none" sz="2000" b="1" dirty="0">
                <a:solidFill>
                  <a:srgbClr val="FF0000"/>
                </a:solidFill>
                <a:latin typeface="Times New Roman" panose="02020603050405020304" pitchFamily="18" charset="0"/>
                <a:cs typeface="Times New Roman" panose="02020603050405020304" pitchFamily="18" charset="0"/>
              </a:rPr>
              <a:t>   </a:t>
            </a:r>
            <a:r>
              <a:rPr lang="en-US" altLang="x-none" sz="2400" b="1" dirty="0">
                <a:solidFill>
                  <a:schemeClr val="tx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Серология — </a:t>
            </a:r>
            <a:r>
              <a:rPr lang="en-US" altLang="x-none" sz="2400" dirty="0">
                <a:solidFill>
                  <a:schemeClr val="tx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mn-ea"/>
              </a:rPr>
              <a:t>иммунологияның бір саласы. Ол антигенмен антидененің организмнен тыс байланысуын және оның биология мен медицинада пайдалану әдістерін зерттейді.</a:t>
            </a:r>
          </a:p>
        </p:txBody>
      </p:sp>
      <p:sp>
        <p:nvSpPr>
          <p:cNvPr id="8203" name="Прямоугольник 10"/>
          <p:cNvSpPr/>
          <p:nvPr/>
        </p:nvSpPr>
        <p:spPr>
          <a:xfrm>
            <a:off x="-172085" y="1918970"/>
            <a:ext cx="12576810" cy="460375"/>
          </a:xfrm>
          <a:prstGeom prst="rect">
            <a:avLst/>
          </a:prstGeom>
          <a:noFill/>
          <a:ln w="9525">
            <a:noFill/>
          </a:ln>
        </p:spPr>
        <p:txBody>
          <a:bodyPr wrap="square">
            <a:spAutoFit/>
          </a:bodyPr>
          <a:lstStyle/>
          <a:p>
            <a:pPr>
              <a:buFont typeface="Arial" panose="020B0604020202020204" pitchFamily="34" charset="0"/>
            </a:pPr>
            <a:r>
              <a:rPr lang="en-US" altLang="x-none" sz="2400" b="1" dirty="0">
                <a:solidFill>
                  <a:srgbClr val="FF0000"/>
                </a:solidFill>
                <a:latin typeface="Century Gothic" panose="020B0502020202020204" pitchFamily="34" charset="0"/>
              </a:rPr>
              <a:t>  </a:t>
            </a:r>
            <a:endParaRPr lang="en-US" altLang="x-none" sz="2400" dirty="0">
              <a:solidFill>
                <a:srgbClr val="002060"/>
              </a:solidFill>
              <a:latin typeface="Century Gothic" panose="020B0502020202020204" pitchFamily="34" charset="0"/>
            </a:endParaRPr>
          </a:p>
        </p:txBody>
      </p:sp>
      <p:sp>
        <p:nvSpPr>
          <p:cNvPr id="8205" name="Прямоугольник 12"/>
          <p:cNvSpPr/>
          <p:nvPr/>
        </p:nvSpPr>
        <p:spPr>
          <a:xfrm>
            <a:off x="2847340" y="305118"/>
            <a:ext cx="3848100" cy="521970"/>
          </a:xfrm>
          <a:prstGeom prst="rect">
            <a:avLst/>
          </a:prstGeom>
          <a:noFill/>
          <a:ln w="9525">
            <a:noFill/>
          </a:ln>
        </p:spPr>
        <p:txBody>
          <a:bodyPr wrap="none">
            <a:spAutoFit/>
          </a:bodyPr>
          <a:lstStyle/>
          <a:p>
            <a:r>
              <a:rPr lang="en-US" sz="2800" b="1" dirty="0">
                <a:solidFill>
                  <a:schemeClr val="bg1"/>
                </a:solidFill>
                <a:latin typeface="Times New Roman" panose="02020603050405020304" pitchFamily="18" charset="0"/>
                <a:cs typeface="Times New Roman" panose="02020603050405020304" pitchFamily="18" charset="0"/>
              </a:rPr>
              <a:t>Серологиялық зерттеу</a:t>
            </a:r>
          </a:p>
        </p:txBody>
      </p:sp>
      <p:sp>
        <p:nvSpPr>
          <p:cNvPr id="2" name="Content Placeholder 1"/>
          <p:cNvSpPr>
            <a:spLocks noGrp="1"/>
          </p:cNvSpPr>
          <p:nvPr>
            <p:ph sz="half" idx="1"/>
          </p:nvPr>
        </p:nvSpPr>
        <p:spPr>
          <a:xfrm>
            <a:off x="158115" y="2995295"/>
            <a:ext cx="5925820" cy="4256405"/>
          </a:xfrm>
        </p:spPr>
        <p:txBody>
          <a:bodyPr/>
          <a:lstStyle/>
          <a:p>
            <a:pPr algn="just">
              <a:lnSpc>
                <a:spcPct val="100000"/>
              </a:lnSpc>
              <a:buNone/>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chemeClr val="tx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Серологиялық зерттеу. Жұқпалы ауруларды балауға серологиялық реакциялар  кеңінен пайдаланылады. Серологиялық реакциялар антиген мен антиденелердің организмнен тыс</a:t>
            </a:r>
            <a:r>
              <a:rPr lang="en-US" sz="2400" i="1" dirty="0" smtClean="0">
                <a:solidFill>
                  <a:schemeClr val="tx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in vitro</a:t>
            </a:r>
            <a:r>
              <a:rPr lang="en-US" sz="2400" dirty="0" smtClean="0">
                <a:solidFill>
                  <a:schemeClr val="tx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өзара әрекеттесуінің нәтижесінен туындайды. Антиген мен антидененің қатысуынсыз ешбір серологиялық реакция жүрмейді. Соңдықтан оларды серологиялық реакциялардың негізгі факторлары деп атайды.</a:t>
            </a:r>
          </a:p>
        </p:txBody>
      </p:sp>
      <p:pic>
        <p:nvPicPr>
          <p:cNvPr id="4" name="Content Placeholder 3"/>
          <p:cNvPicPr>
            <a:picLocks noGrp="1" noChangeAspect="1"/>
          </p:cNvPicPr>
          <p:nvPr>
            <p:ph sz="half" idx="2"/>
          </p:nvPr>
        </p:nvPicPr>
        <p:blipFill>
          <a:blip r:embed="rId4"/>
          <a:stretch>
            <a:fillRect/>
          </a:stretch>
        </p:blipFill>
        <p:spPr>
          <a:xfrm>
            <a:off x="6290945" y="1563370"/>
            <a:ext cx="3867785" cy="4089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checkerboard(across)">
                                      <p:cBhvr>
                                        <p:cTn id="7" dur="500"/>
                                        <p:tgtEl>
                                          <p:spTgt spid="82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1" grpId="1"/>
      <p:bldP spid="2" grpId="0" build="p"/>
      <p:bldP spid="2"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66675" y="19685"/>
            <a:ext cx="10760710" cy="7646670"/>
          </a:xfrm>
          <a:prstGeom prst="rect">
            <a:avLst/>
          </a:prstGeom>
          <a:solidFill>
            <a:schemeClr val="accent1">
              <a:lumMod val="40000"/>
              <a:lumOff val="60000"/>
            </a:schemeClr>
          </a:solidFill>
          <a:ln>
            <a:noFill/>
          </a:ln>
        </p:spPr>
      </p:pic>
      <p:sp>
        <p:nvSpPr>
          <p:cNvPr id="9219" name="Google Shape;123;p4"/>
          <p:cNvSpPr txBox="1">
            <a:spLocks noGrp="1"/>
          </p:cNvSpPr>
          <p:nvPr>
            <p:ph type="sldNum" sz="quarter" idx="12"/>
          </p:nvPr>
        </p:nvSpPr>
        <p:spPr>
          <a:xfrm>
            <a:off x="8288655" y="665638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9</a:t>
            </a:fld>
            <a:endParaRPr lang="ru-RU" altLang="ru-RU" sz="1400" b="1" dirty="0">
              <a:solidFill>
                <a:srgbClr val="002060"/>
              </a:solidFill>
            </a:endParaRPr>
          </a:p>
        </p:txBody>
      </p:sp>
      <p:cxnSp>
        <p:nvCxnSpPr>
          <p:cNvPr id="9220" name="Google Shape;124;p4"/>
          <p:cNvCxnSpPr/>
          <p:nvPr/>
        </p:nvCxnSpPr>
        <p:spPr>
          <a:xfrm>
            <a:off x="191135" y="7315200"/>
            <a:ext cx="10074275" cy="0"/>
          </a:xfrm>
          <a:prstGeom prst="straightConnector1">
            <a:avLst/>
          </a:prstGeom>
          <a:ln w="38100" cap="flat" cmpd="sng">
            <a:solidFill>
              <a:srgbClr val="002060"/>
            </a:solidFill>
            <a:prstDash val="solid"/>
            <a:miter/>
            <a:headEnd type="none" w="sm" len="sm"/>
            <a:tailEnd type="none" w="sm" len="sm"/>
          </a:ln>
        </p:spPr>
      </p:cxnSp>
      <p:cxnSp>
        <p:nvCxnSpPr>
          <p:cNvPr id="9221" name="Google Shape;125;p4"/>
          <p:cNvCxnSpPr/>
          <p:nvPr/>
        </p:nvCxnSpPr>
        <p:spPr>
          <a:xfrm rot="-10800000" flipH="1">
            <a:off x="364808" y="7448550"/>
            <a:ext cx="9726612" cy="0"/>
          </a:xfrm>
          <a:prstGeom prst="straightConnector1">
            <a:avLst/>
          </a:prstGeom>
          <a:ln w="38100" cap="flat" cmpd="sng">
            <a:solidFill>
              <a:srgbClr val="00B050"/>
            </a:solidFill>
            <a:prstDash val="solid"/>
            <a:miter/>
            <a:headEnd type="none" w="sm" len="sm"/>
            <a:tailEnd type="none" w="sm" len="sm"/>
          </a:ln>
        </p:spPr>
      </p:cxnSp>
      <p:sp>
        <p:nvSpPr>
          <p:cNvPr id="9" name="Google Shape;230;p65"/>
          <p:cNvSpPr txBox="1"/>
          <p:nvPr/>
        </p:nvSpPr>
        <p:spPr bwMode="auto">
          <a:xfrm>
            <a:off x="365125" y="1662113"/>
            <a:ext cx="9963150" cy="3862388"/>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 marR="0" lvl="0" indent="-74295"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2340" b="1" i="0" u="none" strike="noStrike" kern="1200" cap="none" spc="0" normalizeH="0" baseline="0" noProof="0" dirty="0">
              <a:ln>
                <a:noFill/>
              </a:ln>
              <a:solidFill>
                <a:srgbClr val="434343"/>
              </a:solidFill>
              <a:effectLst/>
              <a:uLnTx/>
              <a:uFillTx/>
              <a:latin typeface="Times New Roman" panose="02020603050405020304" pitchFamily="18" charset="0"/>
              <a:ea typeface="Open Sans" panose="020B0806030504020204"/>
              <a:cs typeface="Times New Roman" panose="02020603050405020304" pitchFamily="18" charset="0"/>
              <a:sym typeface="Open Sans" panose="020B0806030504020204"/>
            </a:endParaRPr>
          </a:p>
        </p:txBody>
      </p:sp>
      <p:sp>
        <p:nvSpPr>
          <p:cNvPr id="9225" name="Прямоугольник 11"/>
          <p:cNvSpPr/>
          <p:nvPr/>
        </p:nvSpPr>
        <p:spPr>
          <a:xfrm>
            <a:off x="365125" y="1181735"/>
            <a:ext cx="9900920" cy="2061210"/>
          </a:xfrm>
          <a:prstGeom prst="rect">
            <a:avLst/>
          </a:prstGeom>
          <a:noFill/>
          <a:ln w="9525">
            <a:noFill/>
          </a:ln>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chemeClr val="tx2"/>
                </a:solidFill>
                <a:latin typeface="Times New Roman" panose="02020603050405020304" pitchFamily="18" charset="0"/>
                <a:cs typeface="Times New Roman" panose="02020603050405020304" pitchFamily="18" charset="0"/>
              </a:rPr>
              <a:t>Зерттеудің серологиялық әдісі бірнеше </a:t>
            </a:r>
            <a:r>
              <a:rPr lang="en-US" sz="3200" dirty="0" err="1">
                <a:solidFill>
                  <a:schemeClr val="tx2"/>
                </a:solidFill>
                <a:latin typeface="Times New Roman" panose="02020603050405020304" pitchFamily="18" charset="0"/>
                <a:cs typeface="Times New Roman" panose="02020603050405020304" pitchFamily="18" charset="0"/>
              </a:rPr>
              <a:t>реакциялардан</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smtClean="0">
                <a:solidFill>
                  <a:schemeClr val="tx2"/>
                </a:solidFill>
                <a:latin typeface="Times New Roman" panose="02020603050405020304" pitchFamily="18" charset="0"/>
                <a:cs typeface="Times New Roman" panose="02020603050405020304" pitchFamily="18" charset="0"/>
              </a:rPr>
              <a:t>тұрады:  </a:t>
            </a:r>
            <a:endParaRPr lang="en-US" sz="3200" dirty="0" smtClean="0">
              <a:solidFill>
                <a:srgbClr val="FF0000"/>
              </a:solidFill>
              <a:latin typeface="Times New Roman" panose="02020603050405020304" pitchFamily="18" charset="0"/>
              <a:cs typeface="Times New Roman" panose="02020603050405020304" pitchFamily="18" charset="0"/>
            </a:endParaRPr>
          </a:p>
          <a:p>
            <a:endParaRPr lang="en-US" sz="3200"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charset="0"/>
            </a:pPr>
            <a:r>
              <a:rPr lang="en-US" sz="3200" dirty="0" smtClean="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237" name="Прямоугольник 11"/>
          <p:cNvSpPr/>
          <p:nvPr/>
        </p:nvSpPr>
        <p:spPr>
          <a:xfrm>
            <a:off x="3509963" y="483870"/>
            <a:ext cx="4291965" cy="583565"/>
          </a:xfrm>
          <a:prstGeom prst="rect">
            <a:avLst/>
          </a:prstGeom>
          <a:noFill/>
          <a:ln w="9525">
            <a:noFill/>
          </a:ln>
        </p:spPr>
        <p:txBody>
          <a:bodyPr wrap="none">
            <a:spAutoFit/>
          </a:bodyPr>
          <a:lstStyle/>
          <a:p>
            <a:pPr algn="ctr"/>
            <a:r>
              <a:rPr lang="en-US" sz="3200" b="1" dirty="0">
                <a:solidFill>
                  <a:schemeClr val="bg1"/>
                </a:solidFill>
                <a:latin typeface="Century Gothic" panose="020B0502020202020204" pitchFamily="34" charset="0"/>
                <a:ea typeface="Times New Roman" panose="02020603050405020304" pitchFamily="18" charset="0"/>
              </a:rPr>
              <a:t>Зерттеу реакциясы</a:t>
            </a:r>
          </a:p>
        </p:txBody>
      </p:sp>
      <p:sp>
        <p:nvSpPr>
          <p:cNvPr id="5" name="Rounded Rectangle 4"/>
          <p:cNvSpPr/>
          <p:nvPr/>
        </p:nvSpPr>
        <p:spPr>
          <a:xfrm>
            <a:off x="551180" y="2370455"/>
            <a:ext cx="2266950" cy="1295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lnSpc>
                <a:spcPct val="100000"/>
              </a:lnSpc>
              <a:spcBef>
                <a:spcPct val="0"/>
              </a:spcBef>
              <a:spcAft>
                <a:spcPct val="35000"/>
              </a:spcAft>
            </a:pPr>
            <a:r>
              <a:rPr lang="en-US" altLang="en-US" sz="2400" dirty="0" smtClean="0">
                <a:latin typeface="Times New Roman" panose="02020603050405020304" pitchFamily="18" charset="0"/>
                <a:cs typeface="Times New Roman" panose="02020603050405020304" pitchFamily="18" charset="0"/>
                <a:sym typeface="+mn-ea"/>
              </a:rPr>
              <a:t>А</a:t>
            </a:r>
            <a:r>
              <a:rPr lang="en-US" sz="2400" dirty="0" smtClean="0">
                <a:latin typeface="Times New Roman" panose="02020603050405020304" pitchFamily="18" charset="0"/>
                <a:cs typeface="Times New Roman" panose="02020603050405020304" pitchFamily="18" charset="0"/>
                <a:sym typeface="+mn-ea"/>
              </a:rPr>
              <a:t>гглютинац</a:t>
            </a:r>
            <a:r>
              <a:rPr lang="en-US" altLang="en-US" sz="2400" dirty="0" smtClean="0">
                <a:latin typeface="Times New Roman" panose="02020603050405020304" pitchFamily="18" charset="0"/>
                <a:cs typeface="Times New Roman" panose="02020603050405020304" pitchFamily="18" charset="0"/>
                <a:sym typeface="+mn-ea"/>
              </a:rPr>
              <a:t>ия</a:t>
            </a:r>
          </a:p>
        </p:txBody>
      </p:sp>
      <p:sp>
        <p:nvSpPr>
          <p:cNvPr id="6" name="Rounded Rectangle 5"/>
          <p:cNvSpPr/>
          <p:nvPr/>
        </p:nvSpPr>
        <p:spPr>
          <a:xfrm>
            <a:off x="7293610" y="2370455"/>
            <a:ext cx="2266950" cy="1295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lnSpc>
                <a:spcPct val="100000"/>
              </a:lnSpc>
              <a:spcBef>
                <a:spcPct val="0"/>
              </a:spcBef>
              <a:spcAft>
                <a:spcPct val="35000"/>
              </a:spcAft>
            </a:pPr>
            <a:r>
              <a:rPr lang="en-US" altLang="en-US" sz="2400" dirty="0" smtClean="0">
                <a:latin typeface="Times New Roman" panose="02020603050405020304" pitchFamily="18" charset="0"/>
                <a:cs typeface="Times New Roman" panose="02020603050405020304" pitchFamily="18" charset="0"/>
                <a:sym typeface="+mn-ea"/>
              </a:rPr>
              <a:t>К</a:t>
            </a:r>
            <a:r>
              <a:rPr lang="en-US" sz="2400" dirty="0" smtClean="0">
                <a:latin typeface="Times New Roman" panose="02020603050405020304" pitchFamily="18" charset="0"/>
                <a:cs typeface="Times New Roman" panose="02020603050405020304" pitchFamily="18" charset="0"/>
                <a:sym typeface="+mn-ea"/>
              </a:rPr>
              <a:t>омплементті байланстыру</a:t>
            </a:r>
            <a:endParaRPr lang="en-US" altLang="en-US" sz="2400" dirty="0" smtClean="0">
              <a:latin typeface="Times New Roman" panose="02020603050405020304" pitchFamily="18" charset="0"/>
              <a:cs typeface="Times New Roman" panose="02020603050405020304" pitchFamily="18" charset="0"/>
              <a:sym typeface="+mn-ea"/>
            </a:endParaRPr>
          </a:p>
        </p:txBody>
      </p:sp>
      <p:sp>
        <p:nvSpPr>
          <p:cNvPr id="8" name="Rounded Rectangle 7"/>
          <p:cNvSpPr/>
          <p:nvPr/>
        </p:nvSpPr>
        <p:spPr>
          <a:xfrm>
            <a:off x="3922395" y="2370455"/>
            <a:ext cx="2266950" cy="1295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lnSpc>
                <a:spcPct val="100000"/>
              </a:lnSpc>
              <a:spcBef>
                <a:spcPct val="0"/>
              </a:spcBef>
              <a:spcAft>
                <a:spcPct val="35000"/>
              </a:spcAft>
            </a:pPr>
            <a:r>
              <a:rPr lang="en-US" altLang="en-US" sz="3200" dirty="0" smtClean="0">
                <a:latin typeface="Times New Roman" panose="02020603050405020304" pitchFamily="18" charset="0"/>
                <a:cs typeface="Times New Roman" panose="02020603050405020304" pitchFamily="18" charset="0"/>
                <a:sym typeface="+mn-ea"/>
              </a:rPr>
              <a:t>Т</a:t>
            </a:r>
            <a:r>
              <a:rPr lang="en-US" sz="3200" dirty="0" smtClean="0">
                <a:latin typeface="Times New Roman" panose="02020603050405020304" pitchFamily="18" charset="0"/>
                <a:cs typeface="Times New Roman" panose="02020603050405020304" pitchFamily="18" charset="0"/>
                <a:sym typeface="+mn-ea"/>
              </a:rPr>
              <a:t>ұндыру</a:t>
            </a:r>
            <a:endParaRPr lang="en-US" altLang="en-US" sz="3200" dirty="0" smtClean="0">
              <a:latin typeface="Times New Roman" panose="02020603050405020304" pitchFamily="18" charset="0"/>
              <a:cs typeface="Times New Roman" panose="02020603050405020304" pitchFamily="18" charset="0"/>
              <a:sym typeface="+mn-ea"/>
            </a:endParaRPr>
          </a:p>
        </p:txBody>
      </p:sp>
      <p:sp>
        <p:nvSpPr>
          <p:cNvPr id="10" name="Rounded Rectangle 9"/>
          <p:cNvSpPr/>
          <p:nvPr/>
        </p:nvSpPr>
        <p:spPr>
          <a:xfrm>
            <a:off x="551180" y="4826635"/>
            <a:ext cx="2400300" cy="1295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lnSpc>
                <a:spcPct val="100000"/>
              </a:lnSpc>
              <a:spcBef>
                <a:spcPct val="0"/>
              </a:spcBef>
              <a:spcAft>
                <a:spcPct val="35000"/>
              </a:spcAft>
            </a:pPr>
            <a:r>
              <a:rPr sz="2000">
                <a:solidFill>
                  <a:schemeClr val="bg1"/>
                </a:solidFill>
                <a:sym typeface="+mn-ea"/>
              </a:rPr>
              <a:t>Им</a:t>
            </a:r>
            <a:r>
              <a:rPr lang="en-US" sz="2000" dirty="0" smtClean="0">
                <a:solidFill>
                  <a:schemeClr val="bg1"/>
                </a:solidFill>
                <a:latin typeface="Times New Roman" panose="02020603050405020304" pitchFamily="18" charset="0"/>
                <a:cs typeface="Times New Roman" panose="02020603050405020304" pitchFamily="18" charset="0"/>
                <a:sym typeface="+mn-ea"/>
              </a:rPr>
              <a:t>унноферментті</a:t>
            </a:r>
            <a:endParaRPr lang="en-US" altLang="en-US" sz="2000"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11" name="Rounded Rectangle 10"/>
          <p:cNvSpPr/>
          <p:nvPr/>
        </p:nvSpPr>
        <p:spPr>
          <a:xfrm>
            <a:off x="7293610" y="4826635"/>
            <a:ext cx="2266950" cy="1295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nSpc>
                <a:spcPct val="100000"/>
              </a:lnSpc>
              <a:spcBef>
                <a:spcPct val="0"/>
              </a:spcBef>
              <a:spcAft>
                <a:spcPct val="35000"/>
              </a:spcAft>
            </a:pPr>
            <a:r>
              <a:rPr sz="2400">
                <a:solidFill>
                  <a:schemeClr val="bg1"/>
                </a:solidFill>
                <a:sym typeface="+mn-ea"/>
              </a:rPr>
              <a:t>Им</a:t>
            </a:r>
            <a:r>
              <a:rPr lang="en-US" sz="2400" dirty="0" smtClean="0">
                <a:solidFill>
                  <a:schemeClr val="bg1"/>
                </a:solidFill>
                <a:latin typeface="Times New Roman" panose="02020603050405020304" pitchFamily="18" charset="0"/>
                <a:cs typeface="Times New Roman" panose="02020603050405020304" pitchFamily="18" charset="0"/>
                <a:sym typeface="+mn-ea"/>
              </a:rPr>
              <a:t>мунофлюоресценция</a:t>
            </a:r>
          </a:p>
          <a:p>
            <a:pPr lvl="0">
              <a:lnSpc>
                <a:spcPct val="100000"/>
              </a:lnSpc>
              <a:spcBef>
                <a:spcPct val="0"/>
              </a:spcBef>
              <a:spcAft>
                <a:spcPct val="35000"/>
              </a:spcAft>
            </a:pPr>
            <a:endParaRPr lang="en-US" altLang="en-US" sz="2400"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12" name="Rounded Rectangle 11"/>
          <p:cNvSpPr/>
          <p:nvPr/>
        </p:nvSpPr>
        <p:spPr>
          <a:xfrm>
            <a:off x="3922395" y="4826635"/>
            <a:ext cx="2266950" cy="1295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l">
              <a:lnSpc>
                <a:spcPct val="100000"/>
              </a:lnSpc>
              <a:spcBef>
                <a:spcPct val="0"/>
              </a:spcBef>
              <a:spcAft>
                <a:spcPct val="35000"/>
              </a:spcAft>
            </a:pPr>
            <a:r>
              <a:rPr lang="en-US" altLang="en-US" sz="2400" dirty="0" smtClean="0">
                <a:solidFill>
                  <a:schemeClr val="bg1"/>
                </a:solidFill>
                <a:latin typeface="Times New Roman" panose="02020603050405020304" pitchFamily="18" charset="0"/>
                <a:cs typeface="Times New Roman" panose="02020603050405020304" pitchFamily="18" charset="0"/>
                <a:sym typeface="+mn-ea"/>
              </a:rPr>
              <a:t>Р</a:t>
            </a:r>
            <a:r>
              <a:rPr lang="en-US" sz="2400" dirty="0" smtClean="0">
                <a:solidFill>
                  <a:schemeClr val="bg1"/>
                </a:solidFill>
                <a:latin typeface="Times New Roman" panose="02020603050405020304" pitchFamily="18" charset="0"/>
                <a:cs typeface="Times New Roman" panose="02020603050405020304" pitchFamily="18" charset="0"/>
                <a:sym typeface="+mn-ea"/>
              </a:rPr>
              <a:t>адиоиммунологиялық </a:t>
            </a:r>
            <a:r>
              <a:rPr lang="en-US" sz="2400" dirty="0">
                <a:solidFill>
                  <a:schemeClr val="bg1"/>
                </a:solidFill>
                <a:latin typeface="Times New Roman" panose="02020603050405020304" pitchFamily="18" charset="0"/>
                <a:cs typeface="Times New Roman" panose="02020603050405020304" pitchFamily="18" charset="0"/>
                <a:sym typeface="+mn-ea"/>
              </a:rPr>
              <a:t>талдау.</a:t>
            </a:r>
            <a:endParaRPr lang="en-US" altLang="en-US" sz="2400" dirty="0" smtClean="0">
              <a:solidFill>
                <a:schemeClr val="bg1"/>
              </a:solidFill>
              <a:latin typeface="Times New Roman" panose="02020603050405020304" pitchFamily="18" charset="0"/>
              <a:cs typeface="Times New Roman" panose="02020603050405020304" pitchFamily="18" charset="0"/>
              <a:sym typeface="+mn-ea"/>
            </a:endParaRPr>
          </a:p>
        </p:txBody>
      </p:sp>
      <p:cxnSp>
        <p:nvCxnSpPr>
          <p:cNvPr id="13" name="Straight Arrow Connector 12"/>
          <p:cNvCxnSpPr/>
          <p:nvPr/>
        </p:nvCxnSpPr>
        <p:spPr>
          <a:xfrm>
            <a:off x="2989580" y="3004185"/>
            <a:ext cx="762000"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360795" y="3018155"/>
            <a:ext cx="762000"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rot="5400000" flipV="1">
            <a:off x="8846820" y="3890010"/>
            <a:ext cx="2114550" cy="75565"/>
          </a:xfrm>
          <a:prstGeom prst="bentConnector3">
            <a:avLst>
              <a:gd name="adj1" fmla="val 50015"/>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380480" y="5461635"/>
            <a:ext cx="742950"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008630" y="5461635"/>
            <a:ext cx="742950"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10" grpId="0" animBg="1"/>
      <p:bldP spid="10" grpId="1" animBg="1"/>
      <p:bldP spid="11" grpId="0" animBg="1"/>
      <p:bldP spid="11" grpId="1" animBg="1"/>
      <p:bldP spid="12" grpId="0" animBg="1"/>
      <p:bldP spid="12"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Произвольный</PresentationFormat>
  <Paragraphs>108</Paragraphs>
  <Slides>15</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15</vt:i4>
      </vt:variant>
    </vt:vector>
  </HeadingPairs>
  <TitlesOfParts>
    <vt:vector size="23" baseType="lpstr">
      <vt:lpstr>Calibri</vt:lpstr>
      <vt:lpstr>Open Sans</vt:lpstr>
      <vt:lpstr>Century Gothic</vt:lpstr>
      <vt:lpstr>Times New Roman</vt:lpstr>
      <vt:lpstr>Arial</vt:lpstr>
      <vt:lpstr>Wingdings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Huawei</cp:lastModifiedBy>
  <cp:revision>240</cp:revision>
  <cp:lastPrinted>2020-01-23T03:03:00Z</cp:lastPrinted>
  <dcterms:created xsi:type="dcterms:W3CDTF">2020-07-15T20:23:00Z</dcterms:created>
  <dcterms:modified xsi:type="dcterms:W3CDTF">2024-11-03T11:35:06Z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