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300" r:id="rId2"/>
    <p:sldId id="278" r:id="rId3"/>
    <p:sldId id="257" r:id="rId4"/>
    <p:sldId id="259" r:id="rId5"/>
    <p:sldId id="258" r:id="rId6"/>
    <p:sldId id="261" r:id="rId7"/>
    <p:sldId id="265" r:id="rId8"/>
    <p:sldId id="260" r:id="rId9"/>
    <p:sldId id="270" r:id="rId10"/>
    <p:sldId id="273" r:id="rId11"/>
    <p:sldId id="301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SimSun" panose="02010600030101010101" pitchFamily="2" charset="-122"/>
      <p:regular r:id="rId18"/>
    </p:embeddedFont>
    <p:embeddedFont>
      <p:font typeface="Coming Soon" panose="020B0604020202020204" charset="0"/>
      <p:regular r:id="rId19"/>
    </p:embeddedFont>
    <p:embeddedFont>
      <p:font typeface="Anonymous Pr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Roboto Mono Regular" panose="020B0604020202020204" charset="0"/>
      <p:regular r:id="rId29"/>
      <p:bold r:id="rId30"/>
      <p:italic r:id="rId31"/>
      <p:boldItalic r:id="rId32"/>
    </p:embeddedFont>
    <p:embeddedFont>
      <p:font typeface="Concert On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68E9D-F9D4-49C4-9B3B-8100193608DE}">
  <a:tblStyle styleId="{33068E9D-F9D4-49C4-9B3B-8100193608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8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73104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99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853034354b_0_24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853034354b_0_24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46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67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853034354b_0_24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853034354b_0_24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26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08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985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43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850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34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779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7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1" r:id="rId7"/>
    <p:sldLayoutId id="2147483663" r:id="rId8"/>
    <p:sldLayoutId id="2147483666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183;p32">
            <a:extLst>
              <a:ext uri="{FF2B5EF4-FFF2-40B4-BE49-F238E27FC236}">
                <a16:creationId xmlns:a16="http://schemas.microsoft.com/office/drawing/2014/main" xmlns="" id="{35E141A7-1D9A-41A1-81F0-882B839FD049}"/>
              </a:ext>
            </a:extLst>
          </p:cNvPr>
          <p:cNvSpPr txBox="1">
            <a:spLocks/>
          </p:cNvSpPr>
          <p:nvPr/>
        </p:nvSpPr>
        <p:spPr>
          <a:xfrm>
            <a:off x="3131099" y="2616987"/>
            <a:ext cx="2890517" cy="53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 Regular"/>
              <a:buNone/>
              <a:defRPr sz="1400" b="0" i="0" u="none" strike="noStrike" cap="none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 i="0" u="none" strike="noStrike" cap="none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pPr marL="0" indent="0"/>
            <a:r>
              <a:rPr lang="en-US" sz="3600" b="1" dirty="0"/>
              <a:t>11</a:t>
            </a:r>
            <a:r>
              <a:rPr lang="en" sz="3600" b="1" dirty="0"/>
              <a:t>-</a:t>
            </a:r>
            <a:r>
              <a:rPr lang="kk-KZ" sz="3600" b="1" dirty="0"/>
              <a:t>сынып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521658D-63C1-42C0-8A77-B1F3B12D5875}"/>
              </a:ext>
            </a:extLst>
          </p:cNvPr>
          <p:cNvSpPr/>
          <p:nvPr/>
        </p:nvSpPr>
        <p:spPr>
          <a:xfrm>
            <a:off x="2536827" y="1433614"/>
            <a:ext cx="40703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Интеграл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80501A-25B6-4228-BC07-DBBB71B2B8D8}"/>
              </a:ext>
            </a:extLst>
          </p:cNvPr>
          <p:cNvSpPr/>
          <p:nvPr/>
        </p:nvSpPr>
        <p:spPr>
          <a:xfrm>
            <a:off x="2513183" y="192273"/>
            <a:ext cx="45384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Оқу тапсырмасы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3C97810-0E6B-43F4-A4CE-1DC9A9221447}"/>
              </a:ext>
            </a:extLst>
          </p:cNvPr>
          <p:cNvSpPr txBox="1"/>
          <p:nvPr/>
        </p:nvSpPr>
        <p:spPr>
          <a:xfrm>
            <a:off x="1416105" y="2356725"/>
            <a:ext cx="74689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14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K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10">
                <a:extLst>
                  <a:ext uri="{FF2B5EF4-FFF2-40B4-BE49-F238E27FC236}">
                    <a16:creationId xmlns:a16="http://schemas.microsoft.com/office/drawing/2014/main" xmlns="" id="{DB5E486B-3CEB-4642-BF4D-3472A1632D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853616"/>
                  </p:ext>
                </p:extLst>
              </p:nvPr>
            </p:nvGraphicFramePr>
            <p:xfrm>
              <a:off x="1416105" y="972987"/>
              <a:ext cx="7007704" cy="3718688"/>
            </p:xfrm>
            <a:graphic>
              <a:graphicData uri="http://schemas.openxmlformats.org/drawingml/2006/table">
                <a:tbl>
                  <a:tblPr firstRow="1" bandRow="1">
                    <a:tableStyleId>{33068E9D-F9D4-49C4-9B3B-8100193608DE}</a:tableStyleId>
                  </a:tblPr>
                  <a:tblGrid>
                    <a:gridCol w="3503852">
                      <a:extLst>
                        <a:ext uri="{9D8B030D-6E8A-4147-A177-3AD203B41FA5}">
                          <a16:colId xmlns:a16="http://schemas.microsoft.com/office/drawing/2014/main" xmlns="" val="3561020502"/>
                        </a:ext>
                      </a:extLst>
                    </a:gridCol>
                    <a:gridCol w="3503852">
                      <a:extLst>
                        <a:ext uri="{9D8B030D-6E8A-4147-A177-3AD203B41FA5}">
                          <a16:colId xmlns:a16="http://schemas.microsoft.com/office/drawing/2014/main" xmlns="" val="21696206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ru-RU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№3. </a:t>
                          </a:r>
                          <a:r>
                            <a:rPr lang="kk-KZ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Анықталмаған интегралды табыңыз:</a:t>
                          </a:r>
                          <a:endParaRPr lang="ru-KZ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>
                            <a:spcAft>
                              <a:spcPts val="600"/>
                            </a:spcAft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-KZ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lang="ru-KZ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kk-KZ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  <m:r>
                                        <a:rPr lang="kk-KZ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𝑠𝑖𝑛𝑥</m:t>
                                      </m:r>
                                      <m:r>
                                        <a:rPr lang="kk-KZ" sz="14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  <m:r>
                                    <a:rPr lang="kk-KZ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  <m:r>
                                    <a:rPr lang="kk-KZ" sz="1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e>
                              </m:nary>
                            </m:oMath>
                          </a14:m>
                          <a:endParaRPr lang="ru-KZ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>
                            <a:spcAft>
                              <a:spcPts val="600"/>
                            </a:spcAft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-KZ" sz="14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lang="ru-KZ" sz="14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k-KZ" sz="14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K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k-K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kk-K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kk-KZ" sz="14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kk-KZ" sz="14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  <m:r>
                                    <a:rPr lang="kk-KZ" sz="14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e>
                              </m:nary>
                            </m:oMath>
                          </a14:m>
                          <a:endParaRPr lang="ru-KZ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>
                            <a:spcAft>
                              <a:spcPts val="600"/>
                            </a:spcAft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-KZ" sz="14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ctrlPr>
                                        <a:rPr lang="ru-KZ" sz="14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ru-K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k-K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kk-K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kk-KZ" sz="1400" i="1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K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kk-K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ru-KZ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SimSu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kk-KZ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SimSu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𝑠𝑖𝑛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kk-KZ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SimSu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kk-KZ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kk-KZ" sz="14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  <m:r>
                                    <a:rPr lang="kk-KZ" sz="14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e>
                              </m:nary>
                            </m:oMath>
                          </a14:m>
                          <a:endParaRPr lang="ru-KZ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kk-KZ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№</a:t>
                          </a:r>
                          <a:r>
                            <a:rPr lang="en-US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kk-KZ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 Анықталған интегралды есептеңіз:</a:t>
                          </a:r>
                          <a:endParaRPr lang="ru-KZ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>
                            <a:spcAft>
                              <a:spcPts val="600"/>
                            </a:spcAft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lang="ru-KZ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kk-KZ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kk-KZ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ru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7</m:t>
                                      </m:r>
                                      <m:sSup>
                                        <m:sSupPr>
                                          <m:ctrlPr>
                                            <a:rPr lang="ru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4</m:t>
                                          </m:r>
                                        </m:sup>
                                      </m:sSup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−5</m:t>
                                      </m:r>
                                      <m:sSup>
                                        <m:sSupPr>
                                          <m:ctrlPr>
                                            <a:rPr lang="ru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+6</m:t>
                                      </m:r>
                                      <m:sSup>
                                        <m:sSupPr>
                                          <m:ctrlPr>
                                            <a:rPr lang="ru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−3</m:t>
                                      </m:r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kk-KZ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oMath>
                          </a14:m>
                          <a:endParaRPr lang="ru-KZ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>
                            <a:spcAft>
                              <a:spcPts val="600"/>
                            </a:spcAft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lang="ru-KZ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kk-KZ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kk-KZ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ru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ru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−6</m:t>
                                      </m:r>
                                      <m:sSup>
                                        <m:sSupPr>
                                          <m:ctrlPr>
                                            <a:rPr lang="ru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+5</m:t>
                                      </m:r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kk-KZ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e>
                              </m:nary>
                            </m:oMath>
                          </a14:m>
                          <a:endParaRPr lang="ru-KZ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>
                            <a:spcAft>
                              <a:spcPts val="600"/>
                            </a:spcAft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lang="ru-KZ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f>
                                    <m:fPr>
                                      <m:ctrlPr>
                                        <a:rPr lang="ru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sub>
                                <m:sup>
                                  <m:f>
                                    <m:fPr>
                                      <m:ctrlPr>
                                        <a:rPr lang="ru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  <m:e>
                                  <m:f>
                                    <m:fPr>
                                      <m:ctrlPr>
                                        <a:rPr lang="ru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nary>
                            </m:oMath>
                          </a14:m>
                          <a:endParaRPr lang="ru-KZ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342900" lvl="0" indent="-342900">
                            <a:spcAft>
                              <a:spcPts val="600"/>
                            </a:spcAft>
                            <a:buFont typeface="+mj-lt"/>
                            <a:buAutoNum type="alphaLcParenR"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lang="ru-KZ" sz="1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f>
                                    <m:fPr>
                                      <m:ctrlPr>
                                        <a:rPr lang="ru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sub>
                                <m:sup>
                                  <m:f>
                                    <m:fPr>
                                      <m:ctrlPr>
                                        <a:rPr lang="ru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sup>
                                <m:e>
                                  <m:f>
                                    <m:fPr>
                                      <m:ctrlPr>
                                        <a:rPr lang="ru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𝑑𝑥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ru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kk-KZ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kk-KZ" sz="1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nary>
                            </m:oMath>
                          </a14:m>
                          <a:endParaRPr lang="ru-K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928688351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just"/>
                          <a:r>
                            <a:rPr lang="kk-KZ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r>
                            <a:rPr lang="kk-KZ" sz="1400" b="1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№5. y=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KZ" sz="1400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1400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1400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14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kk-KZ" sz="1400" b="1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функциясының графигімен, х=0 х=2 түзулерімен және абсциссалар  </a:t>
                          </a:r>
                          <a:r>
                            <a:rPr lang="kk-KZ" sz="1400" b="1" dirty="0" err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осімен</a:t>
                          </a:r>
                          <a:r>
                            <a:rPr lang="kk-KZ" sz="1400" b="1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шектелген </a:t>
                          </a:r>
                          <a:r>
                            <a:rPr lang="kk-KZ" sz="1400" b="1" dirty="0" err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қисықсызықты</a:t>
                          </a:r>
                          <a:r>
                            <a:rPr lang="kk-KZ" sz="1400" b="1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a:t> трапецияны кескіндеңіз, ауданын есептеңіз.</a:t>
                          </a:r>
                          <a:endParaRPr lang="ru-KZ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:r>
                            <a:rPr lang="kk-KZ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kk-KZ" sz="1400" b="1" i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Дескриптор:</a:t>
                          </a:r>
                          <a:endParaRPr lang="ru-KZ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:r>
                            <a:rPr lang="kk-KZ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:r>
                            <a:rPr lang="kk-KZ" sz="14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қисықсызықты</a:t>
                          </a:r>
                          <a:r>
                            <a:rPr lang="kk-KZ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трапецияны кескіндейді</a:t>
                          </a:r>
                          <a:endParaRPr lang="ru-KZ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/>
                          <a:r>
                            <a:rPr lang="kk-KZ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- </a:t>
                          </a:r>
                          <a:r>
                            <a:rPr lang="kk-KZ" sz="14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aнықталған</a:t>
                          </a:r>
                          <a:r>
                            <a:rPr lang="kk-KZ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интегралды Ньютон-</a:t>
                          </a:r>
                          <a:r>
                            <a:rPr lang="kk-KZ" sz="14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Лейбниц</a:t>
                          </a:r>
                          <a:r>
                            <a:rPr lang="kk-KZ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формуласымен есептейді</a:t>
                          </a:r>
                          <a:endParaRPr lang="ru-KZ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kk-KZ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-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a</a:t>
                          </a:r>
                          <a:r>
                            <a:rPr lang="kk-KZ" sz="1400" dirty="0" err="1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уданын</a:t>
                          </a:r>
                          <a:r>
                            <a:rPr lang="kk-KZ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 табады.</a:t>
                          </a:r>
                          <a:endParaRPr lang="ru-KZ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K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0750373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10">
                <a:extLst>
                  <a:ext uri="{FF2B5EF4-FFF2-40B4-BE49-F238E27FC236}">
                    <a16:creationId xmlns:a16="http://schemas.microsoft.com/office/drawing/2014/main" id="{DB5E486B-3CEB-4642-BF4D-3472A1632D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853616"/>
                  </p:ext>
                </p:extLst>
              </p:nvPr>
            </p:nvGraphicFramePr>
            <p:xfrm>
              <a:off x="1416105" y="972987"/>
              <a:ext cx="7007704" cy="3718688"/>
            </p:xfrm>
            <a:graphic>
              <a:graphicData uri="http://schemas.openxmlformats.org/drawingml/2006/table">
                <a:tbl>
                  <a:tblPr firstRow="1" bandRow="1">
                    <a:tableStyleId>{33068E9D-F9D4-49C4-9B3B-8100193608DE}</a:tableStyleId>
                  </a:tblPr>
                  <a:tblGrid>
                    <a:gridCol w="3503852">
                      <a:extLst>
                        <a:ext uri="{9D8B030D-6E8A-4147-A177-3AD203B41FA5}">
                          <a16:colId xmlns:a16="http://schemas.microsoft.com/office/drawing/2014/main" val="3561020502"/>
                        </a:ext>
                      </a:extLst>
                    </a:gridCol>
                    <a:gridCol w="3503852">
                      <a:extLst>
                        <a:ext uri="{9D8B030D-6E8A-4147-A177-3AD203B41FA5}">
                          <a16:colId xmlns:a16="http://schemas.microsoft.com/office/drawing/2014/main" val="2169620638"/>
                        </a:ext>
                      </a:extLst>
                    </a:gridCol>
                  </a:tblGrid>
                  <a:tr h="2342325"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3"/>
                          <a:stretch>
                            <a:fillRect l="-174" t="-4156" r="-100348" b="-6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3"/>
                          <a:stretch>
                            <a:fillRect l="-100174" t="-4156" r="-348" b="-6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8688351"/>
                      </a:ext>
                    </a:extLst>
                  </a:tr>
                  <a:tr h="1376363">
                    <a:tc gridSpan="2">
                      <a:txBody>
                        <a:bodyPr/>
                        <a:lstStyle/>
                        <a:p>
                          <a:endParaRPr lang="ru-KZ"/>
                        </a:p>
                      </a:txBody>
                      <a:tcPr>
                        <a:blipFill>
                          <a:blip r:embed="rId3"/>
                          <a:stretch>
                            <a:fillRect l="-87" t="-177434" r="-174" b="-442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KZ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503738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736596" y="3184507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736596" y="257175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F7014AF-1F3A-4A39-9425-1FB7D2050FCA}"/>
              </a:ext>
            </a:extLst>
          </p:cNvPr>
          <p:cNvSpPr/>
          <p:nvPr/>
        </p:nvSpPr>
        <p:spPr>
          <a:xfrm>
            <a:off x="2071956" y="1673221"/>
            <a:ext cx="500008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Назарларыңызға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рақмет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68990">
            <a:off x="76509" y="-384370"/>
            <a:ext cx="2558896" cy="2763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EAD3DA7-3FB0-4C46-A7B4-6C5F69D6F01D}"/>
              </a:ext>
            </a:extLst>
          </p:cNvPr>
          <p:cNvSpPr txBox="1"/>
          <p:nvPr/>
        </p:nvSpPr>
        <p:spPr>
          <a:xfrm>
            <a:off x="1355957" y="2600752"/>
            <a:ext cx="71811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анықталған интеграл ұғымын білу, анықталған интегралды есептей білу;</a:t>
            </a:r>
            <a:endParaRPr lang="ru-K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kk-KZ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қисықсызықты</a:t>
            </a:r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трапецияның анықтамасын білу және ауданын есептеу;</a:t>
            </a:r>
            <a:endParaRPr lang="ru-KZ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144A78-59A3-4A7A-87F9-E0FBB38ED93F}"/>
              </a:ext>
            </a:extLst>
          </p:cNvPr>
          <p:cNvSpPr txBox="1"/>
          <p:nvPr/>
        </p:nvSpPr>
        <p:spPr>
          <a:xfrm>
            <a:off x="2736792" y="809580"/>
            <a:ext cx="59419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kk-K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алғашқы функция және анықталмаған интеграл анықтамаларын білу;</a:t>
            </a:r>
            <a:endParaRPr lang="ru-K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kk-K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анықталмаған интеграл қасиеттерін білу және қолдану;</a:t>
            </a:r>
            <a:endParaRPr lang="ru-K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C526331-3ED3-4392-BA09-11359EB4DB56}"/>
              </a:ext>
            </a:extLst>
          </p:cNvPr>
          <p:cNvSpPr/>
          <p:nvPr/>
        </p:nvSpPr>
        <p:spPr>
          <a:xfrm rot="20809426">
            <a:off x="288258" y="702070"/>
            <a:ext cx="21353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Саба</a:t>
            </a:r>
            <a:r>
              <a:rPr lang="kk-KZ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қ мақсаты: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71FBAD1-AEEC-4610-8445-9C61E89BB1FE}"/>
                  </a:ext>
                </a:extLst>
              </p:cNvPr>
              <p:cNvSpPr txBox="1"/>
              <p:nvPr/>
            </p:nvSpPr>
            <p:spPr>
              <a:xfrm>
                <a:off x="1327094" y="366063"/>
                <a:ext cx="7080531" cy="3899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Анықтама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Кез келген х</a:t>
                </a:r>
                <a14:m>
                  <m:oMath xmlns:m="http://schemas.openxmlformats.org/officeDocument/2006/math"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І үшін у=f(x) функциясының барлық алғашқы функциялар жиынтығы  осы функцияның </a:t>
                </a: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анықталмаған интегралы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деп аталады және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KZ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kk-KZ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ru-KZ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kk-KZ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kk-KZ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арқылы белгілейді.</a:t>
                </a:r>
                <a:endParaRPr lang="ru-KZ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Егер (</a:t>
                </a:r>
                <a:r>
                  <a:rPr lang="kk-KZ" sz="24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а;b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аралығындағы у=F(x)  функциясы у=f(x) функциясының қандай да бір алғашқы функциясы болса,  онда анықтама бойынша мына теңдік орындалады:</a:t>
                </a:r>
                <a:endParaRPr lang="ru-KZ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kk-KZ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KZ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ru-KZ" sz="2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𝑭</m:t>
                        </m:r>
                        <m:d>
                          <m:dPr>
                            <m:ctrlPr>
                              <a:rPr lang="ru-KZ" sz="2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nary>
                  </m:oMath>
                </a14:m>
                <a:endParaRPr lang="ru-KZ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1FBAD1-AEEC-4610-8445-9C61E89BB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094" y="366063"/>
                <a:ext cx="7080531" cy="3899914"/>
              </a:xfrm>
              <a:prstGeom prst="rect">
                <a:avLst/>
              </a:prstGeom>
              <a:blipFill>
                <a:blip r:embed="rId3"/>
                <a:stretch>
                  <a:fillRect l="-1378" t="-1250" r="-1292" b="-2609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Рисунок 193">
            <a:extLst>
              <a:ext uri="{FF2B5EF4-FFF2-40B4-BE49-F238E27FC236}">
                <a16:creationId xmlns:a16="http://schemas.microsoft.com/office/drawing/2014/main" xmlns="" id="{68867556-CDC0-4497-ACEA-29575FDB2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602" y="1095169"/>
            <a:ext cx="4109721" cy="325834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E862437-8A32-4F56-8018-02D42C4F9DEA}"/>
              </a:ext>
            </a:extLst>
          </p:cNvPr>
          <p:cNvSpPr txBox="1"/>
          <p:nvPr/>
        </p:nvSpPr>
        <p:spPr>
          <a:xfrm>
            <a:off x="2136298" y="-31558"/>
            <a:ext cx="4871404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Интегралдау кестесі:</a:t>
            </a:r>
            <a:endParaRPr lang="ru-K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DF592AE-CD83-4DF0-960A-F48067B45316}"/>
                  </a:ext>
                </a:extLst>
              </p:cNvPr>
              <p:cNvSpPr txBox="1"/>
              <p:nvPr/>
            </p:nvSpPr>
            <p:spPr>
              <a:xfrm>
                <a:off x="323681" y="273137"/>
                <a:ext cx="4450618" cy="4348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Мысалы: </a:t>
                </a:r>
                <a:endParaRPr lang="ru-KZ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KZ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KZ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KZ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KZ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kk-KZ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k-KZ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KZ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KZ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KZ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KZ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kk-KZ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k-KZ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KZ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ru-KZ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kk-KZ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kk-KZ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kk-KZ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KZ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den>
                          </m:f>
                        </m:e>
                      </m:nary>
                      <m:r>
                        <a:rPr lang="kk-KZ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k-KZ" sz="2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KZ" sz="2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ru-KZ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kk-KZ" sz="2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  <m:r>
                            <a:rPr lang="kk-KZ" sz="2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KZ" sz="2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KZ" sz="2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kk-KZ" sz="2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kk-KZ" sz="2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kk-KZ" sz="2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kk-KZ" sz="2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kk-KZ" sz="2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kk-KZ" sz="2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nary>
                    </m:oMath>
                  </m:oMathPara>
                </a14:m>
                <a:endParaRPr lang="ru-KZ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F592AE-CD83-4DF0-960A-F48067B45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81" y="273137"/>
                <a:ext cx="4450618" cy="4348883"/>
              </a:xfrm>
              <a:prstGeom prst="rect">
                <a:avLst/>
              </a:prstGeom>
              <a:blipFill>
                <a:blip r:embed="rId3"/>
                <a:stretch>
                  <a:fillRect l="-2055" t="-112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97EC327-0882-44F5-BB7E-882BCCD3EA8D}"/>
                  </a:ext>
                </a:extLst>
              </p:cNvPr>
              <p:cNvSpPr txBox="1"/>
              <p:nvPr/>
            </p:nvSpPr>
            <p:spPr>
              <a:xfrm>
                <a:off x="5154627" y="273137"/>
                <a:ext cx="3568587" cy="3108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Мысалы:</a:t>
                </a:r>
                <a:endParaRPr lang="ru-KZ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2400" b="1" i="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kk-KZ" sz="2400" b="1" i="1" dirty="0" smtClean="0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kk-KZ" sz="2400" b="1" i="1" dirty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m:rPr>
                            <m:sty m:val="p"/>
                          </m:rPr>
                          <a:rPr lang="en-US" sz="2400" b="1" i="1" dirty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en-US" sz="2400" b="1" i="1" dirty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2400" b="1" i="1" dirty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400" b="1" i="1" dirty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1" i="1" dirty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2400" b="1" i="1" dirty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·</m:t>
                      </m:r>
                      <m:f>
                        <m:fPr>
                          <m:ctrlPr>
                            <a:rPr lang="ru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dirty="0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ru-KZ" sz="2400" b="1" dirty="0">
                  <a:solidFill>
                    <a:srgbClr val="3333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7EC327-0882-44F5-BB7E-882BCCD3E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627" y="273137"/>
                <a:ext cx="3568587" cy="3108095"/>
              </a:xfrm>
              <a:prstGeom prst="rect">
                <a:avLst/>
              </a:prstGeom>
              <a:blipFill>
                <a:blip r:embed="rId4"/>
                <a:stretch>
                  <a:fillRect l="-13675" t="-4118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0293116-ABAE-433C-A678-FC5B093C608E}"/>
                  </a:ext>
                </a:extLst>
              </p:cNvPr>
              <p:cNvSpPr txBox="1"/>
              <p:nvPr/>
            </p:nvSpPr>
            <p:spPr>
              <a:xfrm>
                <a:off x="1478558" y="561611"/>
                <a:ext cx="7036267" cy="3709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Анықтама 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y=f(x) , x</a:t>
                </a:r>
                <a14:m>
                  <m:oMath xmlns:m="http://schemas.openxmlformats.org/officeDocument/2006/math"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ru-KZ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үздіксіз функция болсын. Оның b және а нүктелеріндегі алғашқы функциясы мәндерінің айырымы  осы функцияның </a:t>
                </a: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анықталған  интегралы 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деп атайды және оны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ru-KZ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kk-KZ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r>
                          <a:rPr lang="kk-KZ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ru-KZ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kk-KZ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kk-KZ" sz="2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арқылы белгілейді. </a:t>
                </a:r>
                <a:endParaRPr lang="ru-KZ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b="1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Анықтама бойынша Ньютон -</a:t>
                </a:r>
                <a:r>
                  <a:rPr lang="kk-KZ" sz="24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Лейбниц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формуласын аламыз:</a:t>
                </a:r>
                <a:endParaRPr lang="ru-KZ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kk-KZ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ru-KZ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  <m:sup>
                        <m:r>
                          <a:rPr lang="kk-KZ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𝒃</m:t>
                        </m:r>
                      </m:sup>
                      <m:e>
                        <m:r>
                          <a:rPr lang="kk-KZ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ru-KZ" sz="2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kk-KZ" sz="2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kk-KZ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kk-KZ" sz="2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)− 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endParaRPr lang="ru-KZ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0293116-ABAE-433C-A678-FC5B093C6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58" y="561611"/>
                <a:ext cx="7036267" cy="3709734"/>
              </a:xfrm>
              <a:prstGeom prst="rect">
                <a:avLst/>
              </a:prstGeom>
              <a:blipFill>
                <a:blip r:embed="rId3"/>
                <a:stretch>
                  <a:fillRect l="-1386" t="-1314" r="-173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7EAD85F-6522-4E91-8598-4D5845849D2C}"/>
                  </a:ext>
                </a:extLst>
              </p:cNvPr>
              <p:cNvSpPr txBox="1"/>
              <p:nvPr/>
            </p:nvSpPr>
            <p:spPr>
              <a:xfrm>
                <a:off x="1189530" y="381001"/>
                <a:ext cx="2638003" cy="1041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Мысалы:</a:t>
                </a:r>
                <a:endParaRPr lang="ru-KZ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 lang="ru-KZ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f>
                          <m:fPr>
                            <m:ctrlPr>
                              <a:rPr lang="ru-KZ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sup>
                      <m:e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</m:e>
                    </m:nary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ru-KZ" sz="2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7EAD85F-6522-4E91-8598-4D5845849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30" y="381001"/>
                <a:ext cx="2638003" cy="1041567"/>
              </a:xfrm>
              <a:prstGeom prst="rect">
                <a:avLst/>
              </a:prstGeom>
              <a:blipFill>
                <a:blip r:embed="rId3"/>
                <a:stretch>
                  <a:fillRect l="-3464" t="-470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7FCF557-6355-438D-ABE2-B55C812351A4}"/>
                  </a:ext>
                </a:extLst>
              </p:cNvPr>
              <p:cNvSpPr txBox="1"/>
              <p:nvPr/>
            </p:nvSpPr>
            <p:spPr>
              <a:xfrm>
                <a:off x="3406747" y="699816"/>
                <a:ext cx="3058789" cy="8308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1" i="1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ru-KZ" sz="2800" b="1" i="1" dirty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⁡</m:t>
                      </m:r>
                      <m:f>
                        <m:fPr>
                          <m:ctrlPr>
                            <a:rPr lang="ru-KZ" sz="2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m:rPr>
                          <m:sty m:val="p"/>
                        </m:rPr>
                        <a:rPr lang="en-US" sz="2800" b="1" i="1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2800" b="1" i="1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800" b="1" i="1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ru-KZ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7FCF557-6355-438D-ABE2-B55C8123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747" y="699816"/>
                <a:ext cx="3058789" cy="8308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5DE429C6-CF17-4936-B649-F6EF022407C6}"/>
                  </a:ext>
                </a:extLst>
              </p:cNvPr>
              <p:cNvSpPr txBox="1"/>
              <p:nvPr/>
            </p:nvSpPr>
            <p:spPr>
              <a:xfrm>
                <a:off x="1108017" y="2224411"/>
                <a:ext cx="4871404" cy="2236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№1.</a:t>
                </a:r>
                <a:r>
                  <a:rPr lang="ru-RU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Интегралды есептеңіз:</a:t>
                </a:r>
                <a:endParaRPr lang="ru-KZ" sz="24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а)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KZ" sz="24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ru-KZ" sz="24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kk-KZ" sz="2400" b="1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KZ" sz="2400" b="1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kk-KZ" sz="2400" b="1" i="1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kk-KZ" sz="2400" b="1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kk-KZ" sz="24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kk-KZ" sz="24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nary>
                  </m:oMath>
                </a14:m>
                <a:endParaRPr lang="ru-KZ" sz="24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ru-KZ" sz="24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2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ә)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KZ" sz="24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ru-KZ" sz="2400" b="1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400" b="1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ru-RU" sz="2400" b="1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  <m:r>
                              <a:rPr lang="ru-RU" sz="2400" b="1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𝒅𝒙</m:t>
                        </m:r>
                        <m:r>
                          <a:rPr lang="ru-RU" sz="24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 </m:t>
                        </m:r>
                      </m:e>
                    </m:nary>
                  </m:oMath>
                </a14:m>
                <a:endParaRPr lang="ru-KZ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DE429C6-CF17-4936-B649-F6EF02240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7" y="2224411"/>
                <a:ext cx="4871404" cy="2236318"/>
              </a:xfrm>
              <a:prstGeom prst="rect">
                <a:avLst/>
              </a:prstGeom>
              <a:blipFill>
                <a:blip r:embed="rId5"/>
                <a:stretch>
                  <a:fillRect l="-5382" t="-2452" b="-46594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AA1B1451-4B79-468C-9E6F-DC9F263079AE}"/>
                  </a:ext>
                </a:extLst>
              </p:cNvPr>
              <p:cNvSpPr txBox="1"/>
              <p:nvPr/>
            </p:nvSpPr>
            <p:spPr>
              <a:xfrm>
                <a:off x="2860053" y="2747526"/>
                <a:ext cx="23573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4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kk-KZ" sz="24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𝒄𝒕𝒈𝒙</m:t>
                      </m:r>
                      <m:r>
                        <a:rPr lang="kk-KZ" sz="24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ru-KZ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A1B1451-4B79-468C-9E6F-DC9F26307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053" y="2747526"/>
                <a:ext cx="2357306" cy="461665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4E408218-CF2E-4DF6-921B-1103EE499C32}"/>
                  </a:ext>
                </a:extLst>
              </p:cNvPr>
              <p:cNvSpPr txBox="1"/>
              <p:nvPr/>
            </p:nvSpPr>
            <p:spPr>
              <a:xfrm>
                <a:off x="3665694" y="3732306"/>
                <a:ext cx="3653406" cy="840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KZ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KZ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KZ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kk-KZ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kk-KZ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ru-KZ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E408218-CF2E-4DF6-921B-1103EE499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694" y="3732306"/>
                <a:ext cx="3653406" cy="8404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1654DD8-A2FF-479D-838A-EFDECC20DAF1}"/>
              </a:ext>
            </a:extLst>
          </p:cNvPr>
          <p:cNvSpPr/>
          <p:nvPr/>
        </p:nvSpPr>
        <p:spPr>
          <a:xfrm>
            <a:off x="646351" y="393619"/>
            <a:ext cx="8059670" cy="429181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C2E8C50-B4F7-4A7C-9A26-9CCEF7FA530F}"/>
                  </a:ext>
                </a:extLst>
              </p:cNvPr>
              <p:cNvSpPr txBox="1"/>
              <p:nvPr/>
            </p:nvSpPr>
            <p:spPr>
              <a:xfrm>
                <a:off x="473383" y="219716"/>
                <a:ext cx="3103297" cy="1149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б</m:t>
                      </m:r>
                      <m:r>
                        <a:rPr lang="en-US" sz="2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KZ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kk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ru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kk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</m:den>
                          </m:f>
                        </m:e>
                      </m:nary>
                      <m:r>
                        <a:rPr lang="kk-KZ" sz="2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2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ru-KZ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2E8C50-B4F7-4A7C-9A26-9CCEF7FA5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83" y="219716"/>
                <a:ext cx="3103297" cy="1149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FDEB812B-EC1C-43CD-AC1B-BE54808CD3C2}"/>
                  </a:ext>
                </a:extLst>
              </p:cNvPr>
              <p:cNvSpPr txBox="1"/>
              <p:nvPr/>
            </p:nvSpPr>
            <p:spPr>
              <a:xfrm>
                <a:off x="473383" y="1368748"/>
                <a:ext cx="5035269" cy="902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KZ" sz="2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KZ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kk-KZ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ru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000" b="1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KZ" sz="2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KZ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kk-KZ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ru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m:rPr>
                          <m:nor/>
                        </m:rPr>
                        <a:rPr lang="ru-RU" sz="2000" b="1" dirty="0" smtClean="0"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DEB812B-EC1C-43CD-AC1B-BE54808CD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83" y="1368748"/>
                <a:ext cx="5035269" cy="902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273986BC-7BC8-49E3-B55B-E42FF7E263E1}"/>
                  </a:ext>
                </a:extLst>
              </p:cNvPr>
              <p:cNvSpPr txBox="1"/>
              <p:nvPr/>
            </p:nvSpPr>
            <p:spPr>
              <a:xfrm>
                <a:off x="3379943" y="329184"/>
                <a:ext cx="2761407" cy="902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KZ" sz="2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kk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kk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ru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sz="20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  <m:r>
                            <a:rPr lang="kk-KZ" sz="2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KZ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3986BC-7BC8-49E3-B55B-E42FF7E26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943" y="329184"/>
                <a:ext cx="2761407" cy="902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E6C09A85-B3DA-496C-A306-71DA9F1420CB}"/>
                  </a:ext>
                </a:extLst>
              </p:cNvPr>
              <p:cNvSpPr txBox="1"/>
              <p:nvPr/>
            </p:nvSpPr>
            <p:spPr>
              <a:xfrm>
                <a:off x="5237573" y="1320629"/>
                <a:ext cx="3496770" cy="899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ru-KZ" sz="2000" b="1" i="1" smtClean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KZ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kk-KZ" sz="2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den>
                          </m:f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𝒅𝒙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ru-KZ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ru-KZ" sz="2000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KZ" sz="2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kk-KZ" sz="2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kk-KZ" sz="2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kk-KZ" sz="2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𝒅𝒙</m:t>
                              </m:r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KZ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C09A85-B3DA-496C-A306-71DA9F142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573" y="1320629"/>
                <a:ext cx="3496770" cy="8996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19C67AE-4F63-466D-A526-78D912CA9C97}"/>
                  </a:ext>
                </a:extLst>
              </p:cNvPr>
              <p:cNvSpPr txBox="1"/>
              <p:nvPr/>
            </p:nvSpPr>
            <p:spPr>
              <a:xfrm>
                <a:off x="473383" y="2528357"/>
                <a:ext cx="295771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b="1" i="1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000" b="1" i="1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𝒄𝒕𝒈𝒙</m:t>
                      </m:r>
                      <m:r>
                        <a:rPr lang="ru-RU" sz="2000" b="1" i="1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sz="2000" b="1" i="1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𝒕𝒈𝒙</m:t>
                      </m:r>
                      <m:r>
                        <a:rPr lang="ru-RU" sz="2000" b="1" i="1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b="1" i="1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ru-RU" sz="2000" b="1" i="1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0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9C67AE-4F63-466D-A526-78D912CA9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83" y="2528357"/>
                <a:ext cx="2957714" cy="400110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BDE7F88F-BDDC-4DC3-BB65-B927A5259FD5}"/>
                  </a:ext>
                </a:extLst>
              </p:cNvPr>
              <p:cNvSpPr txBox="1"/>
              <p:nvPr/>
            </p:nvSpPr>
            <p:spPr>
              <a:xfrm>
                <a:off x="3130956" y="2355299"/>
                <a:ext cx="2882087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KZ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KZ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𝒄𝒐𝒔𝒙</m:t>
                              </m:r>
                            </m:num>
                            <m:den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𝒔𝒊𝒏𝒙</m:t>
                              </m:r>
                            </m:den>
                          </m:f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KZ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𝒔𝒊𝒏𝒙</m:t>
                              </m:r>
                            </m:num>
                            <m:den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𝒄𝒐𝒔𝒙</m:t>
                              </m:r>
                            </m:den>
                          </m:f>
                        </m:e>
                      </m:d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b="1" i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2000" b="1" i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0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E7F88F-BDDC-4DC3-BB65-B927A5259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956" y="2355299"/>
                <a:ext cx="2882087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C03B9211-1983-4659-8138-9945927BA00A}"/>
                  </a:ext>
                </a:extLst>
              </p:cNvPr>
              <p:cNvSpPr txBox="1"/>
              <p:nvPr/>
            </p:nvSpPr>
            <p:spPr>
              <a:xfrm>
                <a:off x="5611589" y="2355299"/>
                <a:ext cx="3267400" cy="717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KZ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KZ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KZ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ru-RU" sz="2000" b="1" i="1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𝒔𝒊𝒏𝒙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𝒄𝒐𝒔𝒙</m:t>
                          </m:r>
                        </m:den>
                      </m:f>
                      <m:r>
                        <a:rPr lang="ru-RU" sz="2000" b="1" i="1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b="1" i="1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2000" b="1" i="1" dirty="0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03B9211-1983-4659-8138-9945927B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589" y="2355299"/>
                <a:ext cx="3267400" cy="717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172383F6-E0B1-4CCE-857F-EF2D96B7D7E7}"/>
                  </a:ext>
                </a:extLst>
              </p:cNvPr>
              <p:cNvSpPr txBox="1"/>
              <p:nvPr/>
            </p:nvSpPr>
            <p:spPr>
              <a:xfrm>
                <a:off x="482709" y="3363381"/>
                <a:ext cx="2508308" cy="53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1" i="1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ru-KZ" sz="20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𝒔𝒊𝒏𝒙</m:t>
                        </m:r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𝒄𝒐𝒔𝒙</m:t>
                        </m:r>
                      </m:den>
                    </m:f>
                    <m:r>
                      <a:rPr lang="ru-RU" sz="2000" b="1" i="1" dirty="0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1" i="1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𝑪</m:t>
                    </m:r>
                    <m:r>
                      <a:rPr lang="ru-RU" sz="2000" b="1" i="1" dirty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ru-RU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ru-KZ" sz="20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72383F6-E0B1-4CCE-857F-EF2D96B7D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09" y="3363381"/>
                <a:ext cx="2508308" cy="5369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B87C3467-2429-4E68-832B-7F47B05A3122}"/>
                  </a:ext>
                </a:extLst>
              </p:cNvPr>
              <p:cNvSpPr txBox="1"/>
              <p:nvPr/>
            </p:nvSpPr>
            <p:spPr>
              <a:xfrm>
                <a:off x="2489904" y="3266392"/>
                <a:ext cx="421851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KZ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𝒔𝒊𝒏𝒙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𝒄𝒐𝒔𝒙</m:t>
                          </m:r>
                        </m:den>
                      </m:f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ru-KZ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𝒔𝒊𝒏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20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0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𝑪</m:t>
                      </m:r>
                    </m:oMath>
                  </m:oMathPara>
                </a14:m>
                <a:endParaRPr lang="ru-KZ" sz="20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87C3467-2429-4E68-832B-7F47B05A3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904" y="3266392"/>
                <a:ext cx="4218512" cy="6705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31" grpId="0"/>
      <p:bldP spid="33" grpId="0"/>
      <p:bldP spid="35" grpId="0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1A07BE99-823E-45EA-8A0F-BD92D3D49D37}"/>
                  </a:ext>
                </a:extLst>
              </p:cNvPr>
              <p:cNvSpPr txBox="1"/>
              <p:nvPr/>
            </p:nvSpPr>
            <p:spPr>
              <a:xfrm>
                <a:off x="80920" y="0"/>
                <a:ext cx="9006436" cy="120866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>
                <a:spAutoFit/>
              </a:bodyPr>
              <a:lstStyle/>
              <a:p>
                <a:pPr indent="273050"/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№2</a:t>
                </a:r>
                <a:r>
                  <a:rPr lang="kk-KZ" sz="2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.   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KZ" sz="2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kk-KZ" sz="2400" b="1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kk-KZ" sz="2400" b="1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функциясының графигімен, х=1, х=3 түзулерімен және абсциссалар  </a:t>
                </a:r>
                <a:r>
                  <a:rPr lang="kk-KZ" sz="24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осімен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шектелген </a:t>
                </a:r>
                <a:r>
                  <a:rPr lang="kk-KZ" sz="2400" b="1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қисықсызықты</a:t>
                </a:r>
                <a:r>
                  <a:rPr lang="kk-KZ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трапецияны кескіндеңіз, ауданын есептеңіз.</a:t>
                </a:r>
                <a:endParaRPr lang="ru-KZ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07BE99-823E-45EA-8A0F-BD92D3D49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0" y="0"/>
                <a:ext cx="9006436" cy="1208664"/>
              </a:xfrm>
              <a:prstGeom prst="rect">
                <a:avLst/>
              </a:prstGeom>
              <a:blipFill>
                <a:blip r:embed="rId3"/>
                <a:stretch>
                  <a:fillRect l="-1015" t="-3030" r="-1015" b="-10101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12D4868-B00F-450D-B5A2-7394A401A7C6}"/>
              </a:ext>
            </a:extLst>
          </p:cNvPr>
          <p:cNvPicPr/>
          <p:nvPr/>
        </p:nvPicPr>
        <p:blipFill>
          <a:blip r:embed="rId4"/>
          <a:srcRect l="56091" t="13930" r="4769" b="3483"/>
          <a:stretch>
            <a:fillRect/>
          </a:stretch>
        </p:blipFill>
        <p:spPr bwMode="auto">
          <a:xfrm>
            <a:off x="5923370" y="1313143"/>
            <a:ext cx="3050512" cy="33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AC24913D-190C-41EE-9B75-2C808F9BA184}"/>
                  </a:ext>
                </a:extLst>
              </p:cNvPr>
              <p:cNvSpPr txBox="1"/>
              <p:nvPr/>
            </p:nvSpPr>
            <p:spPr>
              <a:xfrm>
                <a:off x="1327278" y="1324789"/>
                <a:ext cx="2208942" cy="929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KZ" sz="2400" b="1" i="1" smtClean="0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kk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kk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ru-KZ" sz="2400" b="1" i="1">
                                  <a:solidFill>
                                    <a:srgbClr val="3333FF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3333FF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2400" b="1" i="1">
                                  <a:solidFill>
                                    <a:srgbClr val="3333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kk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  <m:r>
                            <a:rPr lang="kk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KZ" sz="24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24913D-190C-41EE-9B75-2C808F9BA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78" y="1324789"/>
                <a:ext cx="2208942" cy="929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008B4F4-7243-4843-96E8-75F88416BDE3}"/>
                  </a:ext>
                </a:extLst>
              </p:cNvPr>
              <p:cNvSpPr txBox="1"/>
              <p:nvPr/>
            </p:nvSpPr>
            <p:spPr>
              <a:xfrm>
                <a:off x="1327278" y="3397442"/>
                <a:ext cx="4130984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kk-KZ" sz="2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Жауабы</a:t>
                </a:r>
                <a:r>
                  <a:rPr lang="en-US" sz="24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14:m>
                  <m:oMath xmlns:m="http://schemas.openxmlformats.org/officeDocument/2006/math">
                    <m:r>
                      <a:rPr lang="kk-KZ" sz="2400" b="1" i="1" smtClean="0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f>
                      <m:fPr>
                        <m:ctrlPr>
                          <a:rPr lang="ru-KZ" sz="2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kk-KZ" sz="2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kk-KZ" sz="2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(</a:t>
                </a:r>
                <a:r>
                  <a:rPr lang="kk-KZ" sz="2400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кв.бірлік</a:t>
                </a:r>
                <a:r>
                  <a:rPr lang="kk-KZ" sz="2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endParaRPr lang="ru-KZ" sz="24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008B4F4-7243-4843-96E8-75F88416B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278" y="3397442"/>
                <a:ext cx="4130984" cy="625812"/>
              </a:xfrm>
              <a:prstGeom prst="rect">
                <a:avLst/>
              </a:prstGeom>
              <a:blipFill>
                <a:blip r:embed="rId6"/>
                <a:stretch>
                  <a:fillRect l="-2363" b="-77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3C9FE9F4-A8C7-4B41-906F-865DA5329ABF}"/>
                  </a:ext>
                </a:extLst>
              </p:cNvPr>
              <p:cNvSpPr txBox="1"/>
              <p:nvPr/>
            </p:nvSpPr>
            <p:spPr>
              <a:xfrm>
                <a:off x="3447207" y="1337096"/>
                <a:ext cx="1780248" cy="842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KZ" sz="2400" b="1" i="1" smtClean="0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KZ" sz="2400" b="1" i="1">
                                  <a:solidFill>
                                    <a:srgbClr val="3333FF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2400" b="1" i="1">
                                  <a:solidFill>
                                    <a:srgbClr val="3333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kk-KZ" sz="2400" b="1" i="1">
                                  <a:solidFill>
                                    <a:srgbClr val="3333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kk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u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4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9FE9F4-A8C7-4B41-906F-865DA532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07" y="1337096"/>
                <a:ext cx="1780248" cy="8428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7CA7C825-81C3-4C69-8F83-FFF71AAF427D}"/>
                  </a:ext>
                </a:extLst>
              </p:cNvPr>
              <p:cNvSpPr txBox="1"/>
              <p:nvPr/>
            </p:nvSpPr>
            <p:spPr>
              <a:xfrm>
                <a:off x="1355416" y="2349616"/>
                <a:ext cx="220894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KZ" sz="2400" b="1" i="1" smtClean="0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kk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kk-KZ" sz="2400" b="1" i="1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kk-KZ" sz="2400" b="1" i="1">
                          <a:solidFill>
                            <a:srgbClr val="3333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f>
                        <m:fPr>
                          <m:ctrlPr>
                            <a:rPr lang="ru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kk-KZ" sz="2400" b="1" i="1">
                              <a:solidFill>
                                <a:srgbClr val="3333F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KZ" sz="24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CA7C825-81C3-4C69-8F83-FFF71AAF4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16" y="2349616"/>
                <a:ext cx="2208941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9" grpId="0"/>
      <p:bldP spid="41" grpId="0"/>
    </p:bldLst>
  </p:timing>
</p:sld>
</file>

<file path=ppt/theme/theme1.xml><?xml version="1.0" encoding="utf-8"?>
<a:theme xmlns:a="http://schemas.openxmlformats.org/drawingml/2006/main" name="Notebook Lesson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147</Words>
  <Application>Microsoft Office PowerPoint</Application>
  <PresentationFormat>Экран (16:9)</PresentationFormat>
  <Paragraphs>66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Cambria</vt:lpstr>
      <vt:lpstr>SimSun</vt:lpstr>
      <vt:lpstr>Coming Soon</vt:lpstr>
      <vt:lpstr>Anonymous Pro</vt:lpstr>
      <vt:lpstr>Calibri</vt:lpstr>
      <vt:lpstr>Cambria Math</vt:lpstr>
      <vt:lpstr>Roboto Mono Regular</vt:lpstr>
      <vt:lpstr>Times New Roman</vt:lpstr>
      <vt:lpstr>Concert One</vt:lpstr>
      <vt:lpstr>Notebook Lesson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48</dc:creator>
  <cp:lastModifiedBy>Huawei</cp:lastModifiedBy>
  <cp:revision>16</cp:revision>
  <dcterms:modified xsi:type="dcterms:W3CDTF">2024-09-19T10:34:09Z</dcterms:modified>
</cp:coreProperties>
</file>