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3" r:id="rId2"/>
    <p:sldMasterId id="2147483676" r:id="rId3"/>
    <p:sldMasterId id="2147483689" r:id="rId4"/>
  </p:sldMasterIdLst>
  <p:sldIdLst>
    <p:sldId id="256" r:id="rId5"/>
    <p:sldId id="257" r:id="rId6"/>
    <p:sldId id="260" r:id="rId7"/>
    <p:sldId id="266" r:id="rId8"/>
    <p:sldId id="262" r:id="rId9"/>
    <p:sldId id="271" r:id="rId10"/>
    <p:sldId id="263" r:id="rId11"/>
    <p:sldId id="268" r:id="rId12"/>
    <p:sldId id="269" r:id="rId13"/>
    <p:sldId id="261" r:id="rId14"/>
    <p:sldId id="270" r:id="rId15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 Windows" initials="ПW" lastIdx="1" clrIdx="0">
    <p:extLst>
      <p:ext uri="{19B8F6BF-5375-455C-9EA6-DF929625EA0E}">
        <p15:presenceInfo xmlns:p15="http://schemas.microsoft.com/office/powerpoint/2012/main" userId="Пользователь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053"/>
  </p:normalViewPr>
  <p:slideViewPr>
    <p:cSldViewPr snapToGrid="0" snapToObjects="1">
      <p:cViewPr varScale="1">
        <p:scale>
          <a:sx n="46" d="100"/>
          <a:sy n="46" d="100"/>
        </p:scale>
        <p:origin x="58" y="9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27T21:51:07.263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584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A139FD-D939-984F-BBAE-9B6C77499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5AF00A-BE49-264C-961A-7FFBA9B08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1E00C70-F9AA-F24C-BF91-2938DA69B9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562859F-F061-2C4B-8075-1742C3E714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B24DDA-3533-8946-AB6B-E66D745C572A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CE228E-CC4B-D04D-AF05-BA4EFA5AD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C15BCA-8705-6949-9571-AC03B7017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24297F-50D5-6844-815D-4000E7E46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53766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4771AF-CC6A-424E-89E9-C39873DCA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C9E442E-7D00-4D4F-81EE-6CFFAF268F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A43A280-55D9-8940-8C56-FF43DC3A8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52CC482-ADF6-C74E-BC8E-8FE2823F09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B24DDA-3533-8946-AB6B-E66D745C572A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1B75669-C627-8D43-BED0-C0A330A86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02BF319-B127-C04B-A8AD-1A486780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24297F-50D5-6844-815D-4000E7E46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76397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D6C129-FF38-6849-AF76-EEF14EFFB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05"/>
            <a:ext cx="10515600" cy="57483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74D947E-EC4F-EB40-BE55-215644C657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849022-6493-AB45-9F0D-D27E35D2FB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B24DDA-3533-8946-AB6B-E66D745C572A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A6DA8B-99C9-DF48-9850-7B72745CB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AD3B243-76EE-7147-9163-C6574613B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24297F-50D5-6844-815D-4000E7E46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470665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A955D0E-758E-054A-BCC1-0AEEE19C33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EFA0D78-7BA2-6D45-8E34-C5608F7FD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BE21C5-4E24-B24C-BE50-3537E1C2A9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B24DDA-3533-8946-AB6B-E66D745C572A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1A82AB5-211A-594A-9FDF-DF8260F61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B54EBE3-8D72-6343-BE42-AC54DD941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24297F-50D5-6844-815D-4000E7E46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34973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6269D1-CD94-8048-8915-477CD2AA4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65AEB14A-288B-594B-A454-A089005F09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A5F73-8F78-D044-ABD3-2E23D45ECAFC}" type="slidenum">
              <a:rPr lang="x-none" smtClean="0"/>
              <a:pPr/>
              <a:t>‹#›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659540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0C127A-E685-AE49-844C-EE47EE0D40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F27BFE9-B889-B840-AA38-45D7B7A415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8EE4729-59A8-934E-99D8-79F335ECB9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B24DDA-3533-8946-AB6B-E66D745C572A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83426C9-DA2B-724D-AAF9-E5DD5B738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BD2342-0B1E-5F47-BEF2-54F565B02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24297F-50D5-6844-815D-4000E7E46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99687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8F10DB-6F95-E345-8226-0915BA978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05"/>
            <a:ext cx="10515600" cy="57483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032320-0523-EC4E-B8A5-42CCFBB04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85A134-A90F-D346-8CD8-1BAEF48111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B24DDA-3533-8946-AB6B-E66D745C572A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10C58B-0120-DA42-B5DE-C4DB9F710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01EDEF4-A18D-0941-BB4F-56611820E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24297F-50D5-6844-815D-4000E7E46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55195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7D80F6-321E-CE4A-973C-EA9164941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6EE7E80-8B9A-0347-A239-DBA1161FF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17B294-F39B-E646-BDC0-30D8BA2842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B24DDA-3533-8946-AB6B-E66D745C572A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9356FB-225F-944F-94A0-9CEBCFB26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2260D10-40F7-7B4C-919A-4F24BC8BA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24297F-50D5-6844-815D-4000E7E46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61742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0C1989-1903-A448-8DEA-2567E96B6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05"/>
            <a:ext cx="10515600" cy="57483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A7ABA4-689F-BC45-BAF7-E51CD09362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1F45CEC-310E-864D-8F39-4B7239DEB6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02532E0-A70F-6C4C-B08D-520C508B78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B24DDA-3533-8946-AB6B-E66D745C572A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9A272CB-7367-F743-B231-74BEC4D03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786D626-C57A-E64F-A357-327E1D98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24297F-50D5-6844-815D-4000E7E46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072217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E0ADAA-D998-2641-B5A8-19D155AFE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048434C-BB41-D949-8D8A-3031001C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C654AAB-F880-714E-BE8D-1343DD2FE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F10BE52-A0E5-414E-A477-2479F52B3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121B57C-E36C-8247-A9CE-E47CEC5437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056047C-CF71-324D-8297-D483571DA9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B24DDA-3533-8946-AB6B-E66D745C572A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ECABAE6-3F38-BD49-A263-6B1E112D7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CB0DFA9-9403-6541-B574-ADD24E5B7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24297F-50D5-6844-815D-4000E7E46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27145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F58FA0-B959-8148-9640-34B13491A1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F039845-720F-6F49-B281-0E6C2E3116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C08815B-9A87-9E48-B902-120A3BAAB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05957-6024-D548-BA57-692B78EB9E19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C341103-CB80-C64F-9889-044361990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D10BDBD-9060-D148-800B-CA1E65CA1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3ACA-B440-6A45-BDD5-9931CABDC36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29693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AF8B04-4876-4545-9F23-888A42341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05"/>
            <a:ext cx="10515600" cy="57483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F3ED819-2A9C-CF46-A422-7280F6EB64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B24DDA-3533-8946-AB6B-E66D745C572A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DCBC98B-9C69-1C42-8813-45BC6BB86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9806996-2BF4-3F45-8018-D16643265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24297F-50D5-6844-815D-4000E7E46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297047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84F467A-7966-2E43-BCA8-64C2AC7A52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B24DDA-3533-8946-AB6B-E66D745C572A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1215765-F78E-F048-8FD3-B7F286336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A38A519-3574-F544-8D89-AD01F7924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24297F-50D5-6844-815D-4000E7E46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628866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A139FD-D939-984F-BBAE-9B6C77499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5AF00A-BE49-264C-961A-7FFBA9B08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1E00C70-F9AA-F24C-BF91-2938DA69B9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562859F-F061-2C4B-8075-1742C3E714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B24DDA-3533-8946-AB6B-E66D745C572A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CE228E-CC4B-D04D-AF05-BA4EFA5AD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C15BCA-8705-6949-9571-AC03B7017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24297F-50D5-6844-815D-4000E7E46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171432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4771AF-CC6A-424E-89E9-C39873DCA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C9E442E-7D00-4D4F-81EE-6CFFAF268F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A43A280-55D9-8940-8C56-FF43DC3A8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52CC482-ADF6-C74E-BC8E-8FE2823F09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B24DDA-3533-8946-AB6B-E66D745C572A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1B75669-C627-8D43-BED0-C0A330A86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02BF319-B127-C04B-A8AD-1A486780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24297F-50D5-6844-815D-4000E7E46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665904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D6C129-FF38-6849-AF76-EEF14EFFB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05"/>
            <a:ext cx="10515600" cy="57483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74D947E-EC4F-EB40-BE55-215644C657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849022-6493-AB45-9F0D-D27E35D2FB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B24DDA-3533-8946-AB6B-E66D745C572A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A6DA8B-99C9-DF48-9850-7B72745CB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AD3B243-76EE-7147-9163-C6574613B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24297F-50D5-6844-815D-4000E7E46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891134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A955D0E-758E-054A-BCC1-0AEEE19C33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EFA0D78-7BA2-6D45-8E34-C5608F7FD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BE21C5-4E24-B24C-BE50-3537E1C2A9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B24DDA-3533-8946-AB6B-E66D745C572A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1A82AB5-211A-594A-9FDF-DF8260F61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B54EBE3-8D72-6343-BE42-AC54DD941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24297F-50D5-6844-815D-4000E7E46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681169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6269D1-CD94-8048-8915-477CD2AA4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65AEB14A-288B-594B-A454-A089005F09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A5F73-8F78-D044-ABD3-2E23D45ECAFC}" type="slidenum">
              <a:rPr lang="x-none" smtClean="0"/>
              <a:pPr/>
              <a:t>‹#›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6986825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60511D-F4E4-DC44-80AF-B4D38BED1C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88CF437-654E-F741-B6BF-BC5ACEBE6A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6F24A7-AABA-D14D-A359-74D748E6F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D9A126-40E2-B74D-880E-6DFB04CE154B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0D4FC5-BE71-A649-913B-20A0B1844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2EC0E4-935B-9144-B930-BD32849B3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AD215F-5BCC-6D46-B171-1E6F6DA03BA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811494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E8B00B-45E4-B742-A93C-2E82F1EA1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04B0C2-49D9-9646-B416-FF95CDB95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760172-D0DB-6C43-8FCE-12B1A1BA35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D9A126-40E2-B74D-880E-6DFB04CE154B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CD9AF3-240A-664F-A680-AFA388567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79F06C-6BE4-C54F-A598-F520FA521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AD215F-5BCC-6D46-B171-1E6F6DA03BA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236054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964A6F-62F2-7540-B348-2B6FA7FDB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AF14AB6-373B-3E49-9A0A-05FE2D7E4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F947D2-DB8C-9749-A4F9-3267376ED0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D9A126-40E2-B74D-880E-6DFB04CE154B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591539-C162-F14A-BBAF-986AB00CD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C26A049-AA11-BD4C-A69A-52A7EB51D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AD215F-5BCC-6D46-B171-1E6F6DA03BA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42330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0C127A-E685-AE49-844C-EE47EE0D40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F27BFE9-B889-B840-AA38-45D7B7A415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8EE4729-59A8-934E-99D8-79F335ECB9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B24DDA-3533-8946-AB6B-E66D745C572A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83426C9-DA2B-724D-AAF9-E5DD5B738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BD2342-0B1E-5F47-BEF2-54F565B02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24297F-50D5-6844-815D-4000E7E46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607862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EA665D-BBF1-2141-8F42-160D6F0F3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FB92F3-4577-714B-814A-89960385EE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50FF83D-A618-9A46-AD2F-AF481D9DA7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85BE2AD-7100-6540-AF5B-F743571443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D9A126-40E2-B74D-880E-6DFB04CE154B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89568EC-C113-4B46-BD1B-47080E357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F9AAD70-105E-8B49-BC60-A450395CA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AD215F-5BCC-6D46-B171-1E6F6DA03BA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218030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041785-6A04-4146-B66F-7C1337EC7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3E5B702-13EA-6F41-82A0-420CEF140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1E2946A-9BDF-B142-AE7C-47795BC56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700933D-9FBF-7740-9321-EC7FC3626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643FA3C-E686-6349-817B-588A0EC12B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1DB3F0B-FF2F-4541-A818-3E1F3DE78E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D9A126-40E2-B74D-880E-6DFB04CE154B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9192FF2-51E9-7548-AF32-17ACAB4F3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99835E8-1B64-5F4E-B824-587AF098D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AD215F-5BCC-6D46-B171-1E6F6DA03BA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851800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23E085-0821-2743-B903-0CF77B53E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515D4A8-AC1F-F540-A130-3E42B7C102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D9A126-40E2-B74D-880E-6DFB04CE154B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111D1CE-E228-F547-90F0-5AAB07394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3DDE39A-4C56-4D44-BEAC-90F5BD3E4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AD215F-5BCC-6D46-B171-1E6F6DA03BA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520177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B020516-0019-0548-8BE0-9A06BEDF8A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D9A126-40E2-B74D-880E-6DFB04CE154B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2CAC882-DCE3-FA4D-9270-0216F47CA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E7666A6-4F98-8041-9748-109BD32FE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AD215F-5BCC-6D46-B171-1E6F6DA03BA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283962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A6AC7E-440D-184D-B2B2-28C40F4A5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8C39EF-5107-A041-8B8C-616480249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67BC3FF-F91E-3A4E-B15D-827613F2D6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29ABE7E-D26C-B547-BEAC-71DF244AA6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D9A126-40E2-B74D-880E-6DFB04CE154B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956EE77-106F-0A4B-ADF0-60A6BF2E4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F3BF48B-169A-E846-8CF3-544F1700E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AD215F-5BCC-6D46-B171-1E6F6DA03BA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823135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33AF18-3897-1747-8BD3-7FC1D3F1E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BDAD4BA-9973-5B45-A006-25E992C651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40FD8F1-7C53-0F4B-B0EB-80FE2E583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64B8A95-6D85-A244-992A-E710E65BD8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D9A126-40E2-B74D-880E-6DFB04CE154B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5FEF085-4013-7F43-9D17-828CFAE02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3B063E2-66D6-664F-8F3B-79243AE5C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AD215F-5BCC-6D46-B171-1E6F6DA03BA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560828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6768F3-697F-9D4F-BB08-AAD44FB7F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2F8CD1D-15E8-B04D-B890-5F68E63F3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C44BAE-56EE-5048-9232-C3271EC163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D9A126-40E2-B74D-880E-6DFB04CE154B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9CBA41-8A18-DA48-9EEA-FCE9E8BAE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261E00-79A0-8D40-9492-7E8BF40D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AD215F-5BCC-6D46-B171-1E6F6DA03BA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353598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682DF02-76FE-E140-B3EF-D70147DDEE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7BF9511-12FB-8349-A82F-147909A657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FA606B9-08BB-424D-BE95-B1908EB06C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D9A126-40E2-B74D-880E-6DFB04CE154B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069EFC9-02EF-0A4C-980E-BD4BA7E0A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A86DB01-0086-0B4A-A324-B94DFC499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AD215F-5BCC-6D46-B171-1E6F6DA03BA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80907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8F10DB-6F95-E345-8226-0915BA978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05"/>
            <a:ext cx="10515600" cy="57483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032320-0523-EC4E-B8A5-42CCFBB04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85A134-A90F-D346-8CD8-1BAEF48111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B24DDA-3533-8946-AB6B-E66D745C572A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10C58B-0120-DA42-B5DE-C4DB9F710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01EDEF4-A18D-0941-BB4F-56611820E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24297F-50D5-6844-815D-4000E7E46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8792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7D80F6-321E-CE4A-973C-EA9164941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6EE7E80-8B9A-0347-A239-DBA1161FF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17B294-F39B-E646-BDC0-30D8BA2842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B24DDA-3533-8946-AB6B-E66D745C572A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9356FB-225F-944F-94A0-9CEBCFB26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2260D10-40F7-7B4C-919A-4F24BC8BA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24297F-50D5-6844-815D-4000E7E46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3634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0C1989-1903-A448-8DEA-2567E96B6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05"/>
            <a:ext cx="10515600" cy="57483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A7ABA4-689F-BC45-BAF7-E51CD09362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1F45CEC-310E-864D-8F39-4B7239DEB6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02532E0-A70F-6C4C-B08D-520C508B78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B24DDA-3533-8946-AB6B-E66D745C572A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9A272CB-7367-F743-B231-74BEC4D03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786D626-C57A-E64F-A357-327E1D98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24297F-50D5-6844-815D-4000E7E46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9709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E0ADAA-D998-2641-B5A8-19D155AFE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048434C-BB41-D949-8D8A-3031001C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C654AAB-F880-714E-BE8D-1343DD2FE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F10BE52-A0E5-414E-A477-2479F52B3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121B57C-E36C-8247-A9CE-E47CEC5437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056047C-CF71-324D-8297-D483571DA9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B24DDA-3533-8946-AB6B-E66D745C572A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ECABAE6-3F38-BD49-A263-6B1E112D7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CB0DFA9-9403-6541-B574-ADD24E5B7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24297F-50D5-6844-815D-4000E7E46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0840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AF8B04-4876-4545-9F23-888A42341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05"/>
            <a:ext cx="10515600" cy="57483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F3ED819-2A9C-CF46-A422-7280F6EB64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B24DDA-3533-8946-AB6B-E66D745C572A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DCBC98B-9C69-1C42-8813-45BC6BB86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9806996-2BF4-3F45-8018-D16643265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24297F-50D5-6844-815D-4000E7E46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25686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84F467A-7966-2E43-BCA8-64C2AC7A52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B24DDA-3533-8946-AB6B-E66D745C572A}" type="datetimeFigureOut">
              <a:rPr lang="x-none" smtClean="0"/>
              <a:t>19.09.2024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1215765-F78E-F048-8FD3-B7F286336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A38A519-3574-F544-8D89-AD01F7924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24297F-50D5-6844-815D-4000E7E46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08555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5">
          <a:fgClr>
            <a:srgbClr val="FFC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572DD2D0-FAB3-0740-BA43-8480EFBE2D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0" y="115610"/>
            <a:ext cx="789259" cy="7778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33A2762-D3A1-F24D-9A2E-CAAD2F1B738E}"/>
              </a:ext>
            </a:extLst>
          </p:cNvPr>
          <p:cNvSpPr txBox="1">
            <a:spLocks noChangeAspect="1"/>
          </p:cNvSpPr>
          <p:nvPr/>
        </p:nvSpPr>
        <p:spPr>
          <a:xfrm>
            <a:off x="1040400" y="150604"/>
            <a:ext cx="32736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“</a:t>
            </a:r>
            <a:r>
              <a:rPr lang="kk-KZ" sz="2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БІЛІМ-Инновация</a:t>
            </a:r>
            <a:r>
              <a:rPr lang="en-US" sz="2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”</a:t>
            </a:r>
            <a:endParaRPr lang="kk-KZ" sz="24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kk-KZ" sz="1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Халықаралық қоғамдық қоры</a:t>
            </a:r>
            <a:endParaRPr lang="x-none" sz="16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634545CA-D5EE-414B-99E7-2FA967DB8621}"/>
              </a:ext>
            </a:extLst>
          </p:cNvPr>
          <p:cNvCxnSpPr>
            <a:cxnSpLocks/>
          </p:cNvCxnSpPr>
          <p:nvPr/>
        </p:nvCxnSpPr>
        <p:spPr>
          <a:xfrm>
            <a:off x="1565563" y="2033795"/>
            <a:ext cx="906087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4797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BDB39106-E3C2-1A4F-84F1-77855FF55C45}"/>
              </a:ext>
            </a:extLst>
          </p:cNvPr>
          <p:cNvSpPr/>
          <p:nvPr/>
        </p:nvSpPr>
        <p:spPr>
          <a:xfrm>
            <a:off x="-24366" y="-13855"/>
            <a:ext cx="2892256" cy="7113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6859D63-4321-554F-94C5-0F0049270CA3}"/>
              </a:ext>
            </a:extLst>
          </p:cNvPr>
          <p:cNvSpPr/>
          <p:nvPr/>
        </p:nvSpPr>
        <p:spPr>
          <a:xfrm>
            <a:off x="2867890" y="-27710"/>
            <a:ext cx="9324110" cy="725213"/>
          </a:xfrm>
          <a:prstGeom prst="rect">
            <a:avLst/>
          </a:prstGeom>
          <a:solidFill>
            <a:srgbClr val="313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270770F-9D92-E446-8F7F-4F4423966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xmlns="" id="{31A9EFEC-D126-A641-9243-5069BA165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586"/>
            <a:ext cx="10515600" cy="757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9F5DE4EA-4B7E-6F42-8D56-2ABFB08E4D2A}"/>
              </a:ext>
            </a:extLst>
          </p:cNvPr>
          <p:cNvSpPr/>
          <p:nvPr/>
        </p:nvSpPr>
        <p:spPr>
          <a:xfrm>
            <a:off x="-24366" y="6511637"/>
            <a:ext cx="11662183" cy="360218"/>
          </a:xfrm>
          <a:prstGeom prst="rect">
            <a:avLst/>
          </a:prstGeom>
          <a:solidFill>
            <a:srgbClr val="294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xmlns="" id="{042B9FF8-D28F-DC43-9089-D17ACCC2C1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69405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fld id="{13EA5F73-8F78-D044-ABD3-2E23D45ECAFC}" type="slidenum">
              <a:rPr lang="x-none" smtClean="0"/>
              <a:pPr/>
              <a:t>‹#›</a:t>
            </a:fld>
            <a:endParaRPr lang="x-none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2DA467CF-6672-6F47-8356-3275D8EE8875}"/>
              </a:ext>
            </a:extLst>
          </p:cNvPr>
          <p:cNvCxnSpPr/>
          <p:nvPr/>
        </p:nvCxnSpPr>
        <p:spPr>
          <a:xfrm>
            <a:off x="838200" y="1621413"/>
            <a:ext cx="1051560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9A3C6484-8AA1-ED48-B8B2-76AC3BDE6346}"/>
              </a:ext>
            </a:extLst>
          </p:cNvPr>
          <p:cNvCxnSpPr/>
          <p:nvPr/>
        </p:nvCxnSpPr>
        <p:spPr>
          <a:xfrm>
            <a:off x="838200" y="6304249"/>
            <a:ext cx="1051560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42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BDB39106-E3C2-1A4F-84F1-77855FF55C45}"/>
              </a:ext>
            </a:extLst>
          </p:cNvPr>
          <p:cNvSpPr/>
          <p:nvPr/>
        </p:nvSpPr>
        <p:spPr>
          <a:xfrm>
            <a:off x="-24366" y="-13855"/>
            <a:ext cx="2892256" cy="7113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6859D63-4321-554F-94C5-0F0049270CA3}"/>
              </a:ext>
            </a:extLst>
          </p:cNvPr>
          <p:cNvSpPr/>
          <p:nvPr/>
        </p:nvSpPr>
        <p:spPr>
          <a:xfrm>
            <a:off x="2867890" y="-27710"/>
            <a:ext cx="9324110" cy="725213"/>
          </a:xfrm>
          <a:prstGeom prst="rect">
            <a:avLst/>
          </a:prstGeom>
          <a:solidFill>
            <a:srgbClr val="313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270770F-9D92-E446-8F7F-4F4423966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xmlns="" id="{31A9EFEC-D126-A641-9243-5069BA165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586"/>
            <a:ext cx="10515600" cy="757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9F5DE4EA-4B7E-6F42-8D56-2ABFB08E4D2A}"/>
              </a:ext>
            </a:extLst>
          </p:cNvPr>
          <p:cNvSpPr/>
          <p:nvPr/>
        </p:nvSpPr>
        <p:spPr>
          <a:xfrm>
            <a:off x="-24366" y="6511637"/>
            <a:ext cx="11662183" cy="360218"/>
          </a:xfrm>
          <a:prstGeom prst="rect">
            <a:avLst/>
          </a:prstGeom>
          <a:solidFill>
            <a:srgbClr val="294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xmlns="" id="{042B9FF8-D28F-DC43-9089-D17ACCC2C1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69405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fld id="{13EA5F73-8F78-D044-ABD3-2E23D45ECAFC}" type="slidenum">
              <a:rPr lang="x-none" smtClean="0"/>
              <a:pPr/>
              <a:t>‹#›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607641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94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6F7F9B40-E35F-EF41-8502-C8D50877D1B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728376" y="-1205346"/>
            <a:ext cx="8735248" cy="873524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292DE2E-C329-5645-8C66-610E3D68F01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728376" y="-1194195"/>
            <a:ext cx="8735248" cy="873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7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isfun.com/definitions/absolute-value.html" TargetMode="External"/><Relationship Id="rId2" Type="http://schemas.openxmlformats.org/officeDocument/2006/relationships/hyperlink" Target="https://www.khanacademy.org/math/algebra-home/alg-absolute-value/alg-absolute-value-equations/v/absolute-value-equations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mathsisfun.com/numbers/absolute-value.html" TargetMode="External"/><Relationship Id="rId5" Type="http://schemas.openxmlformats.org/officeDocument/2006/relationships/hyperlink" Target="https://www.mathsisfun.com/links/core-high-school-algebra.html" TargetMode="External"/><Relationship Id="rId4" Type="http://schemas.openxmlformats.org/officeDocument/2006/relationships/hyperlink" Target="https://www.mathsisfun.com/links/core-high-school-function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comments" Target="../comments/commen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9DC4079E-998E-C847-9730-99D1836D90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12921"/>
            <a:ext cx="9144000" cy="2387600"/>
          </a:xfrm>
        </p:spPr>
        <p:txBody>
          <a:bodyPr anchor="t"/>
          <a:lstStyle/>
          <a:p>
            <a:r>
              <a:rPr lang="en-US" b="1" dirty="0" smtClean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EQUATION INVOLVING AN ABSOLUTE VALUE</a:t>
            </a:r>
            <a:endParaRPr lang="x-none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28CDB8CF-878D-D34D-BC49-CC0DF6D50C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42351"/>
            <a:ext cx="3563007" cy="396656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ALGEBRA</a:t>
            </a:r>
            <a:endParaRPr lang="x-none" b="1" dirty="0">
              <a:solidFill>
                <a:schemeClr val="accent2">
                  <a:lumMod val="75000"/>
                </a:schemeClr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44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9196FEA4-0146-DD4B-9F49-221AB781DA25}"/>
              </a:ext>
            </a:extLst>
          </p:cNvPr>
          <p:cNvSpPr txBox="1">
            <a:spLocks/>
          </p:cNvSpPr>
          <p:nvPr/>
        </p:nvSpPr>
        <p:spPr>
          <a:xfrm>
            <a:off x="840259" y="815547"/>
            <a:ext cx="10478530" cy="78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sz="5300" dirty="0" smtClean="0"/>
              <a:t>Activity:</a:t>
            </a:r>
            <a:endParaRPr lang="x-none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xmlns="" id="{387906A3-678A-3C4D-B8A8-81657D554FEF}"/>
              </a:ext>
            </a:extLst>
          </p:cNvPr>
          <p:cNvSpPr txBox="1">
            <a:spLocks/>
          </p:cNvSpPr>
          <p:nvPr/>
        </p:nvSpPr>
        <p:spPr>
          <a:xfrm>
            <a:off x="0" y="69413"/>
            <a:ext cx="2795752" cy="574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b="1" kern="12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pPr algn="ctr"/>
            <a:r>
              <a:rPr lang="en-US" sz="3200" dirty="0">
                <a:solidFill>
                  <a:schemeClr val="bg1"/>
                </a:solidFill>
              </a:rPr>
              <a:t>CHAPTER </a:t>
            </a:r>
            <a:r>
              <a:rPr lang="en-US" sz="3200" dirty="0" smtClean="0">
                <a:solidFill>
                  <a:schemeClr val="bg1"/>
                </a:solidFill>
              </a:rPr>
              <a:t>no 6</a:t>
            </a:r>
            <a:endParaRPr lang="x-none" sz="3200" dirty="0">
              <a:solidFill>
                <a:schemeClr val="bg1"/>
              </a:solidFill>
            </a:endParaRP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xmlns="" id="{A785A80D-000B-2249-89CC-4AE6F80BA85C}"/>
              </a:ext>
            </a:extLst>
          </p:cNvPr>
          <p:cNvSpPr txBox="1">
            <a:spLocks noChangeAspect="1"/>
          </p:cNvSpPr>
          <p:nvPr/>
        </p:nvSpPr>
        <p:spPr>
          <a:xfrm>
            <a:off x="2971796" y="69413"/>
            <a:ext cx="8382004" cy="574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b="1" kern="12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sz="3200" dirty="0" smtClean="0"/>
              <a:t>Absolute value of equation</a:t>
            </a:r>
            <a:endParaRPr lang="x-none" sz="3200" dirty="0">
              <a:solidFill>
                <a:schemeClr val="bg1"/>
              </a:solidFill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0135D3C1-C0AE-944B-80D2-37B726CCF2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812680"/>
              </p:ext>
            </p:extLst>
          </p:nvPr>
        </p:nvGraphicFramePr>
        <p:xfrm>
          <a:off x="79394" y="6552161"/>
          <a:ext cx="4723836" cy="25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959">
                  <a:extLst>
                    <a:ext uri="{9D8B030D-6E8A-4147-A177-3AD203B41FA5}">
                      <a16:colId xmlns:a16="http://schemas.microsoft.com/office/drawing/2014/main" xmlns="" val="1551755065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2939922565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1467980107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3869045171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ALGEBRA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4-term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Week </a:t>
                      </a:r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 3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2019-2020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20859704"/>
                  </a:ext>
                </a:extLst>
              </a:tr>
            </a:tbl>
          </a:graphicData>
        </a:graphic>
      </p:graphicFrame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xmlns="" id="{31B5F9EA-366E-694B-8BD7-77096927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0722" y="6495328"/>
            <a:ext cx="511277" cy="365125"/>
          </a:xfrm>
        </p:spPr>
        <p:txBody>
          <a:bodyPr/>
          <a:lstStyle/>
          <a:p>
            <a:pPr algn="ctr"/>
            <a:fld id="{5024297F-50D5-6844-815D-4000E7E468EF}" type="slidenum">
              <a:rPr lang="x-none" sz="1800" smtClean="0"/>
              <a:pPr algn="ctr"/>
              <a:t>10</a:t>
            </a:fld>
            <a:endParaRPr lang="x-none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625634" y="1904582"/>
                <a:ext cx="7367452" cy="4093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200" dirty="0" smtClean="0">
                    <a:latin typeface="Algerian" panose="04020705040A02060702" pitchFamily="82" charset="0"/>
                  </a:rPr>
                  <a:t>Solve the equations.</a:t>
                </a:r>
              </a:p>
              <a:p>
                <a:endParaRPr lang="en-US" sz="5200" dirty="0">
                  <a:latin typeface="Algerian" panose="04020705040A02060702" pitchFamily="82" charset="0"/>
                </a:endParaRPr>
              </a:p>
              <a:p>
                <a:pPr marL="342900" indent="-342900" algn="ctr"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5200" i="1" dirty="0"/>
                      <m:t>│</m:t>
                    </m:r>
                    <m:r>
                      <m:rPr>
                        <m:nor/>
                      </m:rPr>
                      <a:rPr lang="en-US" sz="5200" i="1" dirty="0" smtClean="0"/>
                      <m:t>2−</m:t>
                    </m:r>
                    <m:r>
                      <m:rPr>
                        <m:nor/>
                      </m:rPr>
                      <a:rPr lang="en-US" sz="5200" i="1" dirty="0" smtClean="0"/>
                      <m:t>x</m:t>
                    </m:r>
                    <m:r>
                      <m:rPr>
                        <m:nor/>
                      </m:rPr>
                      <a:rPr lang="en-US" sz="5200" i="1" dirty="0"/>
                      <m:t>│</m:t>
                    </m:r>
                    <m:r>
                      <m:rPr>
                        <m:nor/>
                      </m:rPr>
                      <a:rPr lang="en-US" sz="5200" i="1" dirty="0" smtClean="0"/>
                      <m:t> = 2</m:t>
                    </m:r>
                    <m:r>
                      <m:rPr>
                        <m:nor/>
                      </m:rPr>
                      <a:rPr lang="en-US" sz="5200" i="1" dirty="0" smtClean="0"/>
                      <m:t>x</m:t>
                    </m:r>
                    <m:r>
                      <m:rPr>
                        <m:nor/>
                      </m:rPr>
                      <a:rPr lang="en-US" sz="5200" i="1" dirty="0" smtClean="0"/>
                      <m:t> + 1 </m:t>
                    </m:r>
                  </m:oMath>
                </a14:m>
                <a:endParaRPr lang="en-US" sz="5200" i="1" dirty="0" smtClean="0"/>
              </a:p>
              <a:p>
                <a:pPr algn="ctr"/>
                <a:endParaRPr lang="en-US" sz="5200" i="1" dirty="0" smtClean="0"/>
              </a:p>
              <a:p>
                <a:pPr algn="ctr"/>
                <a:r>
                  <a:rPr lang="en-US" sz="5200" i="1" dirty="0" smtClean="0"/>
                  <a:t>2.</a:t>
                </a:r>
                <a:r>
                  <a:rPr lang="en-US" sz="5200" i="1" dirty="0"/>
                  <a:t> </a:t>
                </a:r>
                <a14:m>
                  <m:oMath xmlns:m="http://schemas.openxmlformats.org/officeDocument/2006/math">
                    <m:r>
                      <a:rPr lang="en-US" sz="52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52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m:rPr>
                        <m:nor/>
                      </m:rPr>
                      <a:rPr lang="en-US" sz="5200" i="1" dirty="0" smtClean="0"/>
                      <m:t>│</m:t>
                    </m:r>
                    <m:r>
                      <m:rPr>
                        <m:nor/>
                      </m:rPr>
                      <a:rPr lang="en-US" sz="5200" i="1" dirty="0" smtClean="0"/>
                      <m:t>x</m:t>
                    </m:r>
                    <m:r>
                      <m:rPr>
                        <m:nor/>
                      </m:rPr>
                      <a:rPr lang="en-US" sz="5200" i="1" dirty="0" smtClean="0"/>
                      <m:t>+1│</m:t>
                    </m:r>
                  </m:oMath>
                </a14:m>
                <a:r>
                  <a:rPr lang="en-US" sz="5200" i="1" dirty="0" smtClean="0"/>
                  <a:t> - 2 = 2x</a:t>
                </a:r>
                <a:endParaRPr lang="ru-RU" sz="5200" i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5634" y="1904582"/>
                <a:ext cx="7367452" cy="4093428"/>
              </a:xfrm>
              <a:prstGeom prst="rect">
                <a:avLst/>
              </a:prstGeom>
              <a:blipFill>
                <a:blip r:embed="rId2"/>
                <a:stretch>
                  <a:fillRect l="-4222" t="-3720" r="-3808" b="-77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56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9196FEA4-0146-DD4B-9F49-221AB781DA25}"/>
              </a:ext>
            </a:extLst>
          </p:cNvPr>
          <p:cNvSpPr txBox="1">
            <a:spLocks/>
          </p:cNvSpPr>
          <p:nvPr/>
        </p:nvSpPr>
        <p:spPr>
          <a:xfrm>
            <a:off x="840259" y="815547"/>
            <a:ext cx="10478530" cy="78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sz="5300" dirty="0" smtClean="0"/>
              <a:t>Resources:</a:t>
            </a:r>
            <a:endParaRPr lang="x-none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xmlns="" id="{387906A3-678A-3C4D-B8A8-81657D554FEF}"/>
              </a:ext>
            </a:extLst>
          </p:cNvPr>
          <p:cNvSpPr txBox="1">
            <a:spLocks/>
          </p:cNvSpPr>
          <p:nvPr/>
        </p:nvSpPr>
        <p:spPr>
          <a:xfrm>
            <a:off x="0" y="69413"/>
            <a:ext cx="2795752" cy="574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b="1" kern="12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pPr algn="ctr"/>
            <a:r>
              <a:rPr lang="en-US" sz="3200" dirty="0">
                <a:solidFill>
                  <a:schemeClr val="bg1"/>
                </a:solidFill>
              </a:rPr>
              <a:t>CHAPTER </a:t>
            </a:r>
            <a:r>
              <a:rPr lang="en-US" sz="3200" dirty="0" smtClean="0">
                <a:solidFill>
                  <a:schemeClr val="bg1"/>
                </a:solidFill>
              </a:rPr>
              <a:t>no 6</a:t>
            </a:r>
            <a:endParaRPr lang="x-none" sz="3200" dirty="0">
              <a:solidFill>
                <a:schemeClr val="bg1"/>
              </a:solidFill>
            </a:endParaRP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xmlns="" id="{A785A80D-000B-2249-89CC-4AE6F80BA85C}"/>
              </a:ext>
            </a:extLst>
          </p:cNvPr>
          <p:cNvSpPr txBox="1">
            <a:spLocks noChangeAspect="1"/>
          </p:cNvSpPr>
          <p:nvPr/>
        </p:nvSpPr>
        <p:spPr>
          <a:xfrm>
            <a:off x="2971796" y="69413"/>
            <a:ext cx="8382004" cy="574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b="1" kern="12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sz="3200" dirty="0" smtClean="0">
                <a:solidFill>
                  <a:schemeClr val="bg1"/>
                </a:solidFill>
              </a:rPr>
              <a:t>Absolute value of equation</a:t>
            </a:r>
            <a:endParaRPr lang="x-none" sz="3200" dirty="0">
              <a:solidFill>
                <a:schemeClr val="bg1"/>
              </a:solidFill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0135D3C1-C0AE-944B-80D2-37B726CCF2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73367"/>
              </p:ext>
            </p:extLst>
          </p:nvPr>
        </p:nvGraphicFramePr>
        <p:xfrm>
          <a:off x="79394" y="6552161"/>
          <a:ext cx="4723836" cy="25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959">
                  <a:extLst>
                    <a:ext uri="{9D8B030D-6E8A-4147-A177-3AD203B41FA5}">
                      <a16:colId xmlns:a16="http://schemas.microsoft.com/office/drawing/2014/main" xmlns="" val="1551755065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2939922565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1467980107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3869045171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ALGEBRA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4-term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Week </a:t>
                      </a:r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 3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2019-2020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20859704"/>
                  </a:ext>
                </a:extLst>
              </a:tr>
            </a:tbl>
          </a:graphicData>
        </a:graphic>
      </p:graphicFrame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xmlns="" id="{31B5F9EA-366E-694B-8BD7-77096927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0722" y="6495328"/>
            <a:ext cx="511277" cy="365125"/>
          </a:xfrm>
        </p:spPr>
        <p:txBody>
          <a:bodyPr/>
          <a:lstStyle/>
          <a:p>
            <a:pPr algn="ctr"/>
            <a:fld id="{5024297F-50D5-6844-815D-4000E7E468EF}" type="slidenum">
              <a:rPr lang="x-none" sz="1800" smtClean="0"/>
              <a:pPr algn="ctr"/>
              <a:t>11</a:t>
            </a:fld>
            <a:endParaRPr lang="x-none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940526" y="1946366"/>
            <a:ext cx="1041327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www.khanacademy.org/math/algebra-home/alg-absolute-value/alg-absolute-value-equations/v/absolute-value-equations</a:t>
            </a:r>
            <a:endParaRPr lang="en-US" dirty="0" smtClean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3"/>
              </a:rPr>
              <a:t>https://www.mathsisfun.com/definitions/absolute-value.html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www.mathsisfun.com/links/core-high-school-functions.html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5"/>
              </a:rPr>
              <a:t>https://www.mathsisfun.com/links/core-high-school-algebra.html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>
                <a:hlinkClick r:id="rId6"/>
              </a:rPr>
              <a:t>https://www.mathsisfun.com/numbers/absolute-value.html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014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9196FEA4-0146-DD4B-9F49-221AB781DA25}"/>
              </a:ext>
            </a:extLst>
          </p:cNvPr>
          <p:cNvSpPr txBox="1">
            <a:spLocks/>
          </p:cNvSpPr>
          <p:nvPr/>
        </p:nvSpPr>
        <p:spPr>
          <a:xfrm>
            <a:off x="840259" y="829195"/>
            <a:ext cx="10478530" cy="78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sz="5300" dirty="0" smtClean="0"/>
              <a:t>You will be able to:</a:t>
            </a:r>
            <a:endParaRPr lang="x-none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B9A8E27-2286-444C-92E3-CEECA1BBF8BE}"/>
              </a:ext>
            </a:extLst>
          </p:cNvPr>
          <p:cNvSpPr txBox="1">
            <a:spLocks/>
          </p:cNvSpPr>
          <p:nvPr/>
        </p:nvSpPr>
        <p:spPr>
          <a:xfrm>
            <a:off x="840259" y="1779373"/>
            <a:ext cx="10478530" cy="34613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4400" dirty="0">
                <a:cs typeface="Times New Roman" panose="02020603050405020304" pitchFamily="18" charset="0"/>
              </a:rPr>
              <a:t>K</a:t>
            </a:r>
            <a:r>
              <a:rPr lang="en-US" sz="4400" dirty="0" smtClean="0">
                <a:cs typeface="Times New Roman" panose="02020603050405020304" pitchFamily="18" charset="0"/>
              </a:rPr>
              <a:t>now the definition of </a:t>
            </a:r>
            <a:r>
              <a:rPr lang="en-US" sz="4400" i="1" dirty="0" smtClean="0">
                <a:cs typeface="Times New Roman" panose="02020603050405020304" pitchFamily="18" charset="0"/>
              </a:rPr>
              <a:t>absolute value of a function</a:t>
            </a:r>
            <a:r>
              <a:rPr lang="en-US" sz="4400" dirty="0" smtClean="0">
                <a:cs typeface="Times New Roman" panose="02020603050405020304" pitchFamily="18" charset="0"/>
              </a:rPr>
              <a:t>.</a:t>
            </a:r>
          </a:p>
          <a:p>
            <a:pPr marL="342900" indent="-342900"/>
            <a:r>
              <a:rPr lang="en-US" sz="4400" dirty="0" smtClean="0">
                <a:cs typeface="Times New Roman" panose="02020603050405020304" pitchFamily="18" charset="0"/>
              </a:rPr>
              <a:t>Know the definition of </a:t>
            </a:r>
            <a:r>
              <a:rPr lang="en-US" sz="4400" i="1" dirty="0" smtClean="0">
                <a:cs typeface="Times New Roman" panose="02020603050405020304" pitchFamily="18" charset="0"/>
              </a:rPr>
              <a:t>modules of a function</a:t>
            </a:r>
          </a:p>
          <a:p>
            <a:pPr marL="342900" indent="-342900"/>
            <a:r>
              <a:rPr lang="en-US" sz="4400" dirty="0" smtClean="0">
                <a:cs typeface="Times New Roman" panose="02020603050405020304" pitchFamily="18" charset="0"/>
              </a:rPr>
              <a:t>Know the definition of </a:t>
            </a:r>
            <a:r>
              <a:rPr lang="en-US" sz="4400" i="1" dirty="0" smtClean="0">
                <a:cs typeface="Times New Roman" panose="02020603050405020304" pitchFamily="18" charset="0"/>
              </a:rPr>
              <a:t>square of a function in module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xmlns="" id="{387906A3-678A-3C4D-B8A8-81657D554FEF}"/>
              </a:ext>
            </a:extLst>
          </p:cNvPr>
          <p:cNvSpPr txBox="1">
            <a:spLocks/>
          </p:cNvSpPr>
          <p:nvPr/>
        </p:nvSpPr>
        <p:spPr>
          <a:xfrm>
            <a:off x="0" y="69413"/>
            <a:ext cx="2795752" cy="574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b="1" kern="12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pPr algn="ctr"/>
            <a:r>
              <a:rPr lang="en-US" sz="3200" dirty="0">
                <a:solidFill>
                  <a:schemeClr val="bg1"/>
                </a:solidFill>
              </a:rPr>
              <a:t>CHAPTER </a:t>
            </a:r>
            <a:r>
              <a:rPr lang="en-US" sz="3200" dirty="0" smtClean="0">
                <a:solidFill>
                  <a:schemeClr val="bg1"/>
                </a:solidFill>
              </a:rPr>
              <a:t>no 6</a:t>
            </a:r>
            <a:endParaRPr lang="x-none" sz="3200" dirty="0">
              <a:solidFill>
                <a:schemeClr val="bg1"/>
              </a:solidFill>
            </a:endParaRP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xmlns="" id="{A785A80D-000B-2249-89CC-4AE6F80BA85C}"/>
              </a:ext>
            </a:extLst>
          </p:cNvPr>
          <p:cNvSpPr txBox="1">
            <a:spLocks noChangeAspect="1"/>
          </p:cNvSpPr>
          <p:nvPr/>
        </p:nvSpPr>
        <p:spPr>
          <a:xfrm>
            <a:off x="2971796" y="110357"/>
            <a:ext cx="8382004" cy="574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b="1" kern="12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sz="2800" dirty="0" smtClean="0"/>
              <a:t>Absolute value of equation.</a:t>
            </a:r>
            <a:endParaRPr lang="x-none" sz="2800" dirty="0">
              <a:solidFill>
                <a:schemeClr val="bg1"/>
              </a:solidFill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0135D3C1-C0AE-944B-80D2-37B726CCF2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80693"/>
              </p:ext>
            </p:extLst>
          </p:nvPr>
        </p:nvGraphicFramePr>
        <p:xfrm>
          <a:off x="79394" y="6552161"/>
          <a:ext cx="4723836" cy="25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959">
                  <a:extLst>
                    <a:ext uri="{9D8B030D-6E8A-4147-A177-3AD203B41FA5}">
                      <a16:colId xmlns:a16="http://schemas.microsoft.com/office/drawing/2014/main" xmlns="" val="1551755065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2939922565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1467980107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3869045171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ALGEBRA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4-term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Week </a:t>
                      </a:r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 3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2019-2020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20859704"/>
                  </a:ext>
                </a:extLst>
              </a:tr>
            </a:tbl>
          </a:graphicData>
        </a:graphic>
      </p:graphicFrame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xmlns="" id="{31B5F9EA-366E-694B-8BD7-77096927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0722" y="6495328"/>
            <a:ext cx="511277" cy="365125"/>
          </a:xfrm>
        </p:spPr>
        <p:txBody>
          <a:bodyPr/>
          <a:lstStyle/>
          <a:p>
            <a:pPr algn="ctr"/>
            <a:fld id="{5024297F-50D5-6844-815D-4000E7E468EF}" type="slidenum">
              <a:rPr lang="x-none" sz="1800" smtClean="0"/>
              <a:pPr algn="ctr"/>
              <a:t>2</a:t>
            </a:fld>
            <a:endParaRPr lang="x-none" sz="1800" dirty="0"/>
          </a:p>
        </p:txBody>
      </p:sp>
    </p:spTree>
    <p:extLst>
      <p:ext uri="{BB962C8B-B14F-4D97-AF65-F5344CB8AC3E}">
        <p14:creationId xmlns:p14="http://schemas.microsoft.com/office/powerpoint/2010/main" val="98759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9196FEA4-0146-DD4B-9F49-221AB781DA25}"/>
              </a:ext>
            </a:extLst>
          </p:cNvPr>
          <p:cNvSpPr txBox="1">
            <a:spLocks/>
          </p:cNvSpPr>
          <p:nvPr/>
        </p:nvSpPr>
        <p:spPr>
          <a:xfrm>
            <a:off x="840259" y="815547"/>
            <a:ext cx="10478530" cy="78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sz="5300" dirty="0" smtClean="0"/>
              <a:t>Definition:</a:t>
            </a:r>
            <a:endParaRPr lang="x-none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xmlns="" id="{387906A3-678A-3C4D-B8A8-81657D554FEF}"/>
              </a:ext>
            </a:extLst>
          </p:cNvPr>
          <p:cNvSpPr txBox="1">
            <a:spLocks/>
          </p:cNvSpPr>
          <p:nvPr/>
        </p:nvSpPr>
        <p:spPr>
          <a:xfrm>
            <a:off x="0" y="69413"/>
            <a:ext cx="2795752" cy="574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b="1" kern="12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pPr algn="ctr"/>
            <a:r>
              <a:rPr lang="en-US" sz="3200" dirty="0">
                <a:solidFill>
                  <a:schemeClr val="bg1"/>
                </a:solidFill>
              </a:rPr>
              <a:t>CHAPTER </a:t>
            </a:r>
            <a:r>
              <a:rPr lang="en-US" sz="3200" dirty="0" smtClean="0">
                <a:solidFill>
                  <a:schemeClr val="bg1"/>
                </a:solidFill>
              </a:rPr>
              <a:t>no 6</a:t>
            </a:r>
            <a:endParaRPr lang="x-none" sz="3200" dirty="0">
              <a:solidFill>
                <a:schemeClr val="bg1"/>
              </a:solidFill>
            </a:endParaRP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xmlns="" id="{A785A80D-000B-2249-89CC-4AE6F80BA85C}"/>
              </a:ext>
            </a:extLst>
          </p:cNvPr>
          <p:cNvSpPr txBox="1">
            <a:spLocks noChangeAspect="1"/>
          </p:cNvSpPr>
          <p:nvPr/>
        </p:nvSpPr>
        <p:spPr>
          <a:xfrm>
            <a:off x="2971796" y="69413"/>
            <a:ext cx="8382004" cy="574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b="1" kern="12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sz="3200" dirty="0" smtClean="0"/>
              <a:t>Absolute value of equation</a:t>
            </a:r>
            <a:endParaRPr lang="x-none" sz="3200" dirty="0">
              <a:solidFill>
                <a:schemeClr val="bg1"/>
              </a:solidFill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0135D3C1-C0AE-944B-80D2-37B726CCF2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16314"/>
              </p:ext>
            </p:extLst>
          </p:nvPr>
        </p:nvGraphicFramePr>
        <p:xfrm>
          <a:off x="79394" y="6552161"/>
          <a:ext cx="4723836" cy="25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959">
                  <a:extLst>
                    <a:ext uri="{9D8B030D-6E8A-4147-A177-3AD203B41FA5}">
                      <a16:colId xmlns:a16="http://schemas.microsoft.com/office/drawing/2014/main" xmlns="" val="1551755065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2939922565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1467980107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3869045171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ALGEBRA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4-term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Week </a:t>
                      </a:r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 3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2019-2020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20859704"/>
                  </a:ext>
                </a:extLst>
              </a:tr>
            </a:tbl>
          </a:graphicData>
        </a:graphic>
      </p:graphicFrame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xmlns="" id="{31B5F9EA-366E-694B-8BD7-77096927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0722" y="6495328"/>
            <a:ext cx="511277" cy="365125"/>
          </a:xfrm>
        </p:spPr>
        <p:txBody>
          <a:bodyPr/>
          <a:lstStyle/>
          <a:p>
            <a:pPr algn="ctr"/>
            <a:fld id="{5024297F-50D5-6844-815D-4000E7E468EF}" type="slidenum">
              <a:rPr lang="x-none" sz="1800" smtClean="0"/>
              <a:pPr algn="ctr"/>
              <a:t>3</a:t>
            </a:fld>
            <a:endParaRPr lang="x-none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510989" y="1771501"/>
            <a:ext cx="59839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On the real number line, the </a:t>
            </a:r>
            <a:r>
              <a:rPr lang="en-US" sz="2800" b="1" dirty="0" smtClean="0"/>
              <a:t>absolute value</a:t>
            </a:r>
            <a:r>
              <a:rPr lang="en-US" sz="2800" dirty="0" smtClean="0"/>
              <a:t> of </a:t>
            </a:r>
            <a:r>
              <a:rPr lang="en-US" sz="2800" i="1" dirty="0" smtClean="0"/>
              <a:t>x</a:t>
            </a:r>
            <a:r>
              <a:rPr lang="en-US" sz="2800" dirty="0" smtClean="0"/>
              <a:t> is the distance from the origin to the point </a:t>
            </a:r>
            <a:r>
              <a:rPr lang="en-US" sz="2800" i="1" dirty="0" smtClean="0"/>
              <a:t>x</a:t>
            </a:r>
            <a:r>
              <a:rPr lang="en-US" sz="2800" dirty="0" smtClean="0"/>
              <a:t>. For example, there are two points whose distance from the origin is three units, -3 and 3. So the equation </a:t>
            </a:r>
            <a:r>
              <a:rPr lang="en-US" sz="2800" i="1" dirty="0" smtClean="0"/>
              <a:t>│x│ </a:t>
            </a:r>
            <a:r>
              <a:rPr lang="en-US" sz="2800" dirty="0" smtClean="0"/>
              <a:t>= 3 has two solutions, 3 and -3. Let us first remember the mathematical definition of absolute value.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9412" y="1771500"/>
            <a:ext cx="4624388" cy="439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3454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9196FEA4-0146-DD4B-9F49-221AB781DA25}"/>
              </a:ext>
            </a:extLst>
          </p:cNvPr>
          <p:cNvSpPr txBox="1">
            <a:spLocks/>
          </p:cNvSpPr>
          <p:nvPr/>
        </p:nvSpPr>
        <p:spPr>
          <a:xfrm>
            <a:off x="840259" y="815547"/>
            <a:ext cx="10478530" cy="78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sz="5300" dirty="0" smtClean="0"/>
              <a:t>Example:</a:t>
            </a:r>
            <a:endParaRPr lang="x-none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xmlns="" id="{387906A3-678A-3C4D-B8A8-81657D554FEF}"/>
              </a:ext>
            </a:extLst>
          </p:cNvPr>
          <p:cNvSpPr txBox="1">
            <a:spLocks/>
          </p:cNvSpPr>
          <p:nvPr/>
        </p:nvSpPr>
        <p:spPr>
          <a:xfrm>
            <a:off x="0" y="69413"/>
            <a:ext cx="2795752" cy="574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b="1" kern="12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pPr algn="ctr"/>
            <a:r>
              <a:rPr lang="en-US" sz="3200" dirty="0">
                <a:solidFill>
                  <a:schemeClr val="bg1"/>
                </a:solidFill>
              </a:rPr>
              <a:t>CHAPTER </a:t>
            </a:r>
            <a:r>
              <a:rPr lang="en-US" sz="3200" dirty="0" smtClean="0">
                <a:solidFill>
                  <a:schemeClr val="bg1"/>
                </a:solidFill>
              </a:rPr>
              <a:t>no 6</a:t>
            </a:r>
            <a:endParaRPr lang="x-none" sz="3200" dirty="0">
              <a:solidFill>
                <a:schemeClr val="bg1"/>
              </a:solidFill>
            </a:endParaRP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xmlns="" id="{A785A80D-000B-2249-89CC-4AE6F80BA85C}"/>
              </a:ext>
            </a:extLst>
          </p:cNvPr>
          <p:cNvSpPr txBox="1">
            <a:spLocks noChangeAspect="1"/>
          </p:cNvSpPr>
          <p:nvPr/>
        </p:nvSpPr>
        <p:spPr>
          <a:xfrm>
            <a:off x="2971796" y="69413"/>
            <a:ext cx="8382004" cy="574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b="1" kern="12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sz="3200" dirty="0" smtClean="0"/>
              <a:t>Absolute value of equation </a:t>
            </a:r>
            <a:endParaRPr lang="x-none" sz="3200" dirty="0">
              <a:solidFill>
                <a:schemeClr val="bg1"/>
              </a:solidFill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0135D3C1-C0AE-944B-80D2-37B726CCF2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741100"/>
              </p:ext>
            </p:extLst>
          </p:nvPr>
        </p:nvGraphicFramePr>
        <p:xfrm>
          <a:off x="79394" y="6552161"/>
          <a:ext cx="4723836" cy="25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959">
                  <a:extLst>
                    <a:ext uri="{9D8B030D-6E8A-4147-A177-3AD203B41FA5}">
                      <a16:colId xmlns:a16="http://schemas.microsoft.com/office/drawing/2014/main" xmlns="" val="1551755065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2939922565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1467980107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3869045171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ALGEBRA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4-term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Week </a:t>
                      </a:r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 3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2019-2020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20859704"/>
                  </a:ext>
                </a:extLst>
              </a:tr>
            </a:tbl>
          </a:graphicData>
        </a:graphic>
      </p:graphicFrame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xmlns="" id="{31B5F9EA-366E-694B-8BD7-77096927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0722" y="6495328"/>
            <a:ext cx="511277" cy="365125"/>
          </a:xfrm>
        </p:spPr>
        <p:txBody>
          <a:bodyPr/>
          <a:lstStyle/>
          <a:p>
            <a:pPr algn="ctr"/>
            <a:fld id="{5024297F-50D5-6844-815D-4000E7E468EF}" type="slidenum">
              <a:rPr lang="x-none" sz="1800" smtClean="0"/>
              <a:pPr algn="ctr"/>
              <a:t>4</a:t>
            </a:fld>
            <a:endParaRPr lang="x-none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853380" y="2620735"/>
            <a:ext cx="597855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Case 1</a:t>
            </a:r>
            <a:r>
              <a:rPr lang="en-US" sz="2800" b="1" dirty="0" smtClean="0"/>
              <a:t> </a:t>
            </a:r>
          </a:p>
          <a:p>
            <a:pPr algn="ctr"/>
            <a:r>
              <a:rPr lang="en-US" sz="4800" b="1" dirty="0" smtClean="0"/>
              <a:t>If x </a:t>
            </a:r>
            <a:r>
              <a:rPr lang="en-US" sz="4800" b="1" dirty="0"/>
              <a:t>– </a:t>
            </a:r>
            <a:r>
              <a:rPr lang="en-US" sz="4800" b="1" dirty="0" smtClean="0"/>
              <a:t>2 ≥ 0 ;  x ≥ 2</a:t>
            </a:r>
          </a:p>
          <a:p>
            <a:pPr algn="ctr"/>
            <a:r>
              <a:rPr lang="en-US" sz="4800" b="1" dirty="0" smtClean="0"/>
              <a:t>x - 2 = 5</a:t>
            </a:r>
          </a:p>
          <a:p>
            <a:pPr algn="ctr"/>
            <a:r>
              <a:rPr lang="en-US" sz="4800" b="1" dirty="0" smtClean="0"/>
              <a:t>x = 7</a:t>
            </a:r>
            <a:endParaRPr lang="en-US" sz="4800" b="1" dirty="0"/>
          </a:p>
          <a:p>
            <a:endParaRPr lang="en-US" b="1" dirty="0"/>
          </a:p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489149" y="2595858"/>
            <a:ext cx="454587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Case 2</a:t>
            </a:r>
            <a:r>
              <a:rPr lang="en-US" sz="2800" b="1" dirty="0" smtClean="0"/>
              <a:t> </a:t>
            </a:r>
          </a:p>
          <a:p>
            <a:pPr algn="ctr"/>
            <a:r>
              <a:rPr lang="en-US" sz="4800" b="1" dirty="0" smtClean="0"/>
              <a:t>If x-2 &lt; 0 ; x &lt; 2</a:t>
            </a:r>
          </a:p>
          <a:p>
            <a:pPr algn="ctr"/>
            <a:r>
              <a:rPr lang="en-US" sz="4800" b="1" dirty="0" smtClean="0"/>
              <a:t>-(x – 2) = 5</a:t>
            </a:r>
          </a:p>
          <a:p>
            <a:pPr algn="ctr"/>
            <a:r>
              <a:rPr lang="en-US" sz="4800" b="1" dirty="0" smtClean="0"/>
              <a:t>x = -3</a:t>
            </a:r>
            <a:endParaRPr lang="ru-RU" sz="4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181647" y="5499644"/>
            <a:ext cx="7589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B0F0"/>
                </a:solidFill>
              </a:rPr>
              <a:t>So the solutions are -3 and 7</a:t>
            </a:r>
            <a:endParaRPr lang="ru-RU" sz="4000" b="1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75270" y="1763296"/>
                <a:ext cx="1047853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 smtClean="0">
                    <a:solidFill>
                      <a:srgbClr val="FF0000"/>
                    </a:solidFill>
                  </a:rPr>
                  <a:t>Solve the equation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600" b="1" i="1" dirty="0">
                        <a:solidFill>
                          <a:srgbClr val="FF0000"/>
                        </a:solidFill>
                      </a:rPr>
                      <m:t>│</m:t>
                    </m:r>
                  </m:oMath>
                </a14:m>
                <a:r>
                  <a:rPr lang="en-US" sz="3600" b="1" dirty="0">
                    <a:solidFill>
                      <a:srgbClr val="FF0000"/>
                    </a:solidFill>
                  </a:rPr>
                  <a:t>x – 2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600" b="1" i="1" dirty="0">
                        <a:solidFill>
                          <a:srgbClr val="FF0000"/>
                        </a:solidFill>
                      </a:rPr>
                      <m:t>│</m:t>
                    </m:r>
                  </m:oMath>
                </a14:m>
                <a:r>
                  <a:rPr lang="en-US" sz="3600" b="1" dirty="0">
                    <a:solidFill>
                      <a:srgbClr val="FF0000"/>
                    </a:solidFill>
                  </a:rPr>
                  <a:t> = 5</a:t>
                </a:r>
              </a:p>
              <a:p>
                <a:endParaRPr lang="en-US" sz="1200" b="1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270" y="1763296"/>
                <a:ext cx="10478530" cy="1107996"/>
              </a:xfrm>
              <a:prstGeom prst="rect">
                <a:avLst/>
              </a:prstGeom>
              <a:blipFill>
                <a:blip r:embed="rId2"/>
                <a:stretch>
                  <a:fillRect t="-8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868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1611" y="1752943"/>
            <a:ext cx="4872446" cy="4430983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B9A8E27-2286-444C-92E3-CEECA1BBF8BE}"/>
              </a:ext>
            </a:extLst>
          </p:cNvPr>
          <p:cNvSpPr txBox="1">
            <a:spLocks/>
          </p:cNvSpPr>
          <p:nvPr/>
        </p:nvSpPr>
        <p:spPr>
          <a:xfrm>
            <a:off x="840258" y="1815150"/>
            <a:ext cx="5969975" cy="4299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x-none" dirty="0">
              <a:cs typeface="Times New Roman" panose="02020603050405020304" pitchFamily="18" charset="0"/>
            </a:endParaRP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xmlns="" id="{387906A3-678A-3C4D-B8A8-81657D554FEF}"/>
              </a:ext>
            </a:extLst>
          </p:cNvPr>
          <p:cNvSpPr txBox="1">
            <a:spLocks/>
          </p:cNvSpPr>
          <p:nvPr/>
        </p:nvSpPr>
        <p:spPr>
          <a:xfrm>
            <a:off x="0" y="69413"/>
            <a:ext cx="2795752" cy="574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b="1" kern="12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pPr algn="ctr"/>
            <a:r>
              <a:rPr lang="en-US" sz="3200" dirty="0">
                <a:solidFill>
                  <a:schemeClr val="bg1"/>
                </a:solidFill>
              </a:rPr>
              <a:t>CHAPTER </a:t>
            </a:r>
            <a:r>
              <a:rPr lang="en-US" sz="3200" dirty="0" smtClean="0">
                <a:solidFill>
                  <a:schemeClr val="bg1"/>
                </a:solidFill>
              </a:rPr>
              <a:t>no 6</a:t>
            </a:r>
            <a:endParaRPr lang="x-none" sz="3200" dirty="0">
              <a:solidFill>
                <a:schemeClr val="bg1"/>
              </a:solidFill>
            </a:endParaRP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xmlns="" id="{A785A80D-000B-2249-89CC-4AE6F80BA85C}"/>
              </a:ext>
            </a:extLst>
          </p:cNvPr>
          <p:cNvSpPr txBox="1">
            <a:spLocks noChangeAspect="1"/>
          </p:cNvSpPr>
          <p:nvPr/>
        </p:nvSpPr>
        <p:spPr>
          <a:xfrm>
            <a:off x="2971796" y="69413"/>
            <a:ext cx="8382004" cy="574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b="1" kern="12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sz="3200" dirty="0" smtClean="0"/>
              <a:t>Absolute value of equation</a:t>
            </a:r>
            <a:endParaRPr lang="x-none" sz="3200" dirty="0">
              <a:solidFill>
                <a:schemeClr val="bg1"/>
              </a:solidFill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0135D3C1-C0AE-944B-80D2-37B726CCF2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66665"/>
              </p:ext>
            </p:extLst>
          </p:nvPr>
        </p:nvGraphicFramePr>
        <p:xfrm>
          <a:off x="79394" y="6552161"/>
          <a:ext cx="4723836" cy="25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959">
                  <a:extLst>
                    <a:ext uri="{9D8B030D-6E8A-4147-A177-3AD203B41FA5}">
                      <a16:colId xmlns:a16="http://schemas.microsoft.com/office/drawing/2014/main" xmlns="" val="1551755065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2939922565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1467980107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3869045171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ALGEBRA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4-term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Week </a:t>
                      </a:r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 3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2019-2020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20859704"/>
                  </a:ext>
                </a:extLst>
              </a:tr>
            </a:tbl>
          </a:graphicData>
        </a:graphic>
      </p:graphicFrame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xmlns="" id="{31B5F9EA-366E-694B-8BD7-77096927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0722" y="6495328"/>
            <a:ext cx="511277" cy="365125"/>
          </a:xfrm>
        </p:spPr>
        <p:txBody>
          <a:bodyPr/>
          <a:lstStyle/>
          <a:p>
            <a:pPr algn="ctr"/>
            <a:fld id="{5024297F-50D5-6844-815D-4000E7E468EF}" type="slidenum">
              <a:rPr lang="x-none" sz="1800" smtClean="0"/>
              <a:pPr algn="ctr"/>
              <a:t>5</a:t>
            </a:fld>
            <a:endParaRPr lang="x-none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840258" y="739487"/>
            <a:ext cx="52109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00" b="1" dirty="0">
                <a:latin typeface="Helvetica Neue" panose="02000503000000020004"/>
              </a:rPr>
              <a:t>Definition</a:t>
            </a:r>
            <a:r>
              <a:rPr lang="en-US" sz="5200" b="1" dirty="0" smtClean="0">
                <a:latin typeface="Helvetica Neue" panose="02000503000000020004"/>
              </a:rPr>
              <a:t>:</a:t>
            </a:r>
            <a:endParaRPr lang="x-none" sz="5200" b="1" dirty="0">
              <a:latin typeface="Helvetica Neue" panose="020005030000000200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65759" y="1600272"/>
                <a:ext cx="8399417" cy="27272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/>
                  <a:t>For all real numbers</a:t>
                </a:r>
                <a:r>
                  <a:rPr lang="en-US" sz="4000" i="1" dirty="0" smtClean="0"/>
                  <a:t> x,</a:t>
                </a:r>
              </a:p>
              <a:p>
                <a:r>
                  <a:rPr lang="en-US" sz="4000" i="1" dirty="0" smtClean="0"/>
                  <a:t>│f(x)│ =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4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,    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𝑖𝑓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4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≥0 </m:t>
                            </m:r>
                          </m:e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4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𝑖𝑓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)&lt;0</m:t>
                            </m:r>
                          </m:e>
                        </m:eqArr>
                      </m:e>
                    </m:d>
                  </m:oMath>
                </a14:m>
                <a:endParaRPr lang="en-US" sz="2400" i="1" dirty="0"/>
              </a:p>
              <a:p>
                <a:endParaRPr lang="en-US" sz="2400" i="1" dirty="0" smtClean="0"/>
              </a:p>
              <a:p>
                <a:endParaRPr lang="ru-RU" i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59" y="1600272"/>
                <a:ext cx="8399417" cy="2727285"/>
              </a:xfrm>
              <a:prstGeom prst="rect">
                <a:avLst/>
              </a:prstGeom>
              <a:blipFill>
                <a:blip r:embed="rId3"/>
                <a:stretch>
                  <a:fillRect l="-2540" t="-40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3255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1105"/>
            <a:ext cx="3198223" cy="545136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CHAPTER no 6</a:t>
            </a:r>
            <a:endParaRPr lang="x-none" sz="32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sz="40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Solve the equation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000" b="1" i="1" dirty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m:t>│</m:t>
                    </m:r>
                    <m:r>
                      <a:rPr lang="en-US" sz="4000" b="1" i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m:rPr>
                        <m:nor/>
                      </m:rPr>
                      <a:rPr lang="en-US" sz="4000" b="1" i="1" dirty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m:t>│</m:t>
                    </m:r>
                  </m:oMath>
                </a14:m>
                <a:r>
                  <a:rPr lang="en-US" sz="4000" b="1" dirty="0">
                    <a:solidFill>
                      <a:schemeClr val="accent5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000" b="1" i="1" dirty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m:t>│</m:t>
                    </m:r>
                    <m:r>
                      <a:rPr lang="en-US" sz="4000" b="1" i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x - 7</a:t>
                </a:r>
                <a:r>
                  <a:rPr lang="en-US" sz="4000" b="1" dirty="0">
                    <a:solidFill>
                      <a:schemeClr val="accent5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000" b="1" i="1" dirty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m:t>│</m:t>
                    </m:r>
                  </m:oMath>
                </a14:m>
                <a:endParaRPr lang="en-US" sz="4000" b="1" dirty="0" smtClean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US" sz="40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Solution:</a:t>
                </a:r>
                <a:endParaRPr lang="en-US" sz="40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US" sz="40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Let`s take the square of both sides. Then,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𝟒</m:t>
                    </m:r>
                    <m:sSup>
                      <m:sSupPr>
                        <m:ctrlPr>
                          <a:rPr lang="en-US" sz="40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- 12x + 9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- 14x + 49 </a:t>
                </a:r>
              </a:p>
              <a:p>
                <a:pPr marL="0" indent="0">
                  <a:buNone/>
                </a:pPr>
                <a:r>
                  <a:rPr lang="en-US" sz="4000" b="1" dirty="0">
                    <a:solidFill>
                      <a:schemeClr val="accent5">
                        <a:lumMod val="75000"/>
                      </a:schemeClr>
                    </a:solidFill>
                  </a:rPr>
                  <a:t>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+ 2x – 40 = 0</a:t>
                </a:r>
              </a:p>
              <a:p>
                <a:pPr marL="0" indent="0">
                  <a:buNone/>
                </a:pPr>
                <a:r>
                  <a:rPr lang="en-US" sz="40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(3x – 10)(x + 4) = 0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40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= -4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0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= 10/3</a:t>
                </a:r>
              </a:p>
              <a:p>
                <a:pPr marL="0" indent="0">
                  <a:buNone/>
                </a:pPr>
                <a:r>
                  <a:rPr lang="en-US" sz="40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Therefore, both -4 and 10/3 are solutions to the equation.   </a:t>
                </a:r>
              </a:p>
              <a:p>
                <a:endParaRPr lang="en-US" sz="4000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23" t="-4902" b="-35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838200" y="764268"/>
            <a:ext cx="57776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200" b="1" dirty="0">
                <a:latin typeface="Helvetica Neue" panose="02000503000000020004"/>
              </a:rPr>
              <a:t>Example:</a:t>
            </a:r>
            <a:endParaRPr lang="x-none" sz="5200" b="1" dirty="0">
              <a:latin typeface="Helvetica Neue" panose="020005030000000200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95897" y="81105"/>
            <a:ext cx="53688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Helvetica Neue" panose="02000503000000020004"/>
              </a:rPr>
              <a:t>Absolute value of equation</a:t>
            </a:r>
            <a:endParaRPr lang="x-none" sz="3200" b="1" dirty="0">
              <a:solidFill>
                <a:schemeClr val="bg1"/>
              </a:solidFill>
              <a:latin typeface="Helvetica Neue" panose="02000503000000020004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228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9196FEA4-0146-DD4B-9F49-221AB781DA25}"/>
              </a:ext>
            </a:extLst>
          </p:cNvPr>
          <p:cNvSpPr txBox="1">
            <a:spLocks/>
          </p:cNvSpPr>
          <p:nvPr/>
        </p:nvSpPr>
        <p:spPr>
          <a:xfrm>
            <a:off x="840259" y="815547"/>
            <a:ext cx="10478530" cy="78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sz="5300" dirty="0" smtClean="0"/>
              <a:t>Rule:</a:t>
            </a:r>
            <a:endParaRPr lang="x-none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xmlns="" id="{387906A3-678A-3C4D-B8A8-81657D554FEF}"/>
              </a:ext>
            </a:extLst>
          </p:cNvPr>
          <p:cNvSpPr txBox="1">
            <a:spLocks/>
          </p:cNvSpPr>
          <p:nvPr/>
        </p:nvSpPr>
        <p:spPr>
          <a:xfrm>
            <a:off x="0" y="69413"/>
            <a:ext cx="2795752" cy="574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b="1" kern="12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pPr algn="ctr"/>
            <a:r>
              <a:rPr lang="en-US" sz="3200" dirty="0">
                <a:solidFill>
                  <a:schemeClr val="bg1"/>
                </a:solidFill>
              </a:rPr>
              <a:t>CHAPTER </a:t>
            </a:r>
            <a:r>
              <a:rPr lang="en-US" sz="3200" dirty="0" smtClean="0">
                <a:solidFill>
                  <a:schemeClr val="bg1"/>
                </a:solidFill>
              </a:rPr>
              <a:t>no 6</a:t>
            </a:r>
            <a:endParaRPr lang="x-none" sz="3200" dirty="0">
              <a:solidFill>
                <a:schemeClr val="bg1"/>
              </a:solidFill>
            </a:endParaRP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xmlns="" id="{A785A80D-000B-2249-89CC-4AE6F80BA85C}"/>
              </a:ext>
            </a:extLst>
          </p:cNvPr>
          <p:cNvSpPr txBox="1">
            <a:spLocks noChangeAspect="1"/>
          </p:cNvSpPr>
          <p:nvPr/>
        </p:nvSpPr>
        <p:spPr>
          <a:xfrm>
            <a:off x="2971796" y="69413"/>
            <a:ext cx="8382004" cy="574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b="1" kern="12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sz="3200" dirty="0" smtClean="0"/>
              <a:t>Absolute value of equation</a:t>
            </a:r>
            <a:endParaRPr lang="x-none" sz="3200" dirty="0">
              <a:solidFill>
                <a:schemeClr val="bg1"/>
              </a:solidFill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0135D3C1-C0AE-944B-80D2-37B726CCF2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398174"/>
              </p:ext>
            </p:extLst>
          </p:nvPr>
        </p:nvGraphicFramePr>
        <p:xfrm>
          <a:off x="79394" y="6552161"/>
          <a:ext cx="4723836" cy="25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959">
                  <a:extLst>
                    <a:ext uri="{9D8B030D-6E8A-4147-A177-3AD203B41FA5}">
                      <a16:colId xmlns:a16="http://schemas.microsoft.com/office/drawing/2014/main" xmlns="" val="1551755065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2939922565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1467980107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3869045171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ALGEBRA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4-term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Week </a:t>
                      </a:r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 3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2019-2020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20859704"/>
                  </a:ext>
                </a:extLst>
              </a:tr>
            </a:tbl>
          </a:graphicData>
        </a:graphic>
      </p:graphicFrame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xmlns="" id="{31B5F9EA-366E-694B-8BD7-77096927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0722" y="6495328"/>
            <a:ext cx="511277" cy="365125"/>
          </a:xfrm>
        </p:spPr>
        <p:txBody>
          <a:bodyPr/>
          <a:lstStyle/>
          <a:p>
            <a:pPr algn="ctr"/>
            <a:fld id="{5024297F-50D5-6844-815D-4000E7E468EF}" type="slidenum">
              <a:rPr lang="x-none" sz="1800" smtClean="0"/>
              <a:pPr algn="ctr"/>
              <a:t>7</a:t>
            </a:fld>
            <a:endParaRPr lang="x-none" sz="1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796" y="1646989"/>
            <a:ext cx="4670004" cy="463316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5131" y="1771501"/>
                <a:ext cx="6270172" cy="2123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The absolute value of a number is  never negative </a:t>
                </a:r>
                <a:r>
                  <a:rPr lang="en-US" sz="4400" b="1" i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│</a:t>
                </a:r>
                <a:r>
                  <a:rPr lang="en-US" sz="4400" b="1" i="1" dirty="0">
                    <a:solidFill>
                      <a:schemeClr val="accent6">
                        <a:lumMod val="50000"/>
                      </a:schemeClr>
                    </a:solidFill>
                  </a:rPr>
                  <a:t>a</a:t>
                </a:r>
                <a:r>
                  <a:rPr lang="en-US" sz="4400" b="1" i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│</a:t>
                </a:r>
                <a:r>
                  <a:rPr lang="en-US" sz="4400" b="1" dirty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44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0.</a:t>
                </a:r>
                <a:endParaRPr lang="ru-RU" sz="4400" b="1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31" y="1771501"/>
                <a:ext cx="6270172" cy="2123658"/>
              </a:xfrm>
              <a:prstGeom prst="rect">
                <a:avLst/>
              </a:prstGeom>
              <a:blipFill>
                <a:blip r:embed="rId3"/>
                <a:stretch>
                  <a:fillRect l="-3307" t="-6034" r="-5253" b="-129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921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9196FEA4-0146-DD4B-9F49-221AB781DA25}"/>
              </a:ext>
            </a:extLst>
          </p:cNvPr>
          <p:cNvSpPr txBox="1">
            <a:spLocks/>
          </p:cNvSpPr>
          <p:nvPr/>
        </p:nvSpPr>
        <p:spPr>
          <a:xfrm>
            <a:off x="840259" y="815547"/>
            <a:ext cx="10478530" cy="78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sz="5300" dirty="0" smtClean="0"/>
              <a:t>Definition:</a:t>
            </a:r>
            <a:endParaRPr lang="x-none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xmlns="" id="{387906A3-678A-3C4D-B8A8-81657D554FEF}"/>
              </a:ext>
            </a:extLst>
          </p:cNvPr>
          <p:cNvSpPr txBox="1">
            <a:spLocks/>
          </p:cNvSpPr>
          <p:nvPr/>
        </p:nvSpPr>
        <p:spPr>
          <a:xfrm>
            <a:off x="0" y="69413"/>
            <a:ext cx="2795752" cy="574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b="1" kern="12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pPr algn="ctr"/>
            <a:r>
              <a:rPr lang="en-US" sz="3200" dirty="0">
                <a:solidFill>
                  <a:schemeClr val="bg1"/>
                </a:solidFill>
              </a:rPr>
              <a:t>CHAPTER </a:t>
            </a:r>
            <a:r>
              <a:rPr lang="en-US" sz="3200" dirty="0" smtClean="0">
                <a:solidFill>
                  <a:schemeClr val="bg1"/>
                </a:solidFill>
              </a:rPr>
              <a:t>no 6</a:t>
            </a:r>
            <a:endParaRPr lang="x-none" sz="3200" dirty="0">
              <a:solidFill>
                <a:schemeClr val="bg1"/>
              </a:solidFill>
            </a:endParaRP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xmlns="" id="{A785A80D-000B-2249-89CC-4AE6F80BA85C}"/>
              </a:ext>
            </a:extLst>
          </p:cNvPr>
          <p:cNvSpPr txBox="1">
            <a:spLocks noChangeAspect="1"/>
          </p:cNvSpPr>
          <p:nvPr/>
        </p:nvSpPr>
        <p:spPr>
          <a:xfrm>
            <a:off x="2971796" y="69413"/>
            <a:ext cx="8382004" cy="574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b="1" kern="12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sz="3200" dirty="0" smtClean="0"/>
              <a:t>Absolute value of equation</a:t>
            </a:r>
            <a:endParaRPr lang="x-none" sz="3200" dirty="0">
              <a:solidFill>
                <a:schemeClr val="bg1"/>
              </a:solidFill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0135D3C1-C0AE-944B-80D2-37B726CCF2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229187"/>
              </p:ext>
            </p:extLst>
          </p:nvPr>
        </p:nvGraphicFramePr>
        <p:xfrm>
          <a:off x="79394" y="6552161"/>
          <a:ext cx="4723836" cy="25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959">
                  <a:extLst>
                    <a:ext uri="{9D8B030D-6E8A-4147-A177-3AD203B41FA5}">
                      <a16:colId xmlns:a16="http://schemas.microsoft.com/office/drawing/2014/main" xmlns="" val="1551755065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2939922565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1467980107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3869045171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ALGEBRA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4-term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Week </a:t>
                      </a:r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 3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2019-2020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20859704"/>
                  </a:ext>
                </a:extLst>
              </a:tr>
            </a:tbl>
          </a:graphicData>
        </a:graphic>
      </p:graphicFrame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xmlns="" id="{31B5F9EA-366E-694B-8BD7-77096927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0722" y="6495328"/>
            <a:ext cx="511277" cy="365125"/>
          </a:xfrm>
        </p:spPr>
        <p:txBody>
          <a:bodyPr/>
          <a:lstStyle/>
          <a:p>
            <a:pPr algn="ctr"/>
            <a:fld id="{5024297F-50D5-6844-815D-4000E7E468EF}" type="slidenum">
              <a:rPr lang="x-none" sz="1800" smtClean="0"/>
              <a:pPr algn="ctr"/>
              <a:t>8</a:t>
            </a:fld>
            <a:endParaRPr lang="x-none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40259" y="3566160"/>
                <a:ext cx="10513541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 smtClean="0"/>
                  <a:t>  </a:t>
                </a:r>
                <a:endParaRPr lang="en-US" sz="5400" b="0" dirty="0" smtClean="0"/>
              </a:p>
              <a:p>
                <a:pPr algn="ctr"/>
                <a:r>
                  <a:rPr lang="en-US" sz="54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60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m:t>│</m:t>
                    </m:r>
                    <m:r>
                      <m:rPr>
                        <m:nor/>
                      </m:rPr>
                      <a:rPr lang="en-US" sz="60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m:t>f</m:t>
                    </m:r>
                    <m:r>
                      <m:rPr>
                        <m:nor/>
                      </m:rPr>
                      <a:rPr lang="en-US" sz="60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en-US" sz="60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en-US" sz="60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m:t>)│</m:t>
                    </m:r>
                    <m:r>
                      <m:rPr>
                        <m:nor/>
                      </m:rPr>
                      <a:rPr lang="en-US" sz="6000" b="1" i="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m:t> =</m:t>
                    </m:r>
                    <m:r>
                      <m:rPr>
                        <m:nor/>
                      </m:rPr>
                      <a:rPr lang="en-US" sz="60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m:t>│</m:t>
                    </m:r>
                    <m:r>
                      <m:rPr>
                        <m:nor/>
                      </m:rPr>
                      <a:rPr lang="en-US" sz="60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m:t>g</m:t>
                    </m:r>
                    <m:r>
                      <m:rPr>
                        <m:nor/>
                      </m:rPr>
                      <a:rPr lang="en-US" sz="60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en-US" sz="60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en-US" sz="60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m:t>)│</m:t>
                    </m:r>
                  </m:oMath>
                </a14:m>
                <a:r>
                  <a:rPr lang="en-US" sz="60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  =&gt;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6000" b="1" i="1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m:t>f</m:t>
                    </m:r>
                    <m:r>
                      <m:rPr>
                        <m:nor/>
                      </m:rPr>
                      <a:rPr lang="en-US" sz="6000" b="1" i="1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en-US" sz="6000" b="1" i="1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en-US" sz="6000" b="1" i="1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m:t>)</m:t>
                    </m:r>
                    <m:r>
                      <m:rPr>
                        <m:nor/>
                      </m:rPr>
                      <a:rPr lang="en-US" sz="6000" b="1" i="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m:t> = </m:t>
                    </m:r>
                    <m:r>
                      <a:rPr lang="en-US" sz="60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±</m:t>
                    </m:r>
                    <m:r>
                      <m:rPr>
                        <m:nor/>
                      </m:rPr>
                      <a:rPr lang="en-US" sz="60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m:t>g</m:t>
                    </m:r>
                    <m:r>
                      <m:rPr>
                        <m:nor/>
                      </m:rPr>
                      <a:rPr lang="en-US" sz="6000" b="1" i="1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en-US" sz="6000" b="1" i="1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en-US" sz="6000" b="1" i="1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m:t>)</m:t>
                    </m:r>
                  </m:oMath>
                </a14:m>
                <a:endParaRPr lang="ru-RU" sz="60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3566160"/>
                <a:ext cx="10513541" cy="1569660"/>
              </a:xfrm>
              <a:prstGeom prst="rect">
                <a:avLst/>
              </a:prstGeom>
              <a:blipFill>
                <a:blip r:embed="rId2"/>
                <a:stretch>
                  <a:fillRect b="-256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40259" y="2011679"/>
                <a:ext cx="10478530" cy="2215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60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6000" b="1" i="1" dirty="0">
                            <a:solidFill>
                              <a:schemeClr val="accent1">
                                <a:lumMod val="50000"/>
                              </a:schemeClr>
                            </a:solidFill>
                          </a:rPr>
                          <m:t>│</m:t>
                        </m:r>
                        <m:r>
                          <m:rPr>
                            <m:nor/>
                          </m:rPr>
                          <a:rPr lang="en-US" sz="6000" b="1" i="1" dirty="0">
                            <a:solidFill>
                              <a:schemeClr val="accent1">
                                <a:lumMod val="50000"/>
                              </a:schemeClr>
                            </a:solidFill>
                          </a:rPr>
                          <m:t>f</m:t>
                        </m:r>
                        <m:r>
                          <m:rPr>
                            <m:nor/>
                          </m:rPr>
                          <a:rPr lang="en-US" sz="6000" b="1" i="1" dirty="0">
                            <a:solidFill>
                              <a:schemeClr val="accent1">
                                <a:lumMod val="50000"/>
                              </a:schemeClr>
                            </a:solidFill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6000" b="1" i="1" dirty="0">
                            <a:solidFill>
                              <a:schemeClr val="accent1">
                                <a:lumMod val="50000"/>
                              </a:schemeClr>
                            </a:solidFill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6000" b="1" i="1" dirty="0">
                            <a:solidFill>
                              <a:schemeClr val="accent1">
                                <a:lumMod val="50000"/>
                              </a:schemeClr>
                            </a:solidFill>
                          </a:rPr>
                          <m:t>)│</m:t>
                        </m:r>
                      </m:e>
                      <m:sup>
                        <m:r>
                          <a:rPr lang="en-US" sz="60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6000" b="1" dirty="0">
                    <a:solidFill>
                      <a:schemeClr val="accent1">
                        <a:lumMod val="50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60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6000" b="1" i="1" dirty="0">
                            <a:solidFill>
                              <a:schemeClr val="accent1">
                                <a:lumMod val="50000"/>
                              </a:schemeClr>
                            </a:solidFill>
                          </a:rPr>
                          <m:t>f</m:t>
                        </m:r>
                      </m:e>
                      <m:sup>
                        <m:r>
                          <a:rPr lang="en-US" sz="60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d>
                      <m:dPr>
                        <m:ctrlPr>
                          <a:rPr lang="en-US" sz="60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60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6000" b="1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6000" b="1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60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60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6000" b="1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6000" b="1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60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60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endParaRPr lang="en-US" sz="6000" b="1" dirty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algn="ctr"/>
                <a:endParaRPr lang="en-US" sz="6000" b="1" dirty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2011679"/>
                <a:ext cx="10478530" cy="2215991"/>
              </a:xfrm>
              <a:prstGeom prst="rect">
                <a:avLst/>
              </a:prstGeom>
              <a:blipFill>
                <a:blip r:embed="rId3"/>
                <a:stretch>
                  <a:fillRect t="-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054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9196FEA4-0146-DD4B-9F49-221AB781DA25}"/>
              </a:ext>
            </a:extLst>
          </p:cNvPr>
          <p:cNvSpPr txBox="1">
            <a:spLocks/>
          </p:cNvSpPr>
          <p:nvPr/>
        </p:nvSpPr>
        <p:spPr>
          <a:xfrm>
            <a:off x="840259" y="815547"/>
            <a:ext cx="10478530" cy="78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sz="5300" dirty="0" smtClean="0"/>
              <a:t>Example:</a:t>
            </a:r>
            <a:endParaRPr lang="x-none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xmlns="" id="{387906A3-678A-3C4D-B8A8-81657D554FEF}"/>
              </a:ext>
            </a:extLst>
          </p:cNvPr>
          <p:cNvSpPr txBox="1">
            <a:spLocks/>
          </p:cNvSpPr>
          <p:nvPr/>
        </p:nvSpPr>
        <p:spPr>
          <a:xfrm>
            <a:off x="0" y="69413"/>
            <a:ext cx="2795752" cy="574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b="1" kern="12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pPr algn="ctr"/>
            <a:r>
              <a:rPr lang="en-US" sz="3200" dirty="0">
                <a:solidFill>
                  <a:schemeClr val="bg1"/>
                </a:solidFill>
              </a:rPr>
              <a:t>CHAPTER </a:t>
            </a:r>
            <a:r>
              <a:rPr lang="en-US" sz="3200" dirty="0" smtClean="0">
                <a:solidFill>
                  <a:schemeClr val="bg1"/>
                </a:solidFill>
              </a:rPr>
              <a:t>no 6</a:t>
            </a:r>
            <a:endParaRPr lang="x-none" sz="3200" dirty="0">
              <a:solidFill>
                <a:schemeClr val="bg1"/>
              </a:solidFill>
            </a:endParaRP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xmlns="" id="{A785A80D-000B-2249-89CC-4AE6F80BA85C}"/>
              </a:ext>
            </a:extLst>
          </p:cNvPr>
          <p:cNvSpPr txBox="1">
            <a:spLocks noChangeAspect="1"/>
          </p:cNvSpPr>
          <p:nvPr/>
        </p:nvSpPr>
        <p:spPr>
          <a:xfrm>
            <a:off x="2971796" y="69413"/>
            <a:ext cx="8382004" cy="574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b="1" kern="12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sz="3200" dirty="0" smtClean="0"/>
              <a:t>Absolute value of equation</a:t>
            </a:r>
            <a:endParaRPr lang="x-none" sz="3200" dirty="0">
              <a:solidFill>
                <a:schemeClr val="bg1"/>
              </a:solidFill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0135D3C1-C0AE-944B-80D2-37B726CCF2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449502"/>
              </p:ext>
            </p:extLst>
          </p:nvPr>
        </p:nvGraphicFramePr>
        <p:xfrm>
          <a:off x="79394" y="6552161"/>
          <a:ext cx="4723836" cy="25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959">
                  <a:extLst>
                    <a:ext uri="{9D8B030D-6E8A-4147-A177-3AD203B41FA5}">
                      <a16:colId xmlns:a16="http://schemas.microsoft.com/office/drawing/2014/main" xmlns="" val="1551755065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2939922565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1467980107"/>
                    </a:ext>
                  </a:extLst>
                </a:gridCol>
                <a:gridCol w="1180959">
                  <a:extLst>
                    <a:ext uri="{9D8B030D-6E8A-4147-A177-3AD203B41FA5}">
                      <a16:colId xmlns:a16="http://schemas.microsoft.com/office/drawing/2014/main" xmlns="" val="3869045171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ALGEBRA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4-term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Week </a:t>
                      </a:r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 3</a:t>
                      </a:r>
                      <a:endParaRPr lang="x-none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2019-2020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20859704"/>
                  </a:ext>
                </a:extLst>
              </a:tr>
            </a:tbl>
          </a:graphicData>
        </a:graphic>
      </p:graphicFrame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xmlns="" id="{31B5F9EA-366E-694B-8BD7-77096927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0722" y="6495328"/>
            <a:ext cx="511277" cy="365125"/>
          </a:xfrm>
        </p:spPr>
        <p:txBody>
          <a:bodyPr/>
          <a:lstStyle/>
          <a:p>
            <a:pPr algn="ctr"/>
            <a:fld id="{5024297F-50D5-6844-815D-4000E7E468EF}" type="slidenum">
              <a:rPr lang="x-none" sz="1800" smtClean="0"/>
              <a:pPr algn="ctr"/>
              <a:t>9</a:t>
            </a:fld>
            <a:endParaRPr lang="x-none" sz="1800" dirty="0"/>
          </a:p>
        </p:txBody>
      </p:sp>
      <p:sp>
        <p:nvSpPr>
          <p:cNvPr id="18" name="TextBox 17"/>
          <p:cNvSpPr txBox="1"/>
          <p:nvPr/>
        </p:nvSpPr>
        <p:spPr>
          <a:xfrm>
            <a:off x="840258" y="5289165"/>
            <a:ext cx="10450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+mj-lt"/>
              </a:rPr>
              <a:t>Hence, the solutions to the equation are 0, 2, 3, 5</a:t>
            </a:r>
            <a:r>
              <a:rPr lang="en-US" sz="3600" dirty="0" smtClean="0">
                <a:solidFill>
                  <a:srgbClr val="FF0000"/>
                </a:solidFill>
                <a:latin typeface="+mj-lt"/>
              </a:rPr>
              <a:t>.</a:t>
            </a:r>
            <a:endParaRPr lang="ru-RU" sz="3600" dirty="0">
              <a:solidFill>
                <a:srgbClr val="FF000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03513" y="2662477"/>
                <a:ext cx="5468867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Case 1 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−5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+3≥</m:t>
                    </m:r>
                  </m:oMath>
                </a14:m>
                <a:r>
                  <a:rPr lang="en-US" i="1" dirty="0" smtClean="0"/>
                  <a:t> 0 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−5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+3= 3</m:t>
                    </m:r>
                  </m:oMath>
                </a14:m>
                <a:r>
                  <a:rPr lang="en-US" i="1" dirty="0" smtClean="0"/>
                  <a:t>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 −5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i="1" dirty="0" smtClean="0"/>
              </a:p>
              <a:p>
                <a:pPr algn="ctr"/>
                <a:r>
                  <a:rPr lang="en-US" i="1" dirty="0"/>
                  <a:t>x</a:t>
                </a:r>
                <a:r>
                  <a:rPr lang="en-US" i="1" dirty="0" smtClean="0"/>
                  <a:t>(x – 5)  = 0</a:t>
                </a:r>
              </a:p>
              <a:p>
                <a:pPr algn="ctr"/>
                <a:r>
                  <a:rPr lang="en-US" i="1" dirty="0"/>
                  <a:t>x</a:t>
                </a:r>
                <a:r>
                  <a:rPr lang="en-US" i="1" dirty="0" smtClean="0"/>
                  <a:t> = 0 or x = 5 </a:t>
                </a:r>
              </a:p>
              <a:p>
                <a:pPr algn="ctr"/>
                <a:r>
                  <a:rPr lang="en-US" i="1" dirty="0" smtClean="0"/>
                  <a:t>These values satisfy the inequality, so they</a:t>
                </a:r>
              </a:p>
              <a:p>
                <a:pPr algn="ctr"/>
                <a:r>
                  <a:rPr lang="en-US" i="1" dirty="0" smtClean="0"/>
                  <a:t> are solutions.</a:t>
                </a:r>
                <a:endParaRPr lang="en-US" i="1" dirty="0"/>
              </a:p>
              <a:p>
                <a:endParaRPr lang="en-US" i="1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513" y="2662477"/>
                <a:ext cx="5468867" cy="3416320"/>
              </a:xfrm>
              <a:prstGeom prst="rect">
                <a:avLst/>
              </a:prstGeom>
              <a:blipFill>
                <a:blip r:embed="rId2"/>
                <a:stretch>
                  <a:fillRect l="-892" t="-10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400449" y="2688453"/>
                <a:ext cx="4953351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Case 2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−5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+3&lt;</m:t>
                    </m:r>
                  </m:oMath>
                </a14:m>
                <a:r>
                  <a:rPr lang="en-US" i="1" dirty="0" smtClean="0"/>
                  <a:t> 0 </a:t>
                </a:r>
              </a:p>
              <a:p>
                <a:pPr algn="ctr"/>
                <a:r>
                  <a:rPr lang="en-US" i="1" dirty="0" smtClean="0"/>
                  <a:t> -(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−5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+3)= 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i="1" dirty="0" smtClean="0"/>
                  <a:t>3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+6=</m:t>
                    </m:r>
                  </m:oMath>
                </a14:m>
                <a:r>
                  <a:rPr lang="en-US" i="1" dirty="0"/>
                  <a:t> 0 </a:t>
                </a:r>
                <a:endParaRPr lang="en-US" i="1" dirty="0" smtClean="0"/>
              </a:p>
              <a:p>
                <a:pPr algn="ctr"/>
                <a:r>
                  <a:rPr lang="en-US" i="1" dirty="0" smtClean="0"/>
                  <a:t>(x-3)(x-2) = 0</a:t>
                </a:r>
              </a:p>
              <a:p>
                <a:pPr algn="ctr"/>
                <a:r>
                  <a:rPr lang="en-US" i="1" dirty="0" smtClean="0"/>
                  <a:t>x = 3 or x = 2</a:t>
                </a:r>
                <a:endParaRPr lang="en-US" i="1" dirty="0"/>
              </a:p>
              <a:p>
                <a:pPr algn="ctr"/>
                <a:r>
                  <a:rPr lang="en-US" i="1" dirty="0" smtClean="0"/>
                  <a:t> </a:t>
                </a:r>
                <a:r>
                  <a:rPr lang="en-US" i="1" dirty="0"/>
                  <a:t>These values satisfy the inequality, so they</a:t>
                </a:r>
              </a:p>
              <a:p>
                <a:pPr algn="ctr"/>
                <a:r>
                  <a:rPr lang="en-US" i="1" dirty="0"/>
                  <a:t> are solutions</a:t>
                </a:r>
              </a:p>
              <a:p>
                <a:endParaRPr lang="en-US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449" y="2688453"/>
                <a:ext cx="4953351" cy="2862322"/>
              </a:xfrm>
              <a:prstGeom prst="rect">
                <a:avLst/>
              </a:prstGeom>
              <a:blipFill>
                <a:blip r:embed="rId3"/>
                <a:stretch>
                  <a:fillRect l="-1107" t="-10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40259" y="1719993"/>
                <a:ext cx="10450287" cy="1088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FF0000"/>
                    </a:solidFill>
                  </a:rPr>
                  <a:t>Solve the equation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3200" b="1" i="1" dirty="0">
                            <a:solidFill>
                              <a:srgbClr val="FF0000"/>
                            </a:solidFill>
                          </a:rPr>
                          <m:t>│</m:t>
                        </m:r>
                        <m:r>
                          <a:rPr lang="en-US" sz="3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m:rPr>
                        <m:nor/>
                      </m:rPr>
                      <a:rPr lang="en-US" sz="3200" b="1" i="1" dirty="0">
                        <a:solidFill>
                          <a:srgbClr val="FF0000"/>
                        </a:solidFill>
                      </a:rPr>
                      <m:t>│</m:t>
                    </m:r>
                  </m:oMath>
                </a14:m>
                <a:r>
                  <a:rPr lang="en-US" sz="3200" b="1" dirty="0">
                    <a:solidFill>
                      <a:srgbClr val="FF0000"/>
                    </a:solidFill>
                  </a:rPr>
                  <a:t> = 3</a:t>
                </a:r>
              </a:p>
              <a:p>
                <a:endParaRPr lang="ru-RU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1719993"/>
                <a:ext cx="10450287" cy="1088375"/>
              </a:xfrm>
              <a:prstGeom prst="rect">
                <a:avLst/>
              </a:prstGeom>
              <a:blipFill>
                <a:blip r:embed="rId4"/>
                <a:stretch>
                  <a:fillRect l="-1517" t="-55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589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OrangeBl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OrangeBlue</Template>
  <TotalTime>567</TotalTime>
  <Words>443</Words>
  <Application>Microsoft Office PowerPoint</Application>
  <PresentationFormat>Широкоэкранный</PresentationFormat>
  <Paragraphs>138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11</vt:i4>
      </vt:variant>
    </vt:vector>
  </HeadingPairs>
  <TitlesOfParts>
    <vt:vector size="22" baseType="lpstr">
      <vt:lpstr>Algerian</vt:lpstr>
      <vt:lpstr>Arial</vt:lpstr>
      <vt:lpstr>Calibri</vt:lpstr>
      <vt:lpstr>Calibri Light</vt:lpstr>
      <vt:lpstr>Cambria Math</vt:lpstr>
      <vt:lpstr>Helvetica Neue</vt:lpstr>
      <vt:lpstr>Times New Roman</vt:lpstr>
      <vt:lpstr>OrangeBlue</vt:lpstr>
      <vt:lpstr>1_Custom Design</vt:lpstr>
      <vt:lpstr>4_Custom Design</vt:lpstr>
      <vt:lpstr>Custom Design</vt:lpstr>
      <vt:lpstr>EQUATION INVOLVING AN ABSOLUTE VALUE</vt:lpstr>
      <vt:lpstr>Презентация PowerPoint</vt:lpstr>
      <vt:lpstr>Презентация PowerPoint</vt:lpstr>
      <vt:lpstr>Презентация PowerPoint</vt:lpstr>
      <vt:lpstr>Презентация PowerPoint</vt:lpstr>
      <vt:lpstr>CHAPTER no 6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topic</dc:title>
  <dc:creator>Microsoft Office User</dc:creator>
  <cp:lastModifiedBy>Huawei</cp:lastModifiedBy>
  <cp:revision>46</cp:revision>
  <dcterms:created xsi:type="dcterms:W3CDTF">2020-03-24T04:59:25Z</dcterms:created>
  <dcterms:modified xsi:type="dcterms:W3CDTF">2024-09-19T10:29:26Z</dcterms:modified>
</cp:coreProperties>
</file>