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5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A10F7-E203-408A-B08D-03768BAA0379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41EA4-491C-45FF-902E-5369CA0DF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57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=""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995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55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1" y="2282099"/>
            <a:ext cx="5746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анализ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бастамалары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ІІ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8A512555-2101-4D67-B194-A04CEA72610A}"/>
                  </a:ext>
                </a:extLst>
              </p:cNvPr>
              <p:cNvSpPr txBox="1"/>
              <p:nvPr/>
            </p:nvSpPr>
            <p:spPr>
              <a:xfrm>
                <a:off x="913407" y="477212"/>
                <a:ext cx="10194462" cy="593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3200" dirty="0">
                    <a:solidFill>
                      <a:srgbClr val="7030A0"/>
                    </a:solidFill>
                  </a:rPr>
                  <a:t>Тапсырма. </a:t>
                </a:r>
                <a:r>
                  <a:rPr lang="kk-KZ" sz="3200" dirty="0"/>
                  <a:t>Теңсіздікті шешіңіз.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3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A512555-2101-4D67-B194-A04CEA726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07" y="477212"/>
                <a:ext cx="10194462" cy="593945"/>
              </a:xfrm>
              <a:prstGeom prst="rect">
                <a:avLst/>
              </a:prstGeom>
              <a:blipFill>
                <a:blip r:embed="rId2"/>
                <a:stretch>
                  <a:fillRect l="-1555" t="-11224" b="-32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7D8438B-9248-4F25-81B5-9B46E0C5157B}"/>
              </a:ext>
            </a:extLst>
          </p:cNvPr>
          <p:cNvSpPr txBox="1"/>
          <p:nvPr/>
        </p:nvSpPr>
        <p:spPr>
          <a:xfrm>
            <a:off x="933776" y="1127254"/>
            <a:ext cx="143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>
                <a:solidFill>
                  <a:srgbClr val="7030A0"/>
                </a:solidFill>
              </a:rPr>
              <a:t>Шешуі. </a:t>
            </a:r>
            <a:endParaRPr lang="ru-RU" sz="32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="" xmlns:a16="http://schemas.microsoft.com/office/drawing/2014/main" id="{BB396F3B-69C2-44DC-817C-A8BE1EB732BB}"/>
                  </a:ext>
                </a:extLst>
              </p:cNvPr>
              <p:cNvSpPr/>
              <p:nvPr/>
            </p:nvSpPr>
            <p:spPr>
              <a:xfrm>
                <a:off x="2551363" y="1115447"/>
                <a:ext cx="4705584" cy="593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k-KZ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32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B396F3B-69C2-44DC-817C-A8BE1EB732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363" y="1115447"/>
                <a:ext cx="4705584" cy="5939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="" xmlns:a16="http://schemas.microsoft.com/office/drawing/2014/main" id="{A985D318-7C99-43F6-800D-97A540477713}"/>
                  </a:ext>
                </a:extLst>
              </p:cNvPr>
              <p:cNvSpPr/>
              <p:nvPr/>
            </p:nvSpPr>
            <p:spPr>
              <a:xfrm>
                <a:off x="7394756" y="1127254"/>
                <a:ext cx="19369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985D318-7C99-43F6-800D-97A5404777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756" y="1127254"/>
                <a:ext cx="193694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9139D0BB-CD59-4F23-AF5E-7A6244EC4AD0}"/>
                  </a:ext>
                </a:extLst>
              </p:cNvPr>
              <p:cNvSpPr txBox="1"/>
              <p:nvPr/>
            </p:nvSpPr>
            <p:spPr>
              <a:xfrm>
                <a:off x="1025741" y="1854660"/>
                <a:ext cx="305513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+3&gt;0;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39D0BB-CD59-4F23-AF5E-7A6244EC4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41" y="1854660"/>
                <a:ext cx="3055132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AE26E982-7BB1-4791-BA7D-AEF6735836C9}"/>
                  </a:ext>
                </a:extLst>
              </p:cNvPr>
              <p:cNvSpPr txBox="1"/>
              <p:nvPr/>
            </p:nvSpPr>
            <p:spPr>
              <a:xfrm>
                <a:off x="4308347" y="1854660"/>
                <a:ext cx="30535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+3=0;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26E982-7BB1-4791-BA7D-AEF673583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347" y="1854660"/>
                <a:ext cx="305352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DA88C8E0-0D45-49E9-807C-03FFC9421B1F}"/>
                  </a:ext>
                </a:extLst>
              </p:cNvPr>
              <p:cNvSpPr txBox="1"/>
              <p:nvPr/>
            </p:nvSpPr>
            <p:spPr>
              <a:xfrm>
                <a:off x="7631156" y="1829300"/>
                <a:ext cx="29904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=1;  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=3;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A88C8E0-0D45-49E9-807C-03FFC9421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156" y="1829300"/>
                <a:ext cx="2990434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0DF387EF-DF02-44E5-AB16-7F1FD1A1E5A2}"/>
              </a:ext>
            </a:extLst>
          </p:cNvPr>
          <p:cNvGrpSpPr/>
          <p:nvPr/>
        </p:nvGrpSpPr>
        <p:grpSpPr>
          <a:xfrm>
            <a:off x="933776" y="2329102"/>
            <a:ext cx="3810000" cy="1015684"/>
            <a:chOff x="937531" y="2690654"/>
            <a:chExt cx="3810000" cy="1015684"/>
          </a:xfrm>
        </p:grpSpPr>
        <p:pic>
          <p:nvPicPr>
            <p:cNvPr id="6" name="Рисунок 5">
              <a:extLst>
                <a:ext uri="{FF2B5EF4-FFF2-40B4-BE49-F238E27FC236}">
                  <a16:creationId xmlns="" xmlns:a16="http://schemas.microsoft.com/office/drawing/2014/main" id="{B282BA5E-FF6D-457F-A024-6C5749C45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37531" y="2690654"/>
              <a:ext cx="3810000" cy="838200"/>
            </a:xfrm>
            <a:prstGeom prst="rect">
              <a:avLst/>
            </a:prstGeom>
          </p:spPr>
        </p:pic>
        <p:grpSp>
          <p:nvGrpSpPr>
            <p:cNvPr id="8" name="Группа 7">
              <a:extLst>
                <a:ext uri="{FF2B5EF4-FFF2-40B4-BE49-F238E27FC236}">
                  <a16:creationId xmlns="" xmlns:a16="http://schemas.microsoft.com/office/drawing/2014/main" id="{182CF09B-259C-4CCB-8BA5-E795E0DA2C0F}"/>
                </a:ext>
              </a:extLst>
            </p:cNvPr>
            <p:cNvGrpSpPr/>
            <p:nvPr/>
          </p:nvGrpSpPr>
          <p:grpSpPr>
            <a:xfrm>
              <a:off x="1987483" y="3337006"/>
              <a:ext cx="1480594" cy="369332"/>
              <a:chOff x="2040357" y="3528854"/>
              <a:chExt cx="1480594" cy="3693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>
                    <a:extLst>
                      <a:ext uri="{FF2B5EF4-FFF2-40B4-BE49-F238E27FC236}">
                        <a16:creationId xmlns="" xmlns:a16="http://schemas.microsoft.com/office/drawing/2014/main" id="{79DDE5AD-113D-4373-9940-CB38E41486A0}"/>
                      </a:ext>
                    </a:extLst>
                  </p:cNvPr>
                  <p:cNvSpPr txBox="1"/>
                  <p:nvPr/>
                </p:nvSpPr>
                <p:spPr>
                  <a:xfrm>
                    <a:off x="2040357" y="3528854"/>
                    <a:ext cx="23083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79DDE5AD-113D-4373-9940-CB38E41486A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40357" y="3528854"/>
                    <a:ext cx="230832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31579" r="-34211" b="-655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>
                    <a:extLst>
                      <a:ext uri="{FF2B5EF4-FFF2-40B4-BE49-F238E27FC236}">
                        <a16:creationId xmlns="" xmlns:a16="http://schemas.microsoft.com/office/drawing/2014/main" id="{CAB4C387-F4CB-467B-85C2-F1D5AA7C29F9}"/>
                      </a:ext>
                    </a:extLst>
                  </p:cNvPr>
                  <p:cNvSpPr txBox="1"/>
                  <p:nvPr/>
                </p:nvSpPr>
                <p:spPr>
                  <a:xfrm>
                    <a:off x="3290119" y="3528854"/>
                    <a:ext cx="23083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CAB4C387-F4CB-467B-85C2-F1D5AA7C29F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0119" y="3528854"/>
                    <a:ext cx="230832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31579" r="-34211" b="-655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3AAF3130-B7FF-4645-A020-B27BF909E1DE}"/>
                  </a:ext>
                </a:extLst>
              </p:cNvPr>
              <p:cNvSpPr txBox="1"/>
              <p:nvPr/>
            </p:nvSpPr>
            <p:spPr>
              <a:xfrm>
                <a:off x="5315198" y="2667304"/>
                <a:ext cx="253377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1;  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&gt;3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AAF3130-B7FF-4645-A020-B27BF909E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198" y="2667304"/>
                <a:ext cx="2533771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AD122D73-B4B7-4332-9A94-1C5C06E304D8}"/>
                  </a:ext>
                </a:extLst>
              </p:cNvPr>
              <p:cNvSpPr txBox="1"/>
              <p:nvPr/>
            </p:nvSpPr>
            <p:spPr>
              <a:xfrm>
                <a:off x="949085" y="3442141"/>
                <a:ext cx="2140330" cy="1207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unc>
                                <m:func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320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D122D73-B4B7-4332-9A94-1C5C06E3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085" y="3442141"/>
                <a:ext cx="2140330" cy="12073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="" xmlns:a16="http://schemas.microsoft.com/office/drawing/2014/main" id="{21124B84-9DBF-471B-931B-06488CCB947C}"/>
                  </a:ext>
                </a:extLst>
              </p:cNvPr>
              <p:cNvSpPr txBox="1"/>
              <p:nvPr/>
            </p:nvSpPr>
            <p:spPr>
              <a:xfrm>
                <a:off x="4456647" y="3409959"/>
                <a:ext cx="2149948" cy="1207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unc>
                                <m:func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320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1124B84-9DBF-471B-931B-06488CCB9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647" y="3409959"/>
                <a:ext cx="2149948" cy="12073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A44DF92-AEBF-4342-9E9B-BE66F6FE0467}"/>
              </a:ext>
            </a:extLst>
          </p:cNvPr>
          <p:cNvSpPr txBox="1"/>
          <p:nvPr/>
        </p:nvSpPr>
        <p:spPr>
          <a:xfrm>
            <a:off x="3217796" y="3828327"/>
            <a:ext cx="1612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/>
              <a:t>және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3E22C282-A2AC-4CE6-8826-8DCAED42F7A8}"/>
                  </a:ext>
                </a:extLst>
              </p:cNvPr>
              <p:cNvSpPr txBox="1"/>
              <p:nvPr/>
            </p:nvSpPr>
            <p:spPr>
              <a:xfrm>
                <a:off x="925956" y="4590702"/>
                <a:ext cx="1329146" cy="1207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E22C282-A2AC-4CE6-8826-8DCAED42F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956" y="4590702"/>
                <a:ext cx="1329146" cy="12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AF3F27C9-18C2-42A2-83BD-67FF96E9B9F5}"/>
              </a:ext>
            </a:extLst>
          </p:cNvPr>
          <p:cNvSpPr txBox="1"/>
          <p:nvPr/>
        </p:nvSpPr>
        <p:spPr>
          <a:xfrm>
            <a:off x="2411759" y="4924298"/>
            <a:ext cx="1612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/>
              <a:t>және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="" xmlns:a16="http://schemas.microsoft.com/office/drawing/2014/main" id="{9244290B-5469-472A-95AF-F6713B730609}"/>
                  </a:ext>
                </a:extLst>
              </p:cNvPr>
              <p:cNvSpPr txBox="1"/>
              <p:nvPr/>
            </p:nvSpPr>
            <p:spPr>
              <a:xfrm>
                <a:off x="3481304" y="4590702"/>
                <a:ext cx="1556773" cy="1207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244290B-5469-472A-95AF-F6713B730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304" y="4590702"/>
                <a:ext cx="1556773" cy="12073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="" xmlns:a16="http://schemas.microsoft.com/office/drawing/2014/main" id="{D2DBD7A9-7738-48AE-B804-12ED276456A1}"/>
                  </a:ext>
                </a:extLst>
              </p:cNvPr>
              <p:cNvSpPr txBox="1"/>
              <p:nvPr/>
            </p:nvSpPr>
            <p:spPr>
              <a:xfrm>
                <a:off x="5450129" y="5325892"/>
                <a:ext cx="42807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27;+∞</m:t>
                        </m:r>
                      </m:e>
                    </m:d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2DBD7A9-7738-48AE-B804-12ED27645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129" y="5325892"/>
                <a:ext cx="4280711" cy="523220"/>
              </a:xfrm>
              <a:prstGeom prst="rect">
                <a:avLst/>
              </a:prstGeom>
              <a:blipFill>
                <a:blip r:embed="rId16"/>
                <a:stretch>
                  <a:fillRect l="-2849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1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44BA4B4C-D28E-4FE9-B046-B7A6E5CC954A}"/>
                  </a:ext>
                </a:extLst>
              </p:cNvPr>
              <p:cNvSpPr txBox="1"/>
              <p:nvPr/>
            </p:nvSpPr>
            <p:spPr>
              <a:xfrm>
                <a:off x="913407" y="477212"/>
                <a:ext cx="10194462" cy="1094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Тапсырма. </a:t>
                </a:r>
                <a:r>
                  <a:rPr lang="kk-KZ" sz="2800" dirty="0"/>
                  <a:t>Теңсіздікті шешіңіз.</a:t>
                </a:r>
                <a:endParaRPr lang="en-US" sz="2800" dirty="0"/>
              </a:p>
              <a:p>
                <a:r>
                  <a:rPr lang="en-US" sz="2800" dirty="0"/>
                  <a:t>                                </a:t>
                </a:r>
                <a:r>
                  <a:rPr lang="kk-KZ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0,2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0,2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16−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BA4B4C-D28E-4FE9-B046-B7A6E5CC9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07" y="477212"/>
                <a:ext cx="10194462" cy="1094723"/>
              </a:xfrm>
              <a:prstGeom prst="rect">
                <a:avLst/>
              </a:prstGeom>
              <a:blipFill>
                <a:blip r:embed="rId2"/>
                <a:stretch>
                  <a:fillRect l="-1256" t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35C11AC-1F83-4913-AC4D-330F0B4DFC64}"/>
              </a:ext>
            </a:extLst>
          </p:cNvPr>
          <p:cNvSpPr txBox="1"/>
          <p:nvPr/>
        </p:nvSpPr>
        <p:spPr>
          <a:xfrm>
            <a:off x="898615" y="1773005"/>
            <a:ext cx="143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Шешуі. </a:t>
            </a:r>
            <a:endParaRPr lang="ru-RU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="" xmlns:a16="http://schemas.microsoft.com/office/drawing/2014/main" id="{9A5F2F6A-8191-4047-A178-737904C5E140}"/>
                  </a:ext>
                </a:extLst>
              </p:cNvPr>
              <p:cNvSpPr/>
              <p:nvPr/>
            </p:nvSpPr>
            <p:spPr>
              <a:xfrm>
                <a:off x="2336160" y="1622387"/>
                <a:ext cx="6613669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0,2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0,2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16−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A5F2F6A-8191-4047-A178-737904C5E1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160" y="1622387"/>
                <a:ext cx="6613669" cy="8244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="" xmlns:a16="http://schemas.microsoft.com/office/drawing/2014/main" id="{2D9C3900-A644-4A01-AB2A-C8A91C7EEC22}"/>
                  </a:ext>
                </a:extLst>
              </p:cNvPr>
              <p:cNvSpPr/>
              <p:nvPr/>
            </p:nvSpPr>
            <p:spPr>
              <a:xfrm>
                <a:off x="898615" y="2463720"/>
                <a:ext cx="3135666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0,2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16−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2D9C3900-A644-4A01-AB2A-C8A91C7EEC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615" y="2463720"/>
                <a:ext cx="3135666" cy="9105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="" xmlns:a16="http://schemas.microsoft.com/office/drawing/2014/main" id="{E6AC79BC-8FE4-4836-A8EB-FED87E7521C2}"/>
                  </a:ext>
                </a:extLst>
              </p:cNvPr>
              <p:cNvSpPr/>
              <p:nvPr/>
            </p:nvSpPr>
            <p:spPr>
              <a:xfrm>
                <a:off x="4311218" y="2463720"/>
                <a:ext cx="4382290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0,2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16−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0,2</m:t>
                          </m:r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E6AC79BC-8FE4-4836-A8EB-FED87E7521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218" y="2463720"/>
                <a:ext cx="4382290" cy="9105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AF7D0677-312A-43E1-8064-CC3536ECA457}"/>
                  </a:ext>
                </a:extLst>
              </p:cNvPr>
              <p:cNvSpPr txBox="1"/>
              <p:nvPr/>
            </p:nvSpPr>
            <p:spPr>
              <a:xfrm>
                <a:off x="898615" y="3623124"/>
                <a:ext cx="2104550" cy="1664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+5&gt;0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16−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16−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7D0677-312A-43E1-8064-CC3536ECA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615" y="3623124"/>
                <a:ext cx="2104550" cy="16648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E0B58299-BF9B-47E0-9D43-50A2690B536C}"/>
                  </a:ext>
                </a:extLst>
              </p:cNvPr>
              <p:cNvSpPr txBox="1"/>
              <p:nvPr/>
            </p:nvSpPr>
            <p:spPr>
              <a:xfrm>
                <a:off x="3251414" y="3591796"/>
                <a:ext cx="2771784" cy="1664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4+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+10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16−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den>
                              </m:f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0B58299-BF9B-47E0-9D43-50A2690B5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414" y="3591796"/>
                <a:ext cx="2771784" cy="16648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976B20E6-6DB4-45E7-840D-B8C7ABF8A713}"/>
                  </a:ext>
                </a:extLst>
              </p:cNvPr>
              <p:cNvSpPr txBox="1"/>
              <p:nvPr/>
            </p:nvSpPr>
            <p:spPr>
              <a:xfrm>
                <a:off x="6186277" y="3591796"/>
                <a:ext cx="3271280" cy="1179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−2,5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−4;4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−9;−4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−1;4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76B20E6-6DB4-45E7-840D-B8C7ABF8A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277" y="3591796"/>
                <a:ext cx="3271280" cy="11791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Группа 19">
            <a:extLst>
              <a:ext uri="{FF2B5EF4-FFF2-40B4-BE49-F238E27FC236}">
                <a16:creationId xmlns="" xmlns:a16="http://schemas.microsoft.com/office/drawing/2014/main" id="{0BAC5E4F-4C10-4776-B026-460B90EE1B36}"/>
              </a:ext>
            </a:extLst>
          </p:cNvPr>
          <p:cNvGrpSpPr/>
          <p:nvPr/>
        </p:nvGrpSpPr>
        <p:grpSpPr>
          <a:xfrm>
            <a:off x="1892266" y="5161886"/>
            <a:ext cx="5604831" cy="776376"/>
            <a:chOff x="1162975" y="4525692"/>
            <a:chExt cx="4715009" cy="776376"/>
          </a:xfrm>
        </p:grpSpPr>
        <p:grpSp>
          <p:nvGrpSpPr>
            <p:cNvPr id="21" name="Группа 20">
              <a:extLst>
                <a:ext uri="{FF2B5EF4-FFF2-40B4-BE49-F238E27FC236}">
                  <a16:creationId xmlns="" xmlns:a16="http://schemas.microsoft.com/office/drawing/2014/main" id="{3856424F-7E21-47ED-9399-431F9E9423C8}"/>
                </a:ext>
              </a:extLst>
            </p:cNvPr>
            <p:cNvGrpSpPr/>
            <p:nvPr/>
          </p:nvGrpSpPr>
          <p:grpSpPr>
            <a:xfrm>
              <a:off x="1162975" y="4773553"/>
              <a:ext cx="4482399" cy="528515"/>
              <a:chOff x="1162975" y="4773553"/>
              <a:chExt cx="4482399" cy="528515"/>
            </a:xfrm>
          </p:grpSpPr>
          <p:cxnSp>
            <p:nvCxnSpPr>
              <p:cNvPr id="30" name="Прямая со стрелкой 29">
                <a:extLst>
                  <a:ext uri="{FF2B5EF4-FFF2-40B4-BE49-F238E27FC236}">
                    <a16:creationId xmlns="" xmlns:a16="http://schemas.microsoft.com/office/drawing/2014/main" id="{28651417-328B-4140-8C4D-D2F7FC90D37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62975" y="4836606"/>
                <a:ext cx="4482399" cy="37235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Блок-схема: узел 30">
                <a:extLst>
                  <a:ext uri="{FF2B5EF4-FFF2-40B4-BE49-F238E27FC236}">
                    <a16:creationId xmlns="" xmlns:a16="http://schemas.microsoft.com/office/drawing/2014/main" id="{10D1BFE5-5602-476B-8A0B-0A504E8DB8E4}"/>
                  </a:ext>
                </a:extLst>
              </p:cNvPr>
              <p:cNvSpPr/>
              <p:nvPr/>
            </p:nvSpPr>
            <p:spPr>
              <a:xfrm>
                <a:off x="1946318" y="4792609"/>
                <a:ext cx="139934" cy="164857"/>
              </a:xfrm>
              <a:prstGeom prst="flowChartConnector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Блок-схема: узел 31">
                <a:extLst>
                  <a:ext uri="{FF2B5EF4-FFF2-40B4-BE49-F238E27FC236}">
                    <a16:creationId xmlns="" xmlns:a16="http://schemas.microsoft.com/office/drawing/2014/main" id="{F5CAFB02-B45A-4ACD-97EE-5DA5F6399B95}"/>
                  </a:ext>
                </a:extLst>
              </p:cNvPr>
              <p:cNvSpPr/>
              <p:nvPr/>
            </p:nvSpPr>
            <p:spPr>
              <a:xfrm>
                <a:off x="3709670" y="4773553"/>
                <a:ext cx="139934" cy="164857"/>
              </a:xfrm>
              <a:prstGeom prst="flowChartConnector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>
                    <a:extLst>
                      <a:ext uri="{FF2B5EF4-FFF2-40B4-BE49-F238E27FC236}">
                        <a16:creationId xmlns="" xmlns:a16="http://schemas.microsoft.com/office/drawing/2014/main" id="{55DC5CE4-0F3F-4748-BD15-4A9D85870CCB}"/>
                      </a:ext>
                    </a:extLst>
                  </p:cNvPr>
                  <p:cNvSpPr txBox="1"/>
                  <p:nvPr/>
                </p:nvSpPr>
                <p:spPr>
                  <a:xfrm>
                    <a:off x="1724608" y="4932736"/>
                    <a:ext cx="387023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55DC5CE4-0F3F-4748-BD15-4A9D85870CC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4608" y="4932736"/>
                    <a:ext cx="387023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5333" r="-16000" b="-666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>
                    <a:extLst>
                      <a:ext uri="{FF2B5EF4-FFF2-40B4-BE49-F238E27FC236}">
                        <a16:creationId xmlns="" xmlns:a16="http://schemas.microsoft.com/office/drawing/2014/main" id="{FD838E75-4D74-40B1-863A-84DF6DCD0CE9}"/>
                      </a:ext>
                    </a:extLst>
                  </p:cNvPr>
                  <p:cNvSpPr txBox="1"/>
                  <p:nvPr/>
                </p:nvSpPr>
                <p:spPr>
                  <a:xfrm>
                    <a:off x="3498242" y="4909276"/>
                    <a:ext cx="387023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FD838E75-4D74-40B1-863A-84DF6DCD0CE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98242" y="4909276"/>
                    <a:ext cx="387023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5333" r="-16000" b="-666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CE02A507-B4EF-4FAD-887E-C4384BCB6FFB}"/>
                </a:ext>
              </a:extLst>
            </p:cNvPr>
            <p:cNvSpPr txBox="1"/>
            <p:nvPr/>
          </p:nvSpPr>
          <p:spPr>
            <a:xfrm>
              <a:off x="2853567" y="4525692"/>
              <a:ext cx="3024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//////////////////////////////////////</a:t>
              </a:r>
              <a:endParaRPr lang="ru-RU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9B85A539-02DE-4DE6-BDFB-B20694BF7663}"/>
                </a:ext>
              </a:extLst>
            </p:cNvPr>
            <p:cNvSpPr txBox="1"/>
            <p:nvPr/>
          </p:nvSpPr>
          <p:spPr>
            <a:xfrm>
              <a:off x="1960004" y="4773132"/>
              <a:ext cx="3024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//////////////////////////////////////</a:t>
              </a:r>
              <a:endParaRPr lang="ru-RU" dirty="0"/>
            </a:p>
          </p:txBody>
        </p:sp>
      </p:grpSp>
      <p:sp>
        <p:nvSpPr>
          <p:cNvPr id="35" name="Блок-схема: узел 34">
            <a:extLst>
              <a:ext uri="{FF2B5EF4-FFF2-40B4-BE49-F238E27FC236}">
                <a16:creationId xmlns="" xmlns:a16="http://schemas.microsoft.com/office/drawing/2014/main" id="{5452BB36-BB8F-4237-99FD-205F55A82BD6}"/>
              </a:ext>
            </a:extLst>
          </p:cNvPr>
          <p:cNvSpPr/>
          <p:nvPr/>
        </p:nvSpPr>
        <p:spPr>
          <a:xfrm>
            <a:off x="2082140" y="5406889"/>
            <a:ext cx="194004" cy="164857"/>
          </a:xfrm>
          <a:prstGeom prst="flowChartConnector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="" xmlns:a16="http://schemas.microsoft.com/office/drawing/2014/main" id="{BC5B76C0-91F6-4802-A905-9D258E7216F7}"/>
                  </a:ext>
                </a:extLst>
              </p:cNvPr>
              <p:cNvSpPr txBox="1"/>
              <p:nvPr/>
            </p:nvSpPr>
            <p:spPr>
              <a:xfrm>
                <a:off x="1832645" y="5555443"/>
                <a:ext cx="4600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C5B76C0-91F6-4802-A905-9D258E721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645" y="5555443"/>
                <a:ext cx="460062" cy="369332"/>
              </a:xfrm>
              <a:prstGeom prst="rect">
                <a:avLst/>
              </a:prstGeom>
              <a:blipFill>
                <a:blip r:embed="rId11"/>
                <a:stretch>
                  <a:fillRect l="-5333" r="-160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Блок-схема: узел 36">
            <a:extLst>
              <a:ext uri="{FF2B5EF4-FFF2-40B4-BE49-F238E27FC236}">
                <a16:creationId xmlns="" xmlns:a16="http://schemas.microsoft.com/office/drawing/2014/main" id="{A1AE0BCE-4E80-4D1D-8CD3-A918EC5DBFE1}"/>
              </a:ext>
            </a:extLst>
          </p:cNvPr>
          <p:cNvSpPr/>
          <p:nvPr/>
        </p:nvSpPr>
        <p:spPr>
          <a:xfrm>
            <a:off x="3886752" y="5418422"/>
            <a:ext cx="166343" cy="164857"/>
          </a:xfrm>
          <a:prstGeom prst="flowChartConnector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id="{62F1E09F-681A-4EEF-A3D6-A1AB6E6193D4}"/>
                  </a:ext>
                </a:extLst>
              </p:cNvPr>
              <p:cNvSpPr txBox="1"/>
              <p:nvPr/>
            </p:nvSpPr>
            <p:spPr>
              <a:xfrm>
                <a:off x="3538452" y="5551230"/>
                <a:ext cx="6924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−2,5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2F1E09F-681A-4EEF-A3D6-A1AB6E619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452" y="5551230"/>
                <a:ext cx="692497" cy="369332"/>
              </a:xfrm>
              <a:prstGeom prst="rect">
                <a:avLst/>
              </a:prstGeom>
              <a:blipFill>
                <a:blip r:embed="rId12"/>
                <a:stretch>
                  <a:fillRect l="-2632" r="-12281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Блок-схема: узел 42">
            <a:extLst>
              <a:ext uri="{FF2B5EF4-FFF2-40B4-BE49-F238E27FC236}">
                <a16:creationId xmlns="" xmlns:a16="http://schemas.microsoft.com/office/drawing/2014/main" id="{B2536AC2-CD10-4DDF-807E-50D7DCB94FB2}"/>
              </a:ext>
            </a:extLst>
          </p:cNvPr>
          <p:cNvSpPr/>
          <p:nvPr/>
        </p:nvSpPr>
        <p:spPr>
          <a:xfrm>
            <a:off x="5964304" y="5406888"/>
            <a:ext cx="166343" cy="164857"/>
          </a:xfrm>
          <a:prstGeom prst="flowChartConnector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="" xmlns:a16="http://schemas.microsoft.com/office/drawing/2014/main" id="{5919E810-40CC-4D62-966A-12F88513E581}"/>
                  </a:ext>
                </a:extLst>
              </p:cNvPr>
              <p:cNvSpPr txBox="1"/>
              <p:nvPr/>
            </p:nvSpPr>
            <p:spPr>
              <a:xfrm>
                <a:off x="5932059" y="5545177"/>
                <a:ext cx="2308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919E810-40CC-4D62-966A-12F88513E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059" y="5545177"/>
                <a:ext cx="230832" cy="369332"/>
              </a:xfrm>
              <a:prstGeom prst="rect">
                <a:avLst/>
              </a:prstGeom>
              <a:blipFill>
                <a:blip r:embed="rId13"/>
                <a:stretch>
                  <a:fillRect l="-31579" r="-3421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4EC6471-4C08-4718-8559-EF05D6B3A9D9}"/>
              </a:ext>
            </a:extLst>
          </p:cNvPr>
          <p:cNvSpPr txBox="1"/>
          <p:nvPr/>
        </p:nvSpPr>
        <p:spPr>
          <a:xfrm>
            <a:off x="2133083" y="5207294"/>
            <a:ext cx="176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\\\\\\\\</a:t>
            </a:r>
            <a:endParaRPr lang="ru-RU" dirty="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A3D24D73-0824-41D9-B360-4644315CF2EB}"/>
              </a:ext>
            </a:extLst>
          </p:cNvPr>
          <p:cNvSpPr txBox="1"/>
          <p:nvPr/>
        </p:nvSpPr>
        <p:spPr>
          <a:xfrm>
            <a:off x="4919576" y="5199598"/>
            <a:ext cx="176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\\\\\\\\\\\\\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="" xmlns:a16="http://schemas.microsoft.com/office/drawing/2014/main" id="{7D2196BA-9699-424F-9117-BA19F90BED69}"/>
                  </a:ext>
                </a:extLst>
              </p:cNvPr>
              <p:cNvSpPr txBox="1"/>
              <p:nvPr/>
            </p:nvSpPr>
            <p:spPr>
              <a:xfrm>
                <a:off x="7086474" y="5364910"/>
                <a:ext cx="42807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D2196BA-9699-424F-9117-BA19F90BE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474" y="5364910"/>
                <a:ext cx="4280711" cy="523220"/>
              </a:xfrm>
              <a:prstGeom prst="rect">
                <a:avLst/>
              </a:prstGeom>
              <a:blipFill>
                <a:blip r:embed="rId14"/>
                <a:stretch>
                  <a:fillRect l="-2845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740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219200" y="3041341"/>
            <a:ext cx="6825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kk-KZ" sz="3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логарифмдік теңсіздіктерді шешуді </a:t>
            </a:r>
            <a:r>
              <a:rPr lang="kk-KZ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үйрендіңіздер</a:t>
            </a:r>
            <a:r>
              <a:rPr lang="kk-KZ" sz="3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5461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pic>
        <p:nvPicPr>
          <p:cNvPr id="6" name="Picture 2" descr="ASTANA QALASI ÄDISTEMELIK ORTALYĞ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66" y="211574"/>
            <a:ext cx="2158082" cy="17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133" y="2526113"/>
            <a:ext cx="9846733" cy="905417"/>
          </a:xfrm>
        </p:spPr>
        <p:txBody>
          <a:bodyPr>
            <a:noAutofit/>
          </a:bodyPr>
          <a:lstStyle/>
          <a:p>
            <a:r>
              <a:rPr lang="kk-KZ" sz="4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4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4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4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4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Логарифмдік </a:t>
            </a:r>
            <a:r>
              <a:rPr lang="kk-KZ" sz="4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теңсіздіктер</a:t>
            </a:r>
            <a:r>
              <a:rPr lang="en-ID" sz="296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ID" sz="296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ID" sz="40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ID" sz="40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ID" sz="40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ID" sz="40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ID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4333" y="2501419"/>
            <a:ext cx="7240441" cy="2720941"/>
          </a:xfrm>
        </p:spPr>
        <p:txBody>
          <a:bodyPr>
            <a:noAutofit/>
          </a:bodyPr>
          <a:lstStyle/>
          <a:p>
            <a:pPr algn="l"/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l"/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k-KZ" sz="3600" b="1" dirty="0">
                <a:solidFill>
                  <a:srgbClr val="002060"/>
                </a:solidFill>
              </a:rPr>
              <a:t>логарифмдік теңсіздіктерді шешуді үйренесіздер</a:t>
            </a:r>
            <a:endParaRPr lang="kk-KZ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60DC33A-A210-47D5-83CE-A35F916BB032}"/>
              </a:ext>
            </a:extLst>
          </p:cNvPr>
          <p:cNvSpPr txBox="1"/>
          <p:nvPr/>
        </p:nvSpPr>
        <p:spPr>
          <a:xfrm>
            <a:off x="945716" y="453141"/>
            <a:ext cx="10300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Анықтама. </a:t>
            </a:r>
            <a:r>
              <a:rPr lang="kk-KZ" sz="2800" dirty="0"/>
              <a:t>Айнымалысы логарифм таңбасының астында немесе логарифмнің негізінде болатын теңсіздікті </a:t>
            </a:r>
            <a:r>
              <a:rPr lang="kk-KZ" sz="2800" dirty="0">
                <a:solidFill>
                  <a:srgbClr val="7030A0"/>
                </a:solidFill>
              </a:rPr>
              <a:t>логарифмдік теңсіздік</a:t>
            </a:r>
            <a:r>
              <a:rPr lang="kk-KZ" sz="2800" dirty="0"/>
              <a:t> деп атайды. </a:t>
            </a:r>
            <a:endParaRPr lang="ru-RU" sz="28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3DADC24-E880-4ADE-BDB7-100515385A83}"/>
              </a:ext>
            </a:extLst>
          </p:cNvPr>
          <p:cNvSpPr txBox="1"/>
          <p:nvPr/>
        </p:nvSpPr>
        <p:spPr>
          <a:xfrm>
            <a:off x="906011" y="2136565"/>
            <a:ext cx="100986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Берілген логарифмдік теңсіздікті дұрыс санды теңсіздікке айналдыратын айнымалының кез келген мәні </a:t>
            </a:r>
            <a:r>
              <a:rPr lang="kk-KZ" sz="2800" dirty="0">
                <a:solidFill>
                  <a:srgbClr val="7030A0"/>
                </a:solidFill>
              </a:rPr>
              <a:t>логарифмдік теңсіздіктің шешімі</a:t>
            </a:r>
            <a:r>
              <a:rPr lang="kk-KZ" sz="2800" dirty="0"/>
              <a:t> деп аталады.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F474044-C89A-442D-A2B0-3F352487ECEF}"/>
              </a:ext>
            </a:extLst>
          </p:cNvPr>
          <p:cNvSpPr txBox="1"/>
          <p:nvPr/>
        </p:nvSpPr>
        <p:spPr>
          <a:xfrm>
            <a:off x="920577" y="3905264"/>
            <a:ext cx="8775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Логарифмдік теңсіздікті шешу дегеніміз – оның барлық шешімін табу немесе шешімі болмайтынын дәлелдеу.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031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F50C3AC-07E3-4B33-8D78-9A86A2CDEC32}"/>
              </a:ext>
            </a:extLst>
          </p:cNvPr>
          <p:cNvSpPr txBox="1"/>
          <p:nvPr/>
        </p:nvSpPr>
        <p:spPr>
          <a:xfrm>
            <a:off x="860649" y="436327"/>
            <a:ext cx="104253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Шешімдері бірдей болатын немесе шешімдері болмайтын бір айнмалысы бар екі логарифмдік теңсіздік </a:t>
            </a:r>
            <a:r>
              <a:rPr lang="kk-KZ" sz="2800" dirty="0">
                <a:solidFill>
                  <a:srgbClr val="7030A0"/>
                </a:solidFill>
              </a:rPr>
              <a:t>мәндес теңсіздіктер </a:t>
            </a:r>
            <a:r>
              <a:rPr lang="kk-KZ" sz="2800" dirty="0"/>
              <a:t>деп аталады.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9F2C2A35-5F05-401C-9B42-4A69EFFB8C3B}"/>
                  </a:ext>
                </a:extLst>
              </p:cNvPr>
              <p:cNvSpPr txBox="1"/>
              <p:nvPr/>
            </p:nvSpPr>
            <p:spPr>
              <a:xfrm>
                <a:off x="896332" y="2036363"/>
                <a:ext cx="10735399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/>
                  <a:t>Логарифмдік теңсіздіктерді шешу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kk-K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kk-KZ" sz="2800" dirty="0"/>
                  <a:t>және</a:t>
                </a:r>
              </a:p>
              <a:p>
                <a:r>
                  <a:rPr lang="kk-KZ" sz="2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d>
                  </m:oMath>
                </a14:m>
                <a:r>
                  <a:rPr lang="kk-KZ" sz="2800" dirty="0"/>
                  <a:t> түріндегі теңсіздіктерді шешуге әкелінеді. 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2C2A35-5F05-401C-9B42-4A69EFFB8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332" y="2036363"/>
                <a:ext cx="10735399" cy="1815882"/>
              </a:xfrm>
              <a:prstGeom prst="rect">
                <a:avLst/>
              </a:prstGeom>
              <a:blipFill>
                <a:blip r:embed="rId2"/>
                <a:stretch>
                  <a:fillRect l="-1136" t="-3356" b="-8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0994CA7-FF53-4C84-A5EB-4B9B855DE5B2}"/>
              </a:ext>
            </a:extLst>
          </p:cNvPr>
          <p:cNvSpPr txBox="1"/>
          <p:nvPr/>
        </p:nvSpPr>
        <p:spPr>
          <a:xfrm>
            <a:off x="920577" y="4067286"/>
            <a:ext cx="8544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Ал мұндай теңсіздіктерді шешу кезінде логарифмдік функцияның анықталу облысын және қасиеттерін ескере отырып келесі тұжырымдарды қолданамыз: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1688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id="{D46085A0-605E-4EE3-A5AC-57E12E18F7D2}"/>
                  </a:ext>
                </a:extLst>
              </p:cNvPr>
              <p:cNvSpPr txBox="1"/>
              <p:nvPr/>
            </p:nvSpPr>
            <p:spPr>
              <a:xfrm>
                <a:off x="906011" y="423662"/>
                <a:ext cx="10107498" cy="2329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/>
                  <a:t>1)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800" dirty="0"/>
                  <a:t> </a:t>
                </a:r>
                <a:r>
                  <a:rPr lang="kk-KZ" sz="2800" dirty="0"/>
                  <a:t>болғанда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/>
                  <a:t>теңсіздігі</a:t>
                </a:r>
              </a:p>
              <a:p>
                <a:r>
                  <a:rPr lang="kk-KZ" sz="2800" dirty="0"/>
                  <a:t>  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sz="28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)&gt;0</m:t>
                            </m:r>
                          </m: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)&gt;0</m:t>
                            </m:r>
                          </m: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)&gt;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endParaRPr lang="en-US" sz="2800" dirty="0"/>
              </a:p>
              <a:p>
                <a:r>
                  <a:rPr lang="kk-KZ" sz="2800" dirty="0"/>
                  <a:t>теңсіздіктер жүйесімен мәндес;</a:t>
                </a:r>
                <a:endParaRPr lang="ru-RU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46085A0-605E-4EE3-A5AC-57E12E18F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423662"/>
                <a:ext cx="10107498" cy="2329740"/>
              </a:xfrm>
              <a:prstGeom prst="rect">
                <a:avLst/>
              </a:prstGeom>
              <a:blipFill>
                <a:blip r:embed="rId2"/>
                <a:stretch>
                  <a:fillRect l="-1267" t="-2611" b="-60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4A9E1389-1F41-45D7-9603-F6AE04AA53EB}"/>
                  </a:ext>
                </a:extLst>
              </p:cNvPr>
              <p:cNvSpPr txBox="1"/>
              <p:nvPr/>
            </p:nvSpPr>
            <p:spPr>
              <a:xfrm>
                <a:off x="969449" y="3302749"/>
                <a:ext cx="10107498" cy="2329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/>
                  <a:t>1) 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800" dirty="0"/>
                  <a:t> </a:t>
                </a:r>
                <a:r>
                  <a:rPr lang="kk-KZ" sz="2800" dirty="0"/>
                  <a:t>болғанда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/>
                  <a:t>теңсіздігі</a:t>
                </a:r>
              </a:p>
              <a:p>
                <a:r>
                  <a:rPr lang="kk-KZ" sz="2800" dirty="0"/>
                  <a:t>  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sz="28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)&gt;0</m:t>
                            </m:r>
                          </m: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)&gt;0</m:t>
                            </m:r>
                          </m: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)&lt;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endParaRPr lang="en-US" sz="2800" dirty="0"/>
              </a:p>
              <a:p>
                <a:r>
                  <a:rPr lang="kk-KZ" sz="2800" dirty="0"/>
                  <a:t>теңсіздіктер жүйесімен мәндес болады.</a:t>
                </a:r>
                <a:endParaRPr lang="ru-RU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9E1389-1F41-45D7-9603-F6AE04AA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449" y="3302749"/>
                <a:ext cx="10107498" cy="2329740"/>
              </a:xfrm>
              <a:prstGeom prst="rect">
                <a:avLst/>
              </a:prstGeom>
              <a:blipFill>
                <a:blip r:embed="rId3"/>
                <a:stretch>
                  <a:fillRect l="-1206" t="-2880" b="-62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1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49E33C2-793C-41BE-82B4-A2FBB105CAD2}"/>
              </a:ext>
            </a:extLst>
          </p:cNvPr>
          <p:cNvSpPr txBox="1"/>
          <p:nvPr/>
        </p:nvSpPr>
        <p:spPr>
          <a:xfrm>
            <a:off x="920577" y="535614"/>
            <a:ext cx="2272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Мысал</a:t>
            </a:r>
            <a:r>
              <a:rPr lang="kk-KZ" sz="3200" dirty="0">
                <a:solidFill>
                  <a:srgbClr val="7030A0"/>
                </a:solidFill>
              </a:rPr>
              <a:t>. </a:t>
            </a:r>
            <a:endParaRPr lang="ru-RU" sz="32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2D218339-287D-4B5B-85E6-114FC8EDD9BD}"/>
                  </a:ext>
                </a:extLst>
              </p:cNvPr>
              <p:cNvSpPr txBox="1"/>
              <p:nvPr/>
            </p:nvSpPr>
            <p:spPr>
              <a:xfrm>
                <a:off x="2789082" y="599510"/>
                <a:ext cx="79156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kk-KZ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kk-KZ" sz="28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func>
                          <m:func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+4</m:t>
                                </m:r>
                              </m:e>
                            </m:d>
                          </m:e>
                        </m:func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/>
                  <a:t>теңсіздігін шешу керек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218339-287D-4B5B-85E6-114FC8EDD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082" y="599510"/>
                <a:ext cx="7915693" cy="430887"/>
              </a:xfrm>
              <a:prstGeom prst="rect">
                <a:avLst/>
              </a:prstGeom>
              <a:blipFill>
                <a:blip r:embed="rId2"/>
                <a:stretch>
                  <a:fillRect t="-25352" r="-1695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4D579B4-509E-405E-A8DC-6CFB3F9BF26A}"/>
              </a:ext>
            </a:extLst>
          </p:cNvPr>
          <p:cNvSpPr txBox="1"/>
          <p:nvPr/>
        </p:nvSpPr>
        <p:spPr>
          <a:xfrm>
            <a:off x="920577" y="1323801"/>
            <a:ext cx="143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Шешуі. </a:t>
            </a:r>
            <a:endParaRPr lang="ru-RU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="" xmlns:a16="http://schemas.microsoft.com/office/drawing/2014/main" id="{AA3B1601-2F46-45A8-ACE6-ACA005BB8386}"/>
                  </a:ext>
                </a:extLst>
              </p:cNvPr>
              <p:cNvSpPr/>
              <p:nvPr/>
            </p:nvSpPr>
            <p:spPr>
              <a:xfrm>
                <a:off x="2351856" y="1315059"/>
                <a:ext cx="46255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kk-KZ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</m:func>
                        </m:e>
                      </m:func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A3B1601-2F46-45A8-ACE6-ACA005BB83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856" y="1315059"/>
                <a:ext cx="462556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647329D9-449C-43FF-B729-1A61A6BF0CFC}"/>
                  </a:ext>
                </a:extLst>
              </p:cNvPr>
              <p:cNvSpPr txBox="1"/>
              <p:nvPr/>
            </p:nvSpPr>
            <p:spPr>
              <a:xfrm>
                <a:off x="906011" y="2159059"/>
                <a:ext cx="2608599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−2&gt;0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+4&gt;0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kk-K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7329D9-449C-43FF-B729-1A61A6BF0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2159059"/>
                <a:ext cx="2608599" cy="1375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Стрелка: вправо 6">
            <a:extLst>
              <a:ext uri="{FF2B5EF4-FFF2-40B4-BE49-F238E27FC236}">
                <a16:creationId xmlns="" xmlns:a16="http://schemas.microsoft.com/office/drawing/2014/main" id="{2BBFDA57-A5CC-4260-A29B-39C1C5A99D65}"/>
              </a:ext>
            </a:extLst>
          </p:cNvPr>
          <p:cNvSpPr/>
          <p:nvPr/>
        </p:nvSpPr>
        <p:spPr>
          <a:xfrm>
            <a:off x="3651139" y="2725445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E0FF157F-B0F4-4CC9-BCBC-8642EC80BC07}"/>
                  </a:ext>
                </a:extLst>
              </p:cNvPr>
              <p:cNvSpPr txBox="1"/>
              <p:nvPr/>
            </p:nvSpPr>
            <p:spPr>
              <a:xfrm>
                <a:off x="4338695" y="2159058"/>
                <a:ext cx="2608599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&gt;−4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0FF157F-B0F4-4CC9-BCBC-8642EC80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695" y="2159058"/>
                <a:ext cx="2608599" cy="1375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Стрелка: вправо 18">
            <a:extLst>
              <a:ext uri="{FF2B5EF4-FFF2-40B4-BE49-F238E27FC236}">
                <a16:creationId xmlns="" xmlns:a16="http://schemas.microsoft.com/office/drawing/2014/main" id="{AE1D001A-F615-4F4B-B87A-96215AB8A347}"/>
              </a:ext>
            </a:extLst>
          </p:cNvPr>
          <p:cNvSpPr/>
          <p:nvPr/>
        </p:nvSpPr>
        <p:spPr>
          <a:xfrm>
            <a:off x="7085103" y="2732731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2A773C2B-58A3-4EA9-A541-C006C1D08902}"/>
                  </a:ext>
                </a:extLst>
              </p:cNvPr>
              <p:cNvSpPr txBox="1"/>
              <p:nvPr/>
            </p:nvSpPr>
            <p:spPr>
              <a:xfrm>
                <a:off x="7707044" y="2007343"/>
                <a:ext cx="1454950" cy="16938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&gt;−4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A773C2B-58A3-4EA9-A541-C006C1D08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44" y="2007343"/>
                <a:ext cx="1454950" cy="1693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Стрелка: вправо 20">
            <a:extLst>
              <a:ext uri="{FF2B5EF4-FFF2-40B4-BE49-F238E27FC236}">
                <a16:creationId xmlns="" xmlns:a16="http://schemas.microsoft.com/office/drawing/2014/main" id="{9120F4BA-218E-4492-A467-D97C9B17B913}"/>
              </a:ext>
            </a:extLst>
          </p:cNvPr>
          <p:cNvSpPr/>
          <p:nvPr/>
        </p:nvSpPr>
        <p:spPr>
          <a:xfrm>
            <a:off x="9609613" y="2758710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B7C2209B-2AF3-47D0-B043-AD9BD8C1418E}"/>
                  </a:ext>
                </a:extLst>
              </p:cNvPr>
              <p:cNvSpPr txBox="1"/>
              <p:nvPr/>
            </p:nvSpPr>
            <p:spPr>
              <a:xfrm>
                <a:off x="935006" y="4015786"/>
                <a:ext cx="1454950" cy="16938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&gt;−4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7C2209B-2AF3-47D0-B043-AD9BD8C14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006" y="4015786"/>
                <a:ext cx="1454950" cy="1693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7BD019DB-65E0-4AAF-8DC7-985D05948C54}"/>
                  </a:ext>
                </a:extLst>
              </p:cNvPr>
              <p:cNvSpPr txBox="1"/>
              <p:nvPr/>
            </p:nvSpPr>
            <p:spPr>
              <a:xfrm>
                <a:off x="3434858" y="4697746"/>
                <a:ext cx="12732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[3;+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BD019DB-65E0-4AAF-8DC7-985D05948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858" y="4697746"/>
                <a:ext cx="1273297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Стрелка: вправо 28">
            <a:extLst>
              <a:ext uri="{FF2B5EF4-FFF2-40B4-BE49-F238E27FC236}">
                <a16:creationId xmlns="" xmlns:a16="http://schemas.microsoft.com/office/drawing/2014/main" id="{EC50B71A-9DB1-4F09-A4DE-4C47F976C925}"/>
              </a:ext>
            </a:extLst>
          </p:cNvPr>
          <p:cNvSpPr/>
          <p:nvPr/>
        </p:nvSpPr>
        <p:spPr>
          <a:xfrm>
            <a:off x="2684420" y="4806658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D837FFC7-072E-4A58-9318-9667D6C8440D}"/>
                  </a:ext>
                </a:extLst>
              </p:cNvPr>
              <p:cNvSpPr txBox="1"/>
              <p:nvPr/>
            </p:nvSpPr>
            <p:spPr>
              <a:xfrm>
                <a:off x="6434168" y="5266444"/>
                <a:ext cx="42807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[3;+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∞)</m:t>
                    </m:r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37FFC7-072E-4A58-9318-9667D6C84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168" y="5266444"/>
                <a:ext cx="4280711" cy="523220"/>
              </a:xfrm>
              <a:prstGeom prst="rect">
                <a:avLst/>
              </a:prstGeom>
              <a:blipFill>
                <a:blip r:embed="rId9"/>
                <a:stretch>
                  <a:fillRect l="-2845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061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056294D-CCA9-4DFD-87B6-5ABC722270A5}"/>
              </a:ext>
            </a:extLst>
          </p:cNvPr>
          <p:cNvSpPr txBox="1"/>
          <p:nvPr/>
        </p:nvSpPr>
        <p:spPr>
          <a:xfrm>
            <a:off x="902980" y="588192"/>
            <a:ext cx="2272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Мысал. </a:t>
            </a:r>
            <a:endParaRPr lang="ru-RU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D384B381-64F0-4E5E-B0EA-895D82204FBF}"/>
                  </a:ext>
                </a:extLst>
              </p:cNvPr>
              <p:cNvSpPr txBox="1"/>
              <p:nvPr/>
            </p:nvSpPr>
            <p:spPr>
              <a:xfrm>
                <a:off x="2575346" y="634358"/>
                <a:ext cx="7867603" cy="6240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func>
                          <m:func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f>
                                  <m:f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d>
                          </m:e>
                        </m:func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/>
                  <a:t>теңсіздігін шешу керек</a:t>
                </a:r>
                <a:endParaRPr lang="ru-RU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84B381-64F0-4E5E-B0EA-895D82204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346" y="634358"/>
                <a:ext cx="7867603" cy="624082"/>
              </a:xfrm>
              <a:prstGeom prst="rect">
                <a:avLst/>
              </a:prstGeom>
              <a:blipFill>
                <a:blip r:embed="rId2"/>
                <a:stretch>
                  <a:fillRect t="-17647" r="-1782" b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57AE9AC-D279-4E69-BA19-C339FC5F2921}"/>
              </a:ext>
            </a:extLst>
          </p:cNvPr>
          <p:cNvSpPr txBox="1"/>
          <p:nvPr/>
        </p:nvSpPr>
        <p:spPr>
          <a:xfrm>
            <a:off x="880593" y="1450540"/>
            <a:ext cx="143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Шешуі. </a:t>
            </a:r>
            <a:endParaRPr lang="ru-RU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="" xmlns:a16="http://schemas.microsoft.com/office/drawing/2014/main" id="{182C5F31-4F62-4D76-81CC-723A8EA82066}"/>
                  </a:ext>
                </a:extLst>
              </p:cNvPr>
              <p:cNvSpPr/>
              <p:nvPr/>
            </p:nvSpPr>
            <p:spPr>
              <a:xfrm>
                <a:off x="2427217" y="1464938"/>
                <a:ext cx="4471160" cy="752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f>
                                    <m:f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b>
                              </m:sSub>
                            </m:fNam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82C5F31-4F62-4D76-81CC-723A8EA820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217" y="1464938"/>
                <a:ext cx="4471160" cy="752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68AA288E-A3DE-4DB2-92E0-39CD9A968A5F}"/>
                  </a:ext>
                </a:extLst>
              </p:cNvPr>
              <p:cNvSpPr txBox="1"/>
              <p:nvPr/>
            </p:nvSpPr>
            <p:spPr>
              <a:xfrm>
                <a:off x="906011" y="2159059"/>
                <a:ext cx="2608599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+3&gt;0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+3&gt;4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AA288E-A3DE-4DB2-92E0-39CD9A968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2159059"/>
                <a:ext cx="2608599" cy="1375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Стрелка: вправо 16">
            <a:extLst>
              <a:ext uri="{FF2B5EF4-FFF2-40B4-BE49-F238E27FC236}">
                <a16:creationId xmlns="" xmlns:a16="http://schemas.microsoft.com/office/drawing/2014/main" id="{F15C9582-D8BA-4B71-834E-405EE6B6690B}"/>
              </a:ext>
            </a:extLst>
          </p:cNvPr>
          <p:cNvSpPr/>
          <p:nvPr/>
        </p:nvSpPr>
        <p:spPr>
          <a:xfrm>
            <a:off x="3651139" y="2725445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AF870368-FAB6-4C18-B84E-4A379D233885}"/>
                  </a:ext>
                </a:extLst>
              </p:cNvPr>
              <p:cNvSpPr txBox="1"/>
              <p:nvPr/>
            </p:nvSpPr>
            <p:spPr>
              <a:xfrm>
                <a:off x="4194425" y="2159058"/>
                <a:ext cx="2876300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F870368-FAB6-4C18-B84E-4A379D233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425" y="2159058"/>
                <a:ext cx="2876300" cy="1375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Стрелка: вправо 18">
            <a:extLst>
              <a:ext uri="{FF2B5EF4-FFF2-40B4-BE49-F238E27FC236}">
                <a16:creationId xmlns="" xmlns:a16="http://schemas.microsoft.com/office/drawing/2014/main" id="{40FBE7E2-77E5-41B1-B4A6-F616122856D8}"/>
              </a:ext>
            </a:extLst>
          </p:cNvPr>
          <p:cNvSpPr/>
          <p:nvPr/>
        </p:nvSpPr>
        <p:spPr>
          <a:xfrm>
            <a:off x="7021526" y="2725445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B773346C-BB76-41CD-92A0-3017D7671F66}"/>
                  </a:ext>
                </a:extLst>
              </p:cNvPr>
              <p:cNvSpPr txBox="1"/>
              <p:nvPr/>
            </p:nvSpPr>
            <p:spPr>
              <a:xfrm>
                <a:off x="7699912" y="2029631"/>
                <a:ext cx="1921423" cy="16214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773346C-BB76-41CD-92A0-3017D7671F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912" y="2029631"/>
                <a:ext cx="1921423" cy="16214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Стрелка: вправо 20">
            <a:extLst>
              <a:ext uri="{FF2B5EF4-FFF2-40B4-BE49-F238E27FC236}">
                <a16:creationId xmlns="" xmlns:a16="http://schemas.microsoft.com/office/drawing/2014/main" id="{F0EEDF26-B7F6-4278-8776-D4C724059167}"/>
              </a:ext>
            </a:extLst>
          </p:cNvPr>
          <p:cNvSpPr/>
          <p:nvPr/>
        </p:nvSpPr>
        <p:spPr>
          <a:xfrm>
            <a:off x="9824012" y="2747198"/>
            <a:ext cx="444685" cy="2130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AD5286EF-AFBD-46A1-9FBC-AFAE3EDA4E51}"/>
                  </a:ext>
                </a:extLst>
              </p:cNvPr>
              <p:cNvSpPr txBox="1"/>
              <p:nvPr/>
            </p:nvSpPr>
            <p:spPr>
              <a:xfrm>
                <a:off x="857523" y="3891687"/>
                <a:ext cx="1454949" cy="1634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D5286EF-AFBD-46A1-9FBC-AFAE3EDA4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23" y="3891687"/>
                <a:ext cx="1454949" cy="16344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07170AB0-0C55-49F9-80B8-414F56574999}"/>
                  </a:ext>
                </a:extLst>
              </p:cNvPr>
              <p:cNvSpPr txBox="1"/>
              <p:nvPr/>
            </p:nvSpPr>
            <p:spPr>
              <a:xfrm>
                <a:off x="6700084" y="5187517"/>
                <a:ext cx="4280711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Жауабы:</a:t>
                </a:r>
                <a:r>
                  <a:rPr lang="en-US" sz="2800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7170AB0-0C55-49F9-80B8-414F56574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084" y="5187517"/>
                <a:ext cx="4280711" cy="701602"/>
              </a:xfrm>
              <a:prstGeom prst="rect">
                <a:avLst/>
              </a:prstGeom>
              <a:blipFill>
                <a:blip r:embed="rId8"/>
                <a:stretch>
                  <a:fillRect l="-2849" b="-113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Блок-схема: узел 4">
            <a:extLst>
              <a:ext uri="{FF2B5EF4-FFF2-40B4-BE49-F238E27FC236}">
                <a16:creationId xmlns="" xmlns:a16="http://schemas.microsoft.com/office/drawing/2014/main" id="{3861CB25-1485-439D-AEE8-925F4F2D2807}"/>
              </a:ext>
            </a:extLst>
          </p:cNvPr>
          <p:cNvSpPr/>
          <p:nvPr/>
        </p:nvSpPr>
        <p:spPr>
          <a:xfrm flipH="1" flipV="1">
            <a:off x="3878188" y="4887495"/>
            <a:ext cx="132363" cy="132489"/>
          </a:xfrm>
          <a:prstGeom prst="flowChartConnector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>
            <a:extLst>
              <a:ext uri="{FF2B5EF4-FFF2-40B4-BE49-F238E27FC236}">
                <a16:creationId xmlns="" xmlns:a16="http://schemas.microsoft.com/office/drawing/2014/main" id="{487E7776-CA4A-4DB8-A42F-2B5839FA97FC}"/>
              </a:ext>
            </a:extLst>
          </p:cNvPr>
          <p:cNvSpPr/>
          <p:nvPr/>
        </p:nvSpPr>
        <p:spPr>
          <a:xfrm flipH="1" flipV="1">
            <a:off x="4871682" y="4887495"/>
            <a:ext cx="132363" cy="132489"/>
          </a:xfrm>
          <a:prstGeom prst="flowChartConnector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>
            <a:extLst>
              <a:ext uri="{FF2B5EF4-FFF2-40B4-BE49-F238E27FC236}">
                <a16:creationId xmlns="" xmlns:a16="http://schemas.microsoft.com/office/drawing/2014/main" id="{F88701CA-224A-4C31-8EC6-6632A610ABB9}"/>
              </a:ext>
            </a:extLst>
          </p:cNvPr>
          <p:cNvSpPr/>
          <p:nvPr/>
        </p:nvSpPr>
        <p:spPr>
          <a:xfrm flipH="1" flipV="1">
            <a:off x="5993452" y="4891595"/>
            <a:ext cx="132363" cy="132489"/>
          </a:xfrm>
          <a:prstGeom prst="flowChartConnector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E636D8A-F097-4A51-A76C-E9C2626D0A95}"/>
              </a:ext>
            </a:extLst>
          </p:cNvPr>
          <p:cNvSpPr txBox="1"/>
          <p:nvPr/>
        </p:nvSpPr>
        <p:spPr>
          <a:xfrm>
            <a:off x="3734358" y="5015886"/>
            <a:ext cx="543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-3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FAB06923-7C7E-478A-AB38-44A5D0CDC689}"/>
                  </a:ext>
                </a:extLst>
              </p:cNvPr>
              <p:cNvSpPr/>
              <p:nvPr/>
            </p:nvSpPr>
            <p:spPr>
              <a:xfrm>
                <a:off x="4734843" y="5024084"/>
                <a:ext cx="47069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AB06923-7C7E-478A-AB38-44A5D0CDC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843" y="5024084"/>
                <a:ext cx="470691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459EF0-419B-48ED-9773-38EC83F7A5D1}"/>
              </a:ext>
            </a:extLst>
          </p:cNvPr>
          <p:cNvSpPr txBox="1"/>
          <p:nvPr/>
        </p:nvSpPr>
        <p:spPr>
          <a:xfrm>
            <a:off x="5931377" y="5057561"/>
            <a:ext cx="301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A6D23D3A-4BFA-4855-BD41-BA4D2BFD33CA}"/>
              </a:ext>
            </a:extLst>
          </p:cNvPr>
          <p:cNvSpPr txBox="1"/>
          <p:nvPr/>
        </p:nvSpPr>
        <p:spPr>
          <a:xfrm>
            <a:off x="4851255" y="4882588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/////////////////////////</a:t>
            </a:r>
            <a:endParaRPr 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8BF690BC-1919-4B87-B132-DD282C171ABD}"/>
              </a:ext>
            </a:extLst>
          </p:cNvPr>
          <p:cNvGrpSpPr/>
          <p:nvPr/>
        </p:nvGrpSpPr>
        <p:grpSpPr>
          <a:xfrm>
            <a:off x="3179023" y="4658517"/>
            <a:ext cx="4068205" cy="593403"/>
            <a:chOff x="3205514" y="4658517"/>
            <a:chExt cx="4068205" cy="593403"/>
          </a:xfrm>
        </p:grpSpPr>
        <p:cxnSp>
          <p:nvCxnSpPr>
            <p:cNvPr id="4" name="Прямая со стрелкой 3">
              <a:extLst>
                <a:ext uri="{FF2B5EF4-FFF2-40B4-BE49-F238E27FC236}">
                  <a16:creationId xmlns="" xmlns:a16="http://schemas.microsoft.com/office/drawing/2014/main" id="{78A8ED92-D0E2-4AC2-A523-236C51B1B03C}"/>
                </a:ext>
              </a:extLst>
            </p:cNvPr>
            <p:cNvCxnSpPr/>
            <p:nvPr/>
          </p:nvCxnSpPr>
          <p:spPr>
            <a:xfrm>
              <a:off x="3205514" y="4953740"/>
              <a:ext cx="4068205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291A52DB-006D-40D1-86E2-6F212C049D6D}"/>
                </a:ext>
              </a:extLst>
            </p:cNvPr>
            <p:cNvSpPr txBox="1"/>
            <p:nvPr/>
          </p:nvSpPr>
          <p:spPr>
            <a:xfrm>
              <a:off x="3907982" y="4658517"/>
              <a:ext cx="32303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//////////////////////////////////////</a:t>
              </a:r>
              <a:endParaRPr lang="ru-RU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6F9BF67F-1F83-4B63-A1BB-7EA45A826BC1}"/>
                </a:ext>
              </a:extLst>
            </p:cNvPr>
            <p:cNvSpPr txBox="1"/>
            <p:nvPr/>
          </p:nvSpPr>
          <p:spPr>
            <a:xfrm>
              <a:off x="3302617" y="4882588"/>
              <a:ext cx="2975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\\\\\\\\\\\\\\\\\\\\\\\\\\\\\\\\\\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50700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id="{B2D90D1C-A708-4847-AF70-79D070822400}"/>
                  </a:ext>
                </a:extLst>
              </p:cNvPr>
              <p:cNvSpPr txBox="1"/>
              <p:nvPr/>
            </p:nvSpPr>
            <p:spPr>
              <a:xfrm>
                <a:off x="920577" y="501460"/>
                <a:ext cx="10177325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3200" dirty="0">
                    <a:solidFill>
                      <a:srgbClr val="7030A0"/>
                    </a:solidFill>
                  </a:rPr>
                  <a:t>Тапсырма. </a:t>
                </a:r>
                <a:r>
                  <a:rPr lang="kk-KZ" sz="3200" dirty="0"/>
                  <a:t>Теңсіздікті шешіңіз.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kk-KZ" sz="3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func>
                  </m:oMath>
                </a14:m>
                <a:r>
                  <a:rPr lang="kk-KZ" sz="3200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D90D1C-A708-4847-AF70-79D070822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77" y="501460"/>
                <a:ext cx="10177325" cy="806054"/>
              </a:xfrm>
              <a:prstGeom prst="rect">
                <a:avLst/>
              </a:prstGeom>
              <a:blipFill>
                <a:blip r:embed="rId2"/>
                <a:stretch>
                  <a:fillRect l="-1497" t="-9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3E04FF2-6846-4C30-8B80-BB737E1AF7F7}"/>
              </a:ext>
            </a:extLst>
          </p:cNvPr>
          <p:cNvSpPr txBox="1"/>
          <p:nvPr/>
        </p:nvSpPr>
        <p:spPr>
          <a:xfrm>
            <a:off x="913407" y="1294321"/>
            <a:ext cx="143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>
                <a:solidFill>
                  <a:srgbClr val="7030A0"/>
                </a:solidFill>
              </a:rPr>
              <a:t>Шешуі. </a:t>
            </a:r>
            <a:endParaRPr lang="ru-RU" sz="32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="" xmlns:a16="http://schemas.microsoft.com/office/drawing/2014/main" id="{098B0270-8B37-4DC2-941B-65919537EC59}"/>
                  </a:ext>
                </a:extLst>
              </p:cNvPr>
              <p:cNvSpPr/>
              <p:nvPr/>
            </p:nvSpPr>
            <p:spPr>
              <a:xfrm>
                <a:off x="2483071" y="1336606"/>
                <a:ext cx="3741024" cy="806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kk-KZ" sz="3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&lt;−2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kk-KZ" sz="3200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98B0270-8B37-4DC2-941B-65919537E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071" y="1336606"/>
                <a:ext cx="3741024" cy="8060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="" xmlns:a16="http://schemas.microsoft.com/office/drawing/2014/main" id="{C38E7272-BD16-4CCB-8876-5E463DBFCEFA}"/>
                  </a:ext>
                </a:extLst>
              </p:cNvPr>
              <p:cNvSpPr/>
              <p:nvPr/>
            </p:nvSpPr>
            <p:spPr>
              <a:xfrm>
                <a:off x="2368069" y="2260719"/>
                <a:ext cx="4216026" cy="806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kk-KZ" sz="3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func>
                          <m:func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f>
                                  <m:f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sub>
                            </m:sSub>
                          </m:fName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</m:func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kk-KZ" sz="3200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C38E7272-BD16-4CCB-8876-5E463DBFCE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069" y="2260719"/>
                <a:ext cx="4216026" cy="8060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01638FFD-058C-4AD5-9C4F-0D931D11B922}"/>
                  </a:ext>
                </a:extLst>
              </p:cNvPr>
              <p:cNvSpPr txBox="1"/>
              <p:nvPr/>
            </p:nvSpPr>
            <p:spPr>
              <a:xfrm>
                <a:off x="933200" y="3152040"/>
                <a:ext cx="2223814" cy="10985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+5&gt;0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+5&gt;9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638FFD-058C-4AD5-9C4F-0D931D11B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200" y="3152040"/>
                <a:ext cx="2223814" cy="10985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трелка: вправо 4">
            <a:extLst>
              <a:ext uri="{FF2B5EF4-FFF2-40B4-BE49-F238E27FC236}">
                <a16:creationId xmlns="" xmlns:a16="http://schemas.microsoft.com/office/drawing/2014/main" id="{8061F076-972C-4961-8692-7D2C3FC6EB4D}"/>
              </a:ext>
            </a:extLst>
          </p:cNvPr>
          <p:cNvSpPr/>
          <p:nvPr/>
        </p:nvSpPr>
        <p:spPr>
          <a:xfrm>
            <a:off x="3444536" y="3607442"/>
            <a:ext cx="381740" cy="20799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58D4B293-1770-45A9-9507-86C0D9192C6D}"/>
                  </a:ext>
                </a:extLst>
              </p:cNvPr>
              <p:cNvSpPr txBox="1"/>
              <p:nvPr/>
            </p:nvSpPr>
            <p:spPr>
              <a:xfrm>
                <a:off x="4031602" y="3184832"/>
                <a:ext cx="2223814" cy="10985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&gt;9−5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8D4B293-1770-45A9-9507-86C0D9192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602" y="3184832"/>
                <a:ext cx="2223814" cy="10985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Стрелка: вправо 18">
            <a:extLst>
              <a:ext uri="{FF2B5EF4-FFF2-40B4-BE49-F238E27FC236}">
                <a16:creationId xmlns="" xmlns:a16="http://schemas.microsoft.com/office/drawing/2014/main" id="{02D9825E-B8FA-462E-84F1-BF4FD58210F9}"/>
              </a:ext>
            </a:extLst>
          </p:cNvPr>
          <p:cNvSpPr/>
          <p:nvPr/>
        </p:nvSpPr>
        <p:spPr>
          <a:xfrm>
            <a:off x="6393225" y="3642032"/>
            <a:ext cx="381740" cy="20799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D935529-EF53-4A7C-B147-1F944633B024}"/>
                  </a:ext>
                </a:extLst>
              </p:cNvPr>
              <p:cNvSpPr txBox="1"/>
              <p:nvPr/>
            </p:nvSpPr>
            <p:spPr>
              <a:xfrm>
                <a:off x="6977015" y="3184832"/>
                <a:ext cx="1898789" cy="10985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−2,5</m:t>
                              </m:r>
                            </m: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D935529-EF53-4A7C-B147-1F944633B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015" y="3184832"/>
                <a:ext cx="1898789" cy="10985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E1F60230-F4DB-49AE-9A19-6917D4294199}"/>
              </a:ext>
            </a:extLst>
          </p:cNvPr>
          <p:cNvGrpSpPr/>
          <p:nvPr/>
        </p:nvGrpSpPr>
        <p:grpSpPr>
          <a:xfrm>
            <a:off x="1162975" y="4591024"/>
            <a:ext cx="5274108" cy="765185"/>
            <a:chOff x="1162975" y="4591024"/>
            <a:chExt cx="5274108" cy="765185"/>
          </a:xfrm>
        </p:grpSpPr>
        <p:grpSp>
          <p:nvGrpSpPr>
            <p:cNvPr id="10" name="Группа 9">
              <a:extLst>
                <a:ext uri="{FF2B5EF4-FFF2-40B4-BE49-F238E27FC236}">
                  <a16:creationId xmlns="" xmlns:a16="http://schemas.microsoft.com/office/drawing/2014/main" id="{6A54EC16-436F-469B-9C95-0675C04E0AE3}"/>
                </a:ext>
              </a:extLst>
            </p:cNvPr>
            <p:cNvGrpSpPr/>
            <p:nvPr/>
          </p:nvGrpSpPr>
          <p:grpSpPr>
            <a:xfrm>
              <a:off x="1162975" y="4792609"/>
              <a:ext cx="3755254" cy="563600"/>
              <a:chOff x="1162975" y="4792609"/>
              <a:chExt cx="3755254" cy="563600"/>
            </a:xfrm>
          </p:grpSpPr>
          <p:cxnSp>
            <p:nvCxnSpPr>
              <p:cNvPr id="7" name="Прямая со стрелкой 6">
                <a:extLst>
                  <a:ext uri="{FF2B5EF4-FFF2-40B4-BE49-F238E27FC236}">
                    <a16:creationId xmlns="" xmlns:a16="http://schemas.microsoft.com/office/drawing/2014/main" id="{3A090111-919B-4838-A993-6453E1207260}"/>
                  </a:ext>
                </a:extLst>
              </p:cNvPr>
              <p:cNvCxnSpPr/>
              <p:nvPr/>
            </p:nvCxnSpPr>
            <p:spPr>
              <a:xfrm>
                <a:off x="1162975" y="4873841"/>
                <a:ext cx="375525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Блок-схема: узел 7">
                <a:extLst>
                  <a:ext uri="{FF2B5EF4-FFF2-40B4-BE49-F238E27FC236}">
                    <a16:creationId xmlns="" xmlns:a16="http://schemas.microsoft.com/office/drawing/2014/main" id="{955038B9-9B88-4686-BEE4-16565DBC7BBB}"/>
                  </a:ext>
                </a:extLst>
              </p:cNvPr>
              <p:cNvSpPr/>
              <p:nvPr/>
            </p:nvSpPr>
            <p:spPr>
              <a:xfrm>
                <a:off x="1946318" y="4792609"/>
                <a:ext cx="139934" cy="164857"/>
              </a:xfrm>
              <a:prstGeom prst="flowChartConnector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Блок-схема: узел 28">
                <a:extLst>
                  <a:ext uri="{FF2B5EF4-FFF2-40B4-BE49-F238E27FC236}">
                    <a16:creationId xmlns="" xmlns:a16="http://schemas.microsoft.com/office/drawing/2014/main" id="{9C0501CC-8C01-408F-928C-01D65B9696B4}"/>
                  </a:ext>
                </a:extLst>
              </p:cNvPr>
              <p:cNvSpPr/>
              <p:nvPr/>
            </p:nvSpPr>
            <p:spPr>
              <a:xfrm>
                <a:off x="3412666" y="4805101"/>
                <a:ext cx="139934" cy="164857"/>
              </a:xfrm>
              <a:prstGeom prst="flowChartConnector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>
                    <a:extLst>
                      <a:ext uri="{FF2B5EF4-FFF2-40B4-BE49-F238E27FC236}">
                        <a16:creationId xmlns="" xmlns:a16="http://schemas.microsoft.com/office/drawing/2014/main" id="{310D0810-5F70-4BF2-9828-EE8A56DE2EFD}"/>
                      </a:ext>
                    </a:extLst>
                  </p:cNvPr>
                  <p:cNvSpPr txBox="1"/>
                  <p:nvPr/>
                </p:nvSpPr>
                <p:spPr>
                  <a:xfrm>
                    <a:off x="1596285" y="4986877"/>
                    <a:ext cx="692497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−2,5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9" name="TextBox 8">
                    <a:extLst>
                      <a:ext uri="{FF2B5EF4-FFF2-40B4-BE49-F238E27FC236}">
                        <a16:creationId xmlns:a16="http://schemas.microsoft.com/office/drawing/2014/main" id="{310D0810-5F70-4BF2-9828-EE8A56DE2EF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96285" y="4986877"/>
                    <a:ext cx="692497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3540" r="-12389" b="-819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>
                    <a:extLst>
                      <a:ext uri="{FF2B5EF4-FFF2-40B4-BE49-F238E27FC236}">
                        <a16:creationId xmlns="" xmlns:a16="http://schemas.microsoft.com/office/drawing/2014/main" id="{4BB29653-86F9-44BB-9DE7-335761673452}"/>
                      </a:ext>
                    </a:extLst>
                  </p:cNvPr>
                  <p:cNvSpPr txBox="1"/>
                  <p:nvPr/>
                </p:nvSpPr>
                <p:spPr>
                  <a:xfrm>
                    <a:off x="3367217" y="4969018"/>
                    <a:ext cx="23083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4BB29653-86F9-44BB-9DE7-33576167345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67217" y="4969018"/>
                    <a:ext cx="230832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31579" r="-34211" b="-655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D4A9CAAA-F4A8-4BFC-AAAD-8BCB6A99FB12}"/>
                </a:ext>
              </a:extLst>
            </p:cNvPr>
            <p:cNvSpPr txBox="1"/>
            <p:nvPr/>
          </p:nvSpPr>
          <p:spPr>
            <a:xfrm>
              <a:off x="1977030" y="4591024"/>
              <a:ext cx="3024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/////////////////////////////////</a:t>
              </a:r>
              <a:endParaRPr lang="ru-RU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5393C438-6345-4C1E-92BE-D1FB172620AD}"/>
                </a:ext>
              </a:extLst>
            </p:cNvPr>
            <p:cNvSpPr txBox="1"/>
            <p:nvPr/>
          </p:nvSpPr>
          <p:spPr>
            <a:xfrm>
              <a:off x="3412666" y="4797435"/>
              <a:ext cx="3024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//////////////</a:t>
              </a:r>
              <a:endParaRPr lang="ru-R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401BEF88-C7CE-451B-BE15-69E37BC25420}"/>
                  </a:ext>
                </a:extLst>
              </p:cNvPr>
              <p:cNvSpPr txBox="1"/>
              <p:nvPr/>
            </p:nvSpPr>
            <p:spPr>
              <a:xfrm>
                <a:off x="5512623" y="4683480"/>
                <a:ext cx="12972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2;+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01BEF88-C7CE-451B-BE15-69E37BC25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623" y="4683480"/>
                <a:ext cx="129721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="" xmlns:a16="http://schemas.microsoft.com/office/drawing/2014/main" id="{B204A7B4-EF2D-434E-A0CD-19CD20724353}"/>
                  </a:ext>
                </a:extLst>
              </p:cNvPr>
              <p:cNvSpPr txBox="1"/>
              <p:nvPr/>
            </p:nvSpPr>
            <p:spPr>
              <a:xfrm>
                <a:off x="6584095" y="5306978"/>
                <a:ext cx="42807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;+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∞)</m:t>
                    </m:r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204A7B4-EF2D-434E-A0CD-19CD20724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95" y="5306978"/>
                <a:ext cx="4280711" cy="523220"/>
              </a:xfrm>
              <a:prstGeom prst="rect">
                <a:avLst/>
              </a:prstGeom>
              <a:blipFill>
                <a:blip r:embed="rId11"/>
                <a:stretch>
                  <a:fillRect l="-2849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8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38D340D0-BB6B-4144-BCE4-F6FD80FDE6B5}"/>
                  </a:ext>
                </a:extLst>
              </p:cNvPr>
              <p:cNvSpPr txBox="1"/>
              <p:nvPr/>
            </p:nvSpPr>
            <p:spPr>
              <a:xfrm>
                <a:off x="848454" y="452223"/>
                <a:ext cx="107707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Тапсырма. </a:t>
                </a:r>
                <a:r>
                  <a:rPr lang="kk-KZ" sz="2800" dirty="0"/>
                  <a:t>Теңсіздікті шешіңіз.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𝑙𝑔</m:t>
                        </m:r>
                      </m:fName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−6</m:t>
                            </m:r>
                          </m:e>
                        </m:d>
                      </m:e>
                    </m:func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8D340D0-BB6B-4144-BCE4-F6FD80FDE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54" y="452223"/>
                <a:ext cx="10770710" cy="523220"/>
              </a:xfrm>
              <a:prstGeom prst="rect">
                <a:avLst/>
              </a:prstGeom>
              <a:blipFill>
                <a:blip r:embed="rId2"/>
                <a:stretch>
                  <a:fillRect l="-1132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722E889-D4B5-46A9-A715-9B07CBC2BF4E}"/>
              </a:ext>
            </a:extLst>
          </p:cNvPr>
          <p:cNvSpPr txBox="1"/>
          <p:nvPr/>
        </p:nvSpPr>
        <p:spPr>
          <a:xfrm>
            <a:off x="877623" y="1149296"/>
            <a:ext cx="1439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rgbClr val="7030A0"/>
                </a:solidFill>
              </a:rPr>
              <a:t>Шешуі. </a:t>
            </a:r>
            <a:endParaRPr lang="ru-RU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="" xmlns:a16="http://schemas.microsoft.com/office/drawing/2014/main" id="{64ED5759-62F2-458A-9CFE-13A8E91A7C0A}"/>
                  </a:ext>
                </a:extLst>
              </p:cNvPr>
              <p:cNvSpPr/>
              <p:nvPr/>
            </p:nvSpPr>
            <p:spPr>
              <a:xfrm>
                <a:off x="2510476" y="1156940"/>
                <a:ext cx="46353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𝑙𝑔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≤1−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𝑙𝑔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4ED5759-62F2-458A-9CFE-13A8E91A7C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476" y="1156940"/>
                <a:ext cx="463537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="" xmlns:a16="http://schemas.microsoft.com/office/drawing/2014/main" id="{BE69402D-777B-44FB-9AFD-2C72C3597487}"/>
                  </a:ext>
                </a:extLst>
              </p:cNvPr>
              <p:cNvSpPr/>
              <p:nvPr/>
            </p:nvSpPr>
            <p:spPr>
              <a:xfrm>
                <a:off x="774662" y="1897169"/>
                <a:ext cx="46353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𝑙𝑔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𝑙𝑔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E69402D-777B-44FB-9AFD-2C72C35974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62" y="1897169"/>
                <a:ext cx="463537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="" xmlns:a16="http://schemas.microsoft.com/office/drawing/2014/main" id="{ACF14C54-61C2-43A5-BA0C-CA1334449B77}"/>
                  </a:ext>
                </a:extLst>
              </p:cNvPr>
              <p:cNvSpPr/>
              <p:nvPr/>
            </p:nvSpPr>
            <p:spPr>
              <a:xfrm>
                <a:off x="5484627" y="1897169"/>
                <a:ext cx="46989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𝑙𝑔</m:t>
                          </m:r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ACF14C54-61C2-43A5-BA0C-CA1334449B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627" y="1897169"/>
                <a:ext cx="469891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097599FD-07C1-482F-83D6-FBFA77C58B0B}"/>
                  </a:ext>
                </a:extLst>
              </p:cNvPr>
              <p:cNvSpPr txBox="1"/>
              <p:nvPr/>
            </p:nvSpPr>
            <p:spPr>
              <a:xfrm>
                <a:off x="848454" y="2664199"/>
                <a:ext cx="3602205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+1&gt;0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−6&gt;0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7599FD-07C1-482F-83D6-FBFA77C58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54" y="2664199"/>
                <a:ext cx="3602205" cy="1375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Стрелка: вправо 3">
            <a:extLst>
              <a:ext uri="{FF2B5EF4-FFF2-40B4-BE49-F238E27FC236}">
                <a16:creationId xmlns="" xmlns:a16="http://schemas.microsoft.com/office/drawing/2014/main" id="{361AE4B5-D943-47B4-BFAC-4768B424C089}"/>
              </a:ext>
            </a:extLst>
          </p:cNvPr>
          <p:cNvSpPr/>
          <p:nvPr/>
        </p:nvSpPr>
        <p:spPr>
          <a:xfrm>
            <a:off x="4258578" y="3126437"/>
            <a:ext cx="355107" cy="19007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A8AC8F9D-DA48-415B-BCE3-E23780DE8BFA}"/>
                  </a:ext>
                </a:extLst>
              </p:cNvPr>
              <p:cNvSpPr txBox="1"/>
              <p:nvPr/>
            </p:nvSpPr>
            <p:spPr>
              <a:xfrm>
                <a:off x="4745806" y="2601886"/>
                <a:ext cx="3182090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−6≤10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8AC8F9D-DA48-415B-BCE3-E23780DE8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806" y="2601886"/>
                <a:ext cx="3182090" cy="1375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Стрелка: вправо 19">
            <a:extLst>
              <a:ext uri="{FF2B5EF4-FFF2-40B4-BE49-F238E27FC236}">
                <a16:creationId xmlns="" xmlns:a16="http://schemas.microsoft.com/office/drawing/2014/main" id="{028ABC6A-4DCF-478C-87AE-3F53B9EBECE8}"/>
              </a:ext>
            </a:extLst>
          </p:cNvPr>
          <p:cNvSpPr/>
          <p:nvPr/>
        </p:nvSpPr>
        <p:spPr>
          <a:xfrm>
            <a:off x="7833561" y="3128656"/>
            <a:ext cx="355107" cy="19007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="" xmlns:a16="http://schemas.microsoft.com/office/drawing/2014/main" id="{648CBBA5-9322-478F-B0C7-3FC95BC40960}"/>
                  </a:ext>
                </a:extLst>
              </p:cNvPr>
              <p:cNvSpPr txBox="1"/>
              <p:nvPr/>
            </p:nvSpPr>
            <p:spPr>
              <a:xfrm>
                <a:off x="8290454" y="2664199"/>
                <a:ext cx="2784545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&gt;6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−8≤0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48CBBA5-9322-478F-B0C7-3FC95BC40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454" y="2664199"/>
                <a:ext cx="2784545" cy="1375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4F51948B-4BCD-4D15-8554-1618D625DD33}"/>
                  </a:ext>
                </a:extLst>
              </p:cNvPr>
              <p:cNvSpPr txBox="1"/>
              <p:nvPr/>
            </p:nvSpPr>
            <p:spPr>
              <a:xfrm>
                <a:off x="877623" y="4333071"/>
                <a:ext cx="3204660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&gt;3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F51948B-4BCD-4D15-8554-1618D625D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623" y="4333071"/>
                <a:ext cx="3204660" cy="13756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5DD2DC95-A6A6-4249-BC18-D59A22D3685F}"/>
                  </a:ext>
                </a:extLst>
              </p:cNvPr>
              <p:cNvSpPr txBox="1"/>
              <p:nvPr/>
            </p:nvSpPr>
            <p:spPr>
              <a:xfrm>
                <a:off x="4436131" y="4283642"/>
                <a:ext cx="2404056" cy="1375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−1;+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ctrlP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;+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−2;4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DD2DC95-A6A6-4249-BC18-D59A22D36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131" y="4283642"/>
                <a:ext cx="2404056" cy="13756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Стрелка: вправо 29">
            <a:extLst>
              <a:ext uri="{FF2B5EF4-FFF2-40B4-BE49-F238E27FC236}">
                <a16:creationId xmlns="" xmlns:a16="http://schemas.microsoft.com/office/drawing/2014/main" id="{D17C289D-CC40-423E-9ED1-9DDE456A9EDC}"/>
              </a:ext>
            </a:extLst>
          </p:cNvPr>
          <p:cNvSpPr/>
          <p:nvPr/>
        </p:nvSpPr>
        <p:spPr>
          <a:xfrm>
            <a:off x="3903471" y="4876420"/>
            <a:ext cx="355107" cy="19007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>
            <a:extLst>
              <a:ext uri="{FF2B5EF4-FFF2-40B4-BE49-F238E27FC236}">
                <a16:creationId xmlns="" xmlns:a16="http://schemas.microsoft.com/office/drawing/2014/main" id="{731ABF2A-06BF-4AF4-95A4-F628F439020D}"/>
              </a:ext>
            </a:extLst>
          </p:cNvPr>
          <p:cNvGrpSpPr/>
          <p:nvPr/>
        </p:nvGrpSpPr>
        <p:grpSpPr>
          <a:xfrm>
            <a:off x="7045672" y="4683649"/>
            <a:ext cx="4792661" cy="816060"/>
            <a:chOff x="1162975" y="4554735"/>
            <a:chExt cx="4792661" cy="816060"/>
          </a:xfrm>
        </p:grpSpPr>
        <p:grpSp>
          <p:nvGrpSpPr>
            <p:cNvPr id="32" name="Группа 31">
              <a:extLst>
                <a:ext uri="{FF2B5EF4-FFF2-40B4-BE49-F238E27FC236}">
                  <a16:creationId xmlns="" xmlns:a16="http://schemas.microsoft.com/office/drawing/2014/main" id="{E94BFD13-5F21-47C0-8489-EDAD88397514}"/>
                </a:ext>
              </a:extLst>
            </p:cNvPr>
            <p:cNvGrpSpPr/>
            <p:nvPr/>
          </p:nvGrpSpPr>
          <p:grpSpPr>
            <a:xfrm>
              <a:off x="1162975" y="4787825"/>
              <a:ext cx="3755254" cy="582970"/>
              <a:chOff x="1162975" y="4787825"/>
              <a:chExt cx="3755254" cy="582970"/>
            </a:xfrm>
          </p:grpSpPr>
          <p:cxnSp>
            <p:nvCxnSpPr>
              <p:cNvPr id="35" name="Прямая со стрелкой 34">
                <a:extLst>
                  <a:ext uri="{FF2B5EF4-FFF2-40B4-BE49-F238E27FC236}">
                    <a16:creationId xmlns="" xmlns:a16="http://schemas.microsoft.com/office/drawing/2014/main" id="{9D874292-9D09-4610-B3A9-8A5BC3C7CFB1}"/>
                  </a:ext>
                </a:extLst>
              </p:cNvPr>
              <p:cNvCxnSpPr/>
              <p:nvPr/>
            </p:nvCxnSpPr>
            <p:spPr>
              <a:xfrm>
                <a:off x="1162975" y="4873841"/>
                <a:ext cx="375525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Блок-схема: узел 35">
                <a:extLst>
                  <a:ext uri="{FF2B5EF4-FFF2-40B4-BE49-F238E27FC236}">
                    <a16:creationId xmlns="" xmlns:a16="http://schemas.microsoft.com/office/drawing/2014/main" id="{898D7889-110B-4EB4-9E48-DC859AF873DA}"/>
                  </a:ext>
                </a:extLst>
              </p:cNvPr>
              <p:cNvSpPr/>
              <p:nvPr/>
            </p:nvSpPr>
            <p:spPr>
              <a:xfrm>
                <a:off x="1946318" y="4792609"/>
                <a:ext cx="139934" cy="164857"/>
              </a:xfrm>
              <a:prstGeom prst="flowChartConnector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Блок-схема: узел 36">
                <a:extLst>
                  <a:ext uri="{FF2B5EF4-FFF2-40B4-BE49-F238E27FC236}">
                    <a16:creationId xmlns="" xmlns:a16="http://schemas.microsoft.com/office/drawing/2014/main" id="{C5FCDC11-4259-44D5-A65B-8B6E443BFBD1}"/>
                  </a:ext>
                </a:extLst>
              </p:cNvPr>
              <p:cNvSpPr/>
              <p:nvPr/>
            </p:nvSpPr>
            <p:spPr>
              <a:xfrm>
                <a:off x="2943412" y="4787825"/>
                <a:ext cx="139934" cy="164857"/>
              </a:xfrm>
              <a:prstGeom prst="flowChartConnector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>
                    <a:extLst>
                      <a:ext uri="{FF2B5EF4-FFF2-40B4-BE49-F238E27FC236}">
                        <a16:creationId xmlns="" xmlns:a16="http://schemas.microsoft.com/office/drawing/2014/main" id="{73173C2C-64C2-4547-A21C-A9512F8D0EA7}"/>
                      </a:ext>
                    </a:extLst>
                  </p:cNvPr>
                  <p:cNvSpPr txBox="1"/>
                  <p:nvPr/>
                </p:nvSpPr>
                <p:spPr>
                  <a:xfrm>
                    <a:off x="1716287" y="4998361"/>
                    <a:ext cx="46006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73173C2C-64C2-4547-A21C-A9512F8D0EA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16287" y="4998361"/>
                    <a:ext cx="460062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5333" r="-16000" b="-655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>
                    <a:extLst>
                      <a:ext uri="{FF2B5EF4-FFF2-40B4-BE49-F238E27FC236}">
                        <a16:creationId xmlns="" xmlns:a16="http://schemas.microsoft.com/office/drawing/2014/main" id="{6679C6C8-BC8F-4EB9-B410-411E127125A1}"/>
                      </a:ext>
                    </a:extLst>
                  </p:cNvPr>
                  <p:cNvSpPr txBox="1"/>
                  <p:nvPr/>
                </p:nvSpPr>
                <p:spPr>
                  <a:xfrm>
                    <a:off x="2924957" y="5001463"/>
                    <a:ext cx="23083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 xmlns="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6679C6C8-BC8F-4EB9-B410-411E127125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24957" y="5001463"/>
                    <a:ext cx="230832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34211" r="-31579" b="-6667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691DD1FF-A796-4A95-8D4D-3910FDA9E044}"/>
                </a:ext>
              </a:extLst>
            </p:cNvPr>
            <p:cNvSpPr txBox="1"/>
            <p:nvPr/>
          </p:nvSpPr>
          <p:spPr>
            <a:xfrm>
              <a:off x="2016285" y="4554735"/>
              <a:ext cx="3024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/////////////////////////////////</a:t>
              </a:r>
              <a:endParaRPr lang="ru-RU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557B80B7-24EF-427A-B4CC-65696DA56E9E}"/>
                </a:ext>
              </a:extLst>
            </p:cNvPr>
            <p:cNvSpPr txBox="1"/>
            <p:nvPr/>
          </p:nvSpPr>
          <p:spPr>
            <a:xfrm>
              <a:off x="2931219" y="4836606"/>
              <a:ext cx="3024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/////////////////////</a:t>
              </a:r>
              <a:endParaRPr lang="ru-RU" dirty="0"/>
            </a:p>
          </p:txBody>
        </p:sp>
      </p:grpSp>
      <p:sp>
        <p:nvSpPr>
          <p:cNvPr id="44" name="Овал 43">
            <a:extLst>
              <a:ext uri="{FF2B5EF4-FFF2-40B4-BE49-F238E27FC236}">
                <a16:creationId xmlns="" xmlns:a16="http://schemas.microsoft.com/office/drawing/2014/main" id="{E74692DE-013D-48B3-A59D-9557A1DB7470}"/>
              </a:ext>
            </a:extLst>
          </p:cNvPr>
          <p:cNvSpPr/>
          <p:nvPr/>
        </p:nvSpPr>
        <p:spPr>
          <a:xfrm>
            <a:off x="7224686" y="4932767"/>
            <a:ext cx="139934" cy="16647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538C3C62-0F67-434C-9AC7-D8426440E05B}"/>
                  </a:ext>
                </a:extLst>
              </p:cNvPr>
              <p:cNvSpPr txBox="1"/>
              <p:nvPr/>
            </p:nvSpPr>
            <p:spPr>
              <a:xfrm>
                <a:off x="6964004" y="5127275"/>
                <a:ext cx="4600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8C3C62-0F67-434C-9AC7-D8426440E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004" y="5127275"/>
                <a:ext cx="460062" cy="369332"/>
              </a:xfrm>
              <a:prstGeom prst="rect">
                <a:avLst/>
              </a:prstGeom>
              <a:blipFill>
                <a:blip r:embed="rId13"/>
                <a:stretch>
                  <a:fillRect l="-3947" r="-15789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Овал 44">
            <a:extLst>
              <a:ext uri="{FF2B5EF4-FFF2-40B4-BE49-F238E27FC236}">
                <a16:creationId xmlns="" xmlns:a16="http://schemas.microsoft.com/office/drawing/2014/main" id="{8C02FCEC-D17E-4430-952F-3BA09F0CD454}"/>
              </a:ext>
            </a:extLst>
          </p:cNvPr>
          <p:cNvSpPr/>
          <p:nvPr/>
        </p:nvSpPr>
        <p:spPr>
          <a:xfrm>
            <a:off x="9612759" y="4932767"/>
            <a:ext cx="139934" cy="16647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D5BA6E7B-F18E-4CC6-AA5A-D3B5DFBFBF51}"/>
                  </a:ext>
                </a:extLst>
              </p:cNvPr>
              <p:cNvSpPr txBox="1"/>
              <p:nvPr/>
            </p:nvSpPr>
            <p:spPr>
              <a:xfrm>
                <a:off x="9567310" y="5136959"/>
                <a:ext cx="2308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5BA6E7B-F18E-4CC6-AA5A-D3B5DFBFB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7310" y="5136959"/>
                <a:ext cx="230832" cy="369332"/>
              </a:xfrm>
              <a:prstGeom prst="rect">
                <a:avLst/>
              </a:prstGeom>
              <a:blipFill>
                <a:blip r:embed="rId14"/>
                <a:stretch>
                  <a:fillRect l="-31579" r="-3421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F18B92F-F94E-49A3-A00B-A06815105C6E}"/>
              </a:ext>
            </a:extLst>
          </p:cNvPr>
          <p:cNvSpPr txBox="1"/>
          <p:nvPr/>
        </p:nvSpPr>
        <p:spPr>
          <a:xfrm>
            <a:off x="7105031" y="4686395"/>
            <a:ext cx="3091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\\\\\\\\\\\\\\\\\\\\\\\\\\\\\\\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="" xmlns:a16="http://schemas.microsoft.com/office/drawing/2014/main" id="{D5B26B75-C0F8-4C38-98A7-88E7567E850D}"/>
                  </a:ext>
                </a:extLst>
              </p:cNvPr>
              <p:cNvSpPr txBox="1"/>
              <p:nvPr/>
            </p:nvSpPr>
            <p:spPr>
              <a:xfrm>
                <a:off x="7294653" y="5745674"/>
                <a:ext cx="42807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>
                    <a:solidFill>
                      <a:srgbClr val="7030A0"/>
                    </a:solidFill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k-KZ" sz="2800" dirty="0"/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5B26B75-C0F8-4C38-98A7-88E7567E8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653" y="5745674"/>
                <a:ext cx="4280711" cy="523220"/>
              </a:xfrm>
              <a:prstGeom prst="rect">
                <a:avLst/>
              </a:prstGeom>
              <a:blipFill>
                <a:blip r:embed="rId15"/>
                <a:stretch>
                  <a:fillRect l="-2991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30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250</Words>
  <Application>Microsoft Office PowerPoint</Application>
  <PresentationFormat>Широкоэкранный</PresentationFormat>
  <Paragraphs>119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   Логарифмдік теңсіздіктер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91</cp:revision>
  <dcterms:created xsi:type="dcterms:W3CDTF">2022-09-04T21:41:09Z</dcterms:created>
  <dcterms:modified xsi:type="dcterms:W3CDTF">2024-09-19T10:24:32Z</dcterms:modified>
</cp:coreProperties>
</file>