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10F7-E203-408A-B08D-03768BAA0379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41EA4-491C-45FF-902E-5369CA0DF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=""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0265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95.png"/><Relationship Id="rId18" Type="http://schemas.openxmlformats.org/officeDocument/2006/relationships/image" Target="../media/image2.png"/><Relationship Id="rId3" Type="http://schemas.openxmlformats.org/officeDocument/2006/relationships/image" Target="../media/image85.png"/><Relationship Id="rId7" Type="http://schemas.openxmlformats.org/officeDocument/2006/relationships/image" Target="../media/image89.png"/><Relationship Id="rId12" Type="http://schemas.openxmlformats.org/officeDocument/2006/relationships/image" Target="../media/image94.png"/><Relationship Id="rId17" Type="http://schemas.openxmlformats.org/officeDocument/2006/relationships/image" Target="../media/image98.png"/><Relationship Id="rId2" Type="http://schemas.openxmlformats.org/officeDocument/2006/relationships/image" Target="../media/image84.png"/><Relationship Id="rId16" Type="http://schemas.openxmlformats.org/officeDocument/2006/relationships/image" Target="../media/image9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8.png"/><Relationship Id="rId11" Type="http://schemas.openxmlformats.org/officeDocument/2006/relationships/image" Target="../media/image56.png"/><Relationship Id="rId5" Type="http://schemas.openxmlformats.org/officeDocument/2006/relationships/image" Target="../media/image87.png"/><Relationship Id="rId15" Type="http://schemas.openxmlformats.org/officeDocument/2006/relationships/image" Target="../media/image960.png"/><Relationship Id="rId10" Type="http://schemas.openxmlformats.org/officeDocument/2006/relationships/image" Target="../media/image92.png"/><Relationship Id="rId4" Type="http://schemas.openxmlformats.org/officeDocument/2006/relationships/image" Target="../media/image86.png"/><Relationship Id="rId9" Type="http://schemas.openxmlformats.org/officeDocument/2006/relationships/image" Target="../media/image91.png"/><Relationship Id="rId14" Type="http://schemas.openxmlformats.org/officeDocument/2006/relationships/image" Target="../media/image9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3" Type="http://schemas.openxmlformats.org/officeDocument/2006/relationships/image" Target="../media/image100.png"/><Relationship Id="rId7" Type="http://schemas.openxmlformats.org/officeDocument/2006/relationships/image" Target="../media/image104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3.png"/><Relationship Id="rId5" Type="http://schemas.openxmlformats.org/officeDocument/2006/relationships/image" Target="../media/image102.png"/><Relationship Id="rId10" Type="http://schemas.openxmlformats.org/officeDocument/2006/relationships/image" Target="../media/image2.png"/><Relationship Id="rId4" Type="http://schemas.openxmlformats.org/officeDocument/2006/relationships/image" Target="../media/image101.png"/><Relationship Id="rId9" Type="http://schemas.openxmlformats.org/officeDocument/2006/relationships/image" Target="../media/image10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3" Type="http://schemas.openxmlformats.org/officeDocument/2006/relationships/image" Target="../media/image108.png"/><Relationship Id="rId7" Type="http://schemas.openxmlformats.org/officeDocument/2006/relationships/image" Target="../media/image112.png"/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1.png"/><Relationship Id="rId5" Type="http://schemas.openxmlformats.org/officeDocument/2006/relationships/image" Target="../media/image110.png"/><Relationship Id="rId10" Type="http://schemas.openxmlformats.org/officeDocument/2006/relationships/image" Target="../media/image2.png"/><Relationship Id="rId4" Type="http://schemas.openxmlformats.org/officeDocument/2006/relationships/image" Target="../media/image109.png"/><Relationship Id="rId9" Type="http://schemas.openxmlformats.org/officeDocument/2006/relationships/image" Target="../media/image1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18" Type="http://schemas.openxmlformats.org/officeDocument/2006/relationships/image" Target="../media/image2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17" Type="http://schemas.openxmlformats.org/officeDocument/2006/relationships/image" Target="../media/image2.png"/><Relationship Id="rId2" Type="http://schemas.openxmlformats.org/officeDocument/2006/relationships/image" Target="../media/image31.png"/><Relationship Id="rId16" Type="http://schemas.openxmlformats.org/officeDocument/2006/relationships/image" Target="../media/image4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12" Type="http://schemas.openxmlformats.org/officeDocument/2006/relationships/image" Target="../media/image2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13" Type="http://schemas.openxmlformats.org/officeDocument/2006/relationships/image" Target="../media/image67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12" Type="http://schemas.openxmlformats.org/officeDocument/2006/relationships/image" Target="../media/image66.png"/><Relationship Id="rId17" Type="http://schemas.openxmlformats.org/officeDocument/2006/relationships/image" Target="../media/image2.png"/><Relationship Id="rId2" Type="http://schemas.openxmlformats.org/officeDocument/2006/relationships/image" Target="../media/image14.png"/><Relationship Id="rId16" Type="http://schemas.openxmlformats.org/officeDocument/2006/relationships/image" Target="../media/image7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0.png"/><Relationship Id="rId11" Type="http://schemas.openxmlformats.org/officeDocument/2006/relationships/image" Target="../media/image65.png"/><Relationship Id="rId5" Type="http://schemas.openxmlformats.org/officeDocument/2006/relationships/image" Target="../media/image59.png"/><Relationship Id="rId15" Type="http://schemas.openxmlformats.org/officeDocument/2006/relationships/image" Target="../media/image69.png"/><Relationship Id="rId10" Type="http://schemas.openxmlformats.org/officeDocument/2006/relationships/image" Target="../media/image64.png"/><Relationship Id="rId4" Type="http://schemas.openxmlformats.org/officeDocument/2006/relationships/image" Target="../media/image58.png"/><Relationship Id="rId9" Type="http://schemas.openxmlformats.org/officeDocument/2006/relationships/image" Target="../media/image63.png"/><Relationship Id="rId14" Type="http://schemas.openxmlformats.org/officeDocument/2006/relationships/image" Target="../media/image6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12" Type="http://schemas.openxmlformats.org/officeDocument/2006/relationships/image" Target="../media/image29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5" Type="http://schemas.openxmlformats.org/officeDocument/2006/relationships/image" Target="../media/image2.png"/><Relationship Id="rId10" Type="http://schemas.openxmlformats.org/officeDocument/2006/relationships/image" Target="../media/image79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1" y="2282099"/>
            <a:ext cx="5746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анализ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бастамалары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ІІ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2579F997-FD16-436D-B8C7-4D41135E5C3B}"/>
                  </a:ext>
                </a:extLst>
              </p:cNvPr>
              <p:cNvSpPr/>
              <p:nvPr/>
            </p:nvSpPr>
            <p:spPr>
              <a:xfrm>
                <a:off x="973679" y="1166474"/>
                <a:ext cx="9624278" cy="532966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Теңсіздікті шешіңіз.</a:t>
                </a:r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2579F997-FD16-436D-B8C7-4D41135E5C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679" y="1166474"/>
                <a:ext cx="9624278" cy="532966"/>
              </a:xfrm>
              <a:prstGeom prst="rect">
                <a:avLst/>
              </a:prstGeom>
              <a:blipFill>
                <a:blip r:embed="rId2"/>
                <a:stretch>
                  <a:fillRect l="-1330" t="-10227" b="-29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B2A743C3-3CAA-45D6-BD7D-A9E986F40203}"/>
              </a:ext>
            </a:extLst>
          </p:cNvPr>
          <p:cNvSpPr txBox="1"/>
          <p:nvPr/>
        </p:nvSpPr>
        <p:spPr>
          <a:xfrm>
            <a:off x="921793" y="1818351"/>
            <a:ext cx="1740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34C77329-21C5-4C9E-9693-E754935EE912}"/>
                  </a:ext>
                </a:extLst>
              </p:cNvPr>
              <p:cNvSpPr/>
              <p:nvPr/>
            </p:nvSpPr>
            <p:spPr>
              <a:xfrm>
                <a:off x="2312330" y="1829489"/>
                <a:ext cx="3910621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34C77329-21C5-4C9E-9693-E754935EE9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2330" y="1829489"/>
                <a:ext cx="3910621" cy="5329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="" xmlns:a16="http://schemas.microsoft.com/office/drawing/2014/main" id="{8BC04CC3-7C29-421E-B86F-D9F756244252}"/>
                  </a:ext>
                </a:extLst>
              </p:cNvPr>
              <p:cNvSpPr/>
              <p:nvPr/>
            </p:nvSpPr>
            <p:spPr>
              <a:xfrm>
                <a:off x="6179154" y="1829105"/>
                <a:ext cx="4311886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BC04CC3-7C29-421E-B86F-D9F7562442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9154" y="1829105"/>
                <a:ext cx="4311886" cy="5329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="" xmlns:a16="http://schemas.microsoft.com/office/drawing/2014/main" id="{AB20B6AC-423E-44C9-83C6-B10F4A9FDF38}"/>
                  </a:ext>
                </a:extLst>
              </p:cNvPr>
              <p:cNvSpPr/>
              <p:nvPr/>
            </p:nvSpPr>
            <p:spPr>
              <a:xfrm>
                <a:off x="965078" y="2421994"/>
                <a:ext cx="4781950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AB20B6AC-423E-44C9-83C6-B10F4A9FDF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078" y="2421994"/>
                <a:ext cx="4781950" cy="5329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="" xmlns:a16="http://schemas.microsoft.com/office/drawing/2014/main" id="{B45256A1-B19A-4BE3-B54B-0107490CC2F7}"/>
                  </a:ext>
                </a:extLst>
              </p:cNvPr>
              <p:cNvSpPr/>
              <p:nvPr/>
            </p:nvSpPr>
            <p:spPr>
              <a:xfrm>
                <a:off x="5806095" y="2424049"/>
                <a:ext cx="4189159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B45256A1-B19A-4BE3-B54B-0107490CC2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6095" y="2424049"/>
                <a:ext cx="4189159" cy="5329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="" xmlns:a16="http://schemas.microsoft.com/office/drawing/2014/main" id="{CB8742BC-9B51-4836-8B9B-5AAB8D401D8A}"/>
                  </a:ext>
                </a:extLst>
              </p:cNvPr>
              <p:cNvSpPr/>
              <p:nvPr/>
            </p:nvSpPr>
            <p:spPr>
              <a:xfrm>
                <a:off x="965078" y="3014499"/>
                <a:ext cx="144103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CB8742BC-9B51-4836-8B9B-5AAB8D401D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078" y="3014499"/>
                <a:ext cx="144103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EAB85189-763B-4472-846E-52BBB33CD9F5}"/>
                  </a:ext>
                </a:extLst>
              </p:cNvPr>
              <p:cNvSpPr txBox="1"/>
              <p:nvPr/>
            </p:nvSpPr>
            <p:spPr>
              <a:xfrm>
                <a:off x="2569304" y="3075825"/>
                <a:ext cx="3192862" cy="440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AB85189-763B-4472-846E-52BBB33CD9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304" y="3075825"/>
                <a:ext cx="3192862" cy="4406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435D61DD-4EAA-4B43-9074-4B38FB770D5C}"/>
                  </a:ext>
                </a:extLst>
              </p:cNvPr>
              <p:cNvSpPr txBox="1"/>
              <p:nvPr/>
            </p:nvSpPr>
            <p:spPr>
              <a:xfrm>
                <a:off x="5879746" y="3080288"/>
                <a:ext cx="3191258" cy="440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35D61DD-4EAA-4B43-9074-4B38FB770D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9746" y="3080288"/>
                <a:ext cx="3191258" cy="4406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="" xmlns:a16="http://schemas.microsoft.com/office/drawing/2014/main" id="{804DA6D9-66AD-4DED-8B3D-760697E42A02}"/>
                  </a:ext>
                </a:extLst>
              </p:cNvPr>
              <p:cNvSpPr txBox="1"/>
              <p:nvPr/>
            </p:nvSpPr>
            <p:spPr>
              <a:xfrm>
                <a:off x="1042445" y="3613439"/>
                <a:ext cx="3183307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04DA6D9-66AD-4DED-8B3D-760697E42A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445" y="3613439"/>
                <a:ext cx="3183307" cy="8094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B1C6BCF9-E336-4E92-B885-4649EEE82E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98384" y="3842480"/>
            <a:ext cx="3848100" cy="11239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="" xmlns:a16="http://schemas.microsoft.com/office/drawing/2014/main" id="{21E85556-64BC-4BA0-8711-98147F554C73}"/>
                  </a:ext>
                </a:extLst>
              </p:cNvPr>
              <p:cNvSpPr/>
              <p:nvPr/>
            </p:nvSpPr>
            <p:spPr>
              <a:xfrm>
                <a:off x="973596" y="4434029"/>
                <a:ext cx="1502463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21E85556-64BC-4BA0-8711-98147F554C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596" y="4434029"/>
                <a:ext cx="1502463" cy="90178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701F777C-6864-448B-8074-0F3523C476F3}"/>
                  </a:ext>
                </a:extLst>
              </p:cNvPr>
              <p:cNvSpPr txBox="1"/>
              <p:nvPr/>
            </p:nvSpPr>
            <p:spPr>
              <a:xfrm>
                <a:off x="2687723" y="4671243"/>
                <a:ext cx="13521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01F777C-6864-448B-8074-0F3523C476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723" y="4671243"/>
                <a:ext cx="1352101" cy="43088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>
                <a:extLst>
                  <a:ext uri="{FF2B5EF4-FFF2-40B4-BE49-F238E27FC236}">
                    <a16:creationId xmlns="" xmlns:a16="http://schemas.microsoft.com/office/drawing/2014/main" id="{F9D125B8-3D7F-4AE3-BB12-C2D8FE12035A}"/>
                  </a:ext>
                </a:extLst>
              </p:cNvPr>
              <p:cNvSpPr/>
              <p:nvPr/>
            </p:nvSpPr>
            <p:spPr>
              <a:xfrm>
                <a:off x="973596" y="5248000"/>
                <a:ext cx="144263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>
                <a:extLst>
                  <a:ext uri="{FF2B5EF4-FFF2-40B4-BE49-F238E27FC236}">
                    <a16:creationId xmlns:a16="http://schemas.microsoft.com/office/drawing/2014/main" id="{F9D125B8-3D7F-4AE3-BB12-C2D8FE1203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596" y="5248000"/>
                <a:ext cx="1442638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8ABAACC5-A02C-4713-852F-69EBFE59A985}"/>
                  </a:ext>
                </a:extLst>
              </p:cNvPr>
              <p:cNvSpPr txBox="1"/>
              <p:nvPr/>
            </p:nvSpPr>
            <p:spPr>
              <a:xfrm>
                <a:off x="2703650" y="5281477"/>
                <a:ext cx="108439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ABAACC5-A02C-4713-852F-69EBFE59A9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3650" y="5281477"/>
                <a:ext cx="1084399" cy="43088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6B531BE1-4A51-4A31-82FE-18244B2C8D87}"/>
                  </a:ext>
                </a:extLst>
              </p:cNvPr>
              <p:cNvSpPr txBox="1"/>
              <p:nvPr/>
            </p:nvSpPr>
            <p:spPr>
              <a:xfrm>
                <a:off x="4134259" y="5041464"/>
                <a:ext cx="120257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B531BE1-4A51-4A31-82FE-18244B2C8D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4259" y="5041464"/>
                <a:ext cx="1202572" cy="43088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50EFF8CA-CDA2-440E-97E2-D8B3DA69B5D0}"/>
                  </a:ext>
                </a:extLst>
              </p:cNvPr>
              <p:cNvSpPr txBox="1"/>
              <p:nvPr/>
            </p:nvSpPr>
            <p:spPr>
              <a:xfrm>
                <a:off x="6351092" y="5365387"/>
                <a:ext cx="36961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0EFF8CA-CDA2-440E-97E2-D8B3DA69B5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1092" y="5365387"/>
                <a:ext cx="3696155" cy="523220"/>
              </a:xfrm>
              <a:prstGeom prst="rect">
                <a:avLst/>
              </a:prstGeom>
              <a:blipFill>
                <a:blip r:embed="rId17"/>
                <a:stretch>
                  <a:fillRect l="-3465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975962" y="478519"/>
            <a:ext cx="9621995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Тапсырма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947" y="309337"/>
            <a:ext cx="1707783" cy="170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835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  <p:bldP spid="14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EE425CF2-DC90-4406-8897-1DCA19F7E8CD}"/>
                  </a:ext>
                </a:extLst>
              </p:cNvPr>
              <p:cNvSpPr/>
              <p:nvPr/>
            </p:nvSpPr>
            <p:spPr>
              <a:xfrm>
                <a:off x="975962" y="1146810"/>
                <a:ext cx="9621995" cy="1211422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Теңсіздіктер жүйесін шешіңіз.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p>
                            </m:sSup>
                            <m: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𝟐𝟓</m:t>
                            </m:r>
                          </m:e>
                          <m:e>
                            <m:sSup>
                              <m:sSupPr>
                                <m:ctrl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sup>
                            </m:sSup>
                            <m: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f>
                              <m:fPr>
                                <m:ctrl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𝟗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E425CF2-DC90-4406-8897-1DCA19F7E8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962" y="1146810"/>
                <a:ext cx="9621995" cy="1211422"/>
              </a:xfrm>
              <a:prstGeom prst="rect">
                <a:avLst/>
              </a:prstGeom>
              <a:blipFill>
                <a:blip r:embed="rId2"/>
                <a:stretch>
                  <a:fillRect l="-12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7F51DDA-F360-4A6B-A9BC-5330B58A7AB9}"/>
              </a:ext>
            </a:extLst>
          </p:cNvPr>
          <p:cNvSpPr txBox="1"/>
          <p:nvPr/>
        </p:nvSpPr>
        <p:spPr>
          <a:xfrm>
            <a:off x="915428" y="2241024"/>
            <a:ext cx="1740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D7B3AC92-ED66-4B3A-9FD0-B2D9C784AE22}"/>
                  </a:ext>
                </a:extLst>
              </p:cNvPr>
              <p:cNvSpPr/>
              <p:nvPr/>
            </p:nvSpPr>
            <p:spPr>
              <a:xfrm>
                <a:off x="1035173" y="2836413"/>
                <a:ext cx="1780552" cy="1211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kk-KZ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e>
                              <m:sup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p>
                            </m:sSup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𝟐𝟓</m:t>
                            </m:r>
                          </m:e>
                          <m:e>
                            <m:sSup>
                              <m:sSupPr>
                                <m:ctrlPr>
                                  <a:rPr lang="kk-KZ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sup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sup>
                            </m:sSup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f>
                              <m:fPr>
                                <m:ctrlPr>
                                  <a:rPr lang="kk-KZ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𝟗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D7B3AC92-ED66-4B3A-9FD0-B2D9C784AE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5173" y="2836413"/>
                <a:ext cx="1780552" cy="12114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трелка: вправо 3">
            <a:extLst>
              <a:ext uri="{FF2B5EF4-FFF2-40B4-BE49-F238E27FC236}">
                <a16:creationId xmlns="" xmlns:a16="http://schemas.microsoft.com/office/drawing/2014/main" id="{00415B41-6700-4081-8ACC-E0B6CE981AE5}"/>
              </a:ext>
            </a:extLst>
          </p:cNvPr>
          <p:cNvSpPr/>
          <p:nvPr/>
        </p:nvSpPr>
        <p:spPr>
          <a:xfrm>
            <a:off x="3015371" y="3363400"/>
            <a:ext cx="399495" cy="191851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="" xmlns:a16="http://schemas.microsoft.com/office/drawing/2014/main" id="{9A3F7570-E7C9-4CC9-BEB0-37EB6CD51CAF}"/>
                  </a:ext>
                </a:extLst>
              </p:cNvPr>
              <p:cNvSpPr/>
              <p:nvPr/>
            </p:nvSpPr>
            <p:spPr>
              <a:xfrm>
                <a:off x="3614512" y="2921344"/>
                <a:ext cx="2237472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kk-KZ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e>
                              <m:sup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p>
                            </m:sSup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sSup>
                              <m:sSupPr>
                                <m:ctrl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𝟓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  <m:e>
                            <m:sSup>
                              <m:sSupPr>
                                <m:ctrlPr>
                                  <a:rPr lang="kk-KZ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sup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sup>
                            </m:sSup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sSup>
                              <m:sSupPr>
                                <m:ctrl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eqAr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9A3F7570-E7C9-4CC9-BEB0-37EB6CD51C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512" y="2921344"/>
                <a:ext cx="2237472" cy="10534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Стрелка: вправо 16">
            <a:extLst>
              <a:ext uri="{FF2B5EF4-FFF2-40B4-BE49-F238E27FC236}">
                <a16:creationId xmlns="" xmlns:a16="http://schemas.microsoft.com/office/drawing/2014/main" id="{3E9656B9-677D-48FF-8C2C-6D75EC0BA406}"/>
              </a:ext>
            </a:extLst>
          </p:cNvPr>
          <p:cNvSpPr/>
          <p:nvPr/>
        </p:nvSpPr>
        <p:spPr>
          <a:xfrm>
            <a:off x="5807424" y="3363400"/>
            <a:ext cx="399495" cy="20599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="" xmlns:a16="http://schemas.microsoft.com/office/drawing/2014/main" id="{73905354-9D79-4D8A-A941-44B52CD7968F}"/>
                  </a:ext>
                </a:extLst>
              </p:cNvPr>
              <p:cNvSpPr/>
              <p:nvPr/>
            </p:nvSpPr>
            <p:spPr>
              <a:xfrm>
                <a:off x="6506535" y="2921344"/>
                <a:ext cx="2263055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e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&lt;−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73905354-9D79-4D8A-A941-44B52CD796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6535" y="2921344"/>
                <a:ext cx="2263055" cy="105349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Стрелка: вправо 18">
            <a:extLst>
              <a:ext uri="{FF2B5EF4-FFF2-40B4-BE49-F238E27FC236}">
                <a16:creationId xmlns="" xmlns:a16="http://schemas.microsoft.com/office/drawing/2014/main" id="{134A99E2-DD86-4DCA-BFF9-497EC5BFE300}"/>
              </a:ext>
            </a:extLst>
          </p:cNvPr>
          <p:cNvSpPr/>
          <p:nvPr/>
        </p:nvSpPr>
        <p:spPr>
          <a:xfrm>
            <a:off x="8699322" y="3363400"/>
            <a:ext cx="399495" cy="20599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>
                <a:extLst>
                  <a:ext uri="{FF2B5EF4-FFF2-40B4-BE49-F238E27FC236}">
                    <a16:creationId xmlns="" xmlns:a16="http://schemas.microsoft.com/office/drawing/2014/main" id="{486EFFA0-F6C3-48A6-A30A-5D0968DF1B97}"/>
                  </a:ext>
                </a:extLst>
              </p:cNvPr>
              <p:cNvSpPr/>
              <p:nvPr/>
            </p:nvSpPr>
            <p:spPr>
              <a:xfrm>
                <a:off x="1038671" y="4216882"/>
                <a:ext cx="2263055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e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𝟕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486EFFA0-F6C3-48A6-A30A-5D0968DF1B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671" y="4216882"/>
                <a:ext cx="2263055" cy="105349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Стрелка: вправо 21">
            <a:extLst>
              <a:ext uri="{FF2B5EF4-FFF2-40B4-BE49-F238E27FC236}">
                <a16:creationId xmlns="" xmlns:a16="http://schemas.microsoft.com/office/drawing/2014/main" id="{C0F6B387-5A7D-460C-9A2A-853F88E21026}"/>
              </a:ext>
            </a:extLst>
          </p:cNvPr>
          <p:cNvSpPr/>
          <p:nvPr/>
        </p:nvSpPr>
        <p:spPr>
          <a:xfrm>
            <a:off x="3319447" y="4624652"/>
            <a:ext cx="399495" cy="20599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="" xmlns:a16="http://schemas.microsoft.com/office/drawing/2014/main" id="{31A17161-CE3B-4C8E-B0CE-7C873D177F33}"/>
                  </a:ext>
                </a:extLst>
              </p:cNvPr>
              <p:cNvSpPr/>
              <p:nvPr/>
            </p:nvSpPr>
            <p:spPr>
              <a:xfrm>
                <a:off x="3853647" y="4240840"/>
                <a:ext cx="1353319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e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31A17161-CE3B-4C8E-B0CE-7C873D177F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3647" y="4240840"/>
                <a:ext cx="1353319" cy="105349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3DAE0646-F4C5-4C2B-B451-A787CBAF54B7}"/>
              </a:ext>
            </a:extLst>
          </p:cNvPr>
          <p:cNvSpPr/>
          <p:nvPr/>
        </p:nvSpPr>
        <p:spPr>
          <a:xfrm>
            <a:off x="5206966" y="4640633"/>
            <a:ext cx="399495" cy="20599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C7884B14-8206-4594-92E8-58C48845A877}"/>
                  </a:ext>
                </a:extLst>
              </p:cNvPr>
              <p:cNvSpPr txBox="1"/>
              <p:nvPr/>
            </p:nvSpPr>
            <p:spPr>
              <a:xfrm>
                <a:off x="5744270" y="4526016"/>
                <a:ext cx="98142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884B14-8206-4594-92E8-58C48845A8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270" y="4526016"/>
                <a:ext cx="981423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24B305D5-22FB-475C-AC8D-C792BA809B54}"/>
                  </a:ext>
                </a:extLst>
              </p:cNvPr>
              <p:cNvSpPr txBox="1"/>
              <p:nvPr/>
            </p:nvSpPr>
            <p:spPr>
              <a:xfrm>
                <a:off x="6387098" y="5357930"/>
                <a:ext cx="4122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4B305D5-22FB-475C-AC8D-C792BA809B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7098" y="5357930"/>
                <a:ext cx="4122055" cy="523220"/>
              </a:xfrm>
              <a:prstGeom prst="rect">
                <a:avLst/>
              </a:prstGeom>
              <a:blipFill>
                <a:blip r:embed="rId9"/>
                <a:stretch>
                  <a:fillRect l="-3107" t="-13953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975962" y="478519"/>
            <a:ext cx="9621995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Тапсырма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947" y="309337"/>
            <a:ext cx="1707783" cy="170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93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4" grpId="0" animBg="1"/>
      <p:bldP spid="16" grpId="0"/>
      <p:bldP spid="17" grpId="0" animBg="1"/>
      <p:bldP spid="18" grpId="0"/>
      <p:bldP spid="19" grpId="0" animBg="1"/>
      <p:bldP spid="20" grpId="0"/>
      <p:bldP spid="22" grpId="0" animBg="1"/>
      <p:bldP spid="29" grpId="0"/>
      <p:bldP spid="30" grpId="0" animBg="1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EE425CF2-DC90-4406-8897-1DCA19F7E8CD}"/>
                  </a:ext>
                </a:extLst>
              </p:cNvPr>
              <p:cNvSpPr/>
              <p:nvPr/>
            </p:nvSpPr>
            <p:spPr>
              <a:xfrm>
                <a:off x="973415" y="1133904"/>
                <a:ext cx="9624542" cy="168783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Теңсіздіктер жүйесін шешіңіз.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kk-KZ" sz="2800" b="1" i="1" smtClean="0">
                                        <a:solidFill>
                                          <a:schemeClr val="tx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kk-KZ" sz="2800" b="1" i="1" smtClean="0">
                                            <a:solidFill>
                                              <a:schemeClr val="tx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kk-KZ" sz="2800" b="1" i="1" smtClean="0">
                                            <a:solidFill>
                                              <a:schemeClr val="tx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num>
                                      <m:den>
                                        <m:r>
                                          <a:rPr lang="kk-KZ" sz="2800" b="1" i="1" smtClean="0">
                                            <a:solidFill>
                                              <a:schemeClr val="tx1">
                                                <a:lumMod val="50000"/>
                                              </a:schemeClr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p>
                            </m:sSup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f>
                              <m:fPr>
                                <m:ctrlP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𝟖</m:t>
                                </m:r>
                              </m:den>
                            </m:f>
                          </m:e>
                          <m:e>
                            <m:sSup>
                              <m:sSupPr>
                                <m:ctrl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2800" b="1" i="1" smtClean="0">
                                        <a:solidFill>
                                          <a:schemeClr val="tx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800" b="1" i="1">
                                        <a:solidFill>
                                          <a:schemeClr val="tx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kk-KZ" sz="2800" b="1" i="1" smtClean="0">
                                        <a:solidFill>
                                          <a:schemeClr val="tx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kk-KZ" sz="2800" b="1" i="1">
                                        <a:solidFill>
                                          <a:schemeClr val="tx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kk-KZ" sz="2800" b="1" i="1" smtClean="0">
                                        <a:solidFill>
                                          <a:schemeClr val="tx1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den>
                                </m:f>
                              </m:sup>
                            </m:sSup>
                            <m: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ad>
                              <m:radPr>
                                <m:ctrl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>
                                <m:r>
                                  <m:rPr>
                                    <m:brk m:alnAt="7"/>
                                  </m:r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deg>
                              <m:e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𝟖𝟏</m:t>
                                </m:r>
                              </m:e>
                            </m:rad>
                          </m:e>
                        </m:eqArr>
                      </m:e>
                    </m:d>
                  </m:oMath>
                </a14:m>
                <a:r>
                  <a:rPr lang="en-US" sz="2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E425CF2-DC90-4406-8897-1DCA19F7E8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415" y="1133904"/>
                <a:ext cx="9624542" cy="1687834"/>
              </a:xfrm>
              <a:prstGeom prst="rect">
                <a:avLst/>
              </a:prstGeom>
              <a:blipFill>
                <a:blip r:embed="rId2"/>
                <a:stretch>
                  <a:fillRect l="-13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7F51DDA-F360-4A6B-A9BC-5330B58A7AB9}"/>
              </a:ext>
            </a:extLst>
          </p:cNvPr>
          <p:cNvSpPr txBox="1"/>
          <p:nvPr/>
        </p:nvSpPr>
        <p:spPr>
          <a:xfrm>
            <a:off x="929093" y="2801865"/>
            <a:ext cx="1740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D7B3AC92-ED66-4B3A-9FD0-B2D9C784AE22}"/>
                  </a:ext>
                </a:extLst>
              </p:cNvPr>
              <p:cNvSpPr/>
              <p:nvPr/>
            </p:nvSpPr>
            <p:spPr>
              <a:xfrm>
                <a:off x="2244598" y="2830364"/>
                <a:ext cx="2281907" cy="20347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kk-KZ" sz="2800" b="1" i="1" spc="-150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kk-KZ" sz="2800" b="1" i="1" spc="-15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kk-KZ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kk-KZ" sz="2800" b="1" i="1" spc="-15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kk-KZ" sz="2800" b="1" i="1" spc="-15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kk-KZ" sz="2800" b="1" i="1" spc="-15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num>
                                        <m:den>
                                          <m:r>
                                            <a:rPr lang="kk-KZ" sz="2800" b="1" i="1" spc="-15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2800" b="1" i="1" spc="-15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f>
                                <m:fPr>
                                  <m:ctrlPr>
                                    <a:rPr lang="en-US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k-KZ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kk-KZ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𝟖</m:t>
                                  </m:r>
                                </m:den>
                              </m:f>
                            </m:e>
                            <m:e>
                              <m:sSup>
                                <m:sSupPr>
                                  <m:ctrlPr>
                                    <a:rPr lang="kk-KZ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2800" b="1" i="1" spc="-15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b="1" i="1" spc="-15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kk-KZ" sz="2800" b="1" i="1" spc="-150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kk-KZ" sz="2800" b="1" i="1" spc="-15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num>
                                    <m:den>
                                      <m:r>
                                        <a:rPr lang="kk-KZ" sz="2800" b="1" i="1" spc="-15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lang="kk-KZ" sz="2800" b="1" i="1" spc="-15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ad>
                                <m:radPr>
                                  <m:ctrlPr>
                                    <a:rPr lang="kk-KZ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kk-KZ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deg>
                                <m:e>
                                  <m:r>
                                    <a:rPr lang="kk-KZ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𝟖𝟏</m:t>
                                  </m:r>
                                </m:e>
                              </m:rad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spc="-150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D7B3AC92-ED66-4B3A-9FD0-B2D9C784AE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4598" y="2830364"/>
                <a:ext cx="2281907" cy="20347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трелка: вправо 3">
            <a:extLst>
              <a:ext uri="{FF2B5EF4-FFF2-40B4-BE49-F238E27FC236}">
                <a16:creationId xmlns="" xmlns:a16="http://schemas.microsoft.com/office/drawing/2014/main" id="{00415B41-6700-4081-8ACC-E0B6CE981AE5}"/>
              </a:ext>
            </a:extLst>
          </p:cNvPr>
          <p:cNvSpPr/>
          <p:nvPr/>
        </p:nvSpPr>
        <p:spPr>
          <a:xfrm>
            <a:off x="4478628" y="3790175"/>
            <a:ext cx="399495" cy="191851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extLst>
              <a:ext uri="{FF2B5EF4-FFF2-40B4-BE49-F238E27FC236}">
                <a16:creationId xmlns="" xmlns:a16="http://schemas.microsoft.com/office/drawing/2014/main" id="{3E9656B9-677D-48FF-8C2C-6D75EC0BA406}"/>
              </a:ext>
            </a:extLst>
          </p:cNvPr>
          <p:cNvSpPr/>
          <p:nvPr/>
        </p:nvSpPr>
        <p:spPr>
          <a:xfrm>
            <a:off x="7296764" y="3778321"/>
            <a:ext cx="399495" cy="20599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Стрелка: вправо 18">
            <a:extLst>
              <a:ext uri="{FF2B5EF4-FFF2-40B4-BE49-F238E27FC236}">
                <a16:creationId xmlns="" xmlns:a16="http://schemas.microsoft.com/office/drawing/2014/main" id="{134A99E2-DD86-4DCA-BFF9-497EC5BFE300}"/>
              </a:ext>
            </a:extLst>
          </p:cNvPr>
          <p:cNvSpPr/>
          <p:nvPr/>
        </p:nvSpPr>
        <p:spPr>
          <a:xfrm>
            <a:off x="9310226" y="3771250"/>
            <a:ext cx="399495" cy="20599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>
                <a:extLst>
                  <a:ext uri="{FF2B5EF4-FFF2-40B4-BE49-F238E27FC236}">
                    <a16:creationId xmlns="" xmlns:a16="http://schemas.microsoft.com/office/drawing/2014/main" id="{486EFFA0-F6C3-48A6-A30A-5D0968DF1B97}"/>
                  </a:ext>
                </a:extLst>
              </p:cNvPr>
              <p:cNvSpPr/>
              <p:nvPr/>
            </p:nvSpPr>
            <p:spPr>
              <a:xfrm>
                <a:off x="7735284" y="3264940"/>
                <a:ext cx="1550874" cy="12114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e>
                          <m:e>
                            <m:f>
                              <m:fPr>
                                <m:ctrlP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kk-KZ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kk-KZ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f>
                              <m:fPr>
                                <m:ctrl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eqAr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486EFFA0-F6C3-48A6-A30A-5D0968DF1B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5284" y="3264940"/>
                <a:ext cx="1550874" cy="12114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Стрелка: вправо 21">
            <a:extLst>
              <a:ext uri="{FF2B5EF4-FFF2-40B4-BE49-F238E27FC236}">
                <a16:creationId xmlns="" xmlns:a16="http://schemas.microsoft.com/office/drawing/2014/main" id="{C0F6B387-5A7D-460C-9A2A-853F88E21026}"/>
              </a:ext>
            </a:extLst>
          </p:cNvPr>
          <p:cNvSpPr/>
          <p:nvPr/>
        </p:nvSpPr>
        <p:spPr>
          <a:xfrm>
            <a:off x="2826897" y="5176606"/>
            <a:ext cx="399495" cy="20599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="" xmlns:a16="http://schemas.microsoft.com/office/drawing/2014/main" id="{31A17161-CE3B-4C8E-B0CE-7C873D177F33}"/>
                  </a:ext>
                </a:extLst>
              </p:cNvPr>
              <p:cNvSpPr/>
              <p:nvPr/>
            </p:nvSpPr>
            <p:spPr>
              <a:xfrm>
                <a:off x="920577" y="4729454"/>
                <a:ext cx="1995354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e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31A17161-CE3B-4C8E-B0CE-7C873D177F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4729454"/>
                <a:ext cx="1995354" cy="105349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3DAE0646-F4C5-4C2B-B451-A787CBAF54B7}"/>
              </a:ext>
            </a:extLst>
          </p:cNvPr>
          <p:cNvSpPr/>
          <p:nvPr/>
        </p:nvSpPr>
        <p:spPr>
          <a:xfrm>
            <a:off x="4586091" y="5176606"/>
            <a:ext cx="399495" cy="20599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C7884B14-8206-4594-92E8-58C48845A877}"/>
                  </a:ext>
                </a:extLst>
              </p:cNvPr>
              <p:cNvSpPr txBox="1"/>
              <p:nvPr/>
            </p:nvSpPr>
            <p:spPr>
              <a:xfrm>
                <a:off x="5030938" y="5027428"/>
                <a:ext cx="134049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7884B14-8206-4594-92E8-58C48845A8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0938" y="5027428"/>
                <a:ext cx="134049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24B305D5-22FB-475C-AC8D-C792BA809B54}"/>
                  </a:ext>
                </a:extLst>
              </p:cNvPr>
              <p:cNvSpPr txBox="1"/>
              <p:nvPr/>
            </p:nvSpPr>
            <p:spPr>
              <a:xfrm>
                <a:off x="6479284" y="5366556"/>
                <a:ext cx="41220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k-KZ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4B305D5-22FB-475C-AC8D-C792BA809B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9284" y="5366556"/>
                <a:ext cx="4122055" cy="523220"/>
              </a:xfrm>
              <a:prstGeom prst="rect">
                <a:avLst/>
              </a:prstGeom>
              <a:blipFill>
                <a:blip r:embed="rId7"/>
                <a:stretch>
                  <a:fillRect l="-3107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>
                <a:extLst>
                  <a:ext uri="{FF2B5EF4-FFF2-40B4-BE49-F238E27FC236}">
                    <a16:creationId xmlns="" xmlns:a16="http://schemas.microsoft.com/office/drawing/2014/main" id="{6523EF35-80B0-4DF1-BEFC-8B44D6468307}"/>
                  </a:ext>
                </a:extLst>
              </p:cNvPr>
              <p:cNvSpPr/>
              <p:nvPr/>
            </p:nvSpPr>
            <p:spPr>
              <a:xfrm>
                <a:off x="4785839" y="2830364"/>
                <a:ext cx="2484911" cy="20347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kk-KZ" sz="2800" b="1" i="1" spc="-150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kk-KZ" sz="2800" b="1" i="1" spc="-15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kk-KZ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kk-KZ" sz="2800" b="1" i="1" spc="-15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kk-KZ" sz="2800" b="1" i="1" spc="-15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kk-KZ" sz="2800" b="1" i="1" spc="-15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num>
                                        <m:den>
                                          <m:r>
                                            <a:rPr lang="kk-KZ" sz="2800" b="1" i="1" spc="-15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2800" b="1" i="1" spc="-15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sSup>
                                <m:sSupPr>
                                  <m:ctrlPr>
                                    <a:rPr lang="en-US" sz="2800" b="1" i="1" spc="-150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b="1" i="1" spc="-150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sz="2800" b="1" i="1" spc="-150" smtClean="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kk-KZ" sz="2800" b="1" i="1" spc="-150" smtClean="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num>
                                        <m:den>
                                          <m:r>
                                            <a:rPr lang="kk-KZ" sz="2800" b="1" i="1" spc="-150" smtClean="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kk-KZ" sz="2800" b="1" i="1" spc="-150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kk-KZ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pc="-15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2800" b="1" i="1" spc="-15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b="1" i="1" spc="-15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kk-KZ" sz="2800" b="1" i="1" spc="-150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kk-KZ" sz="2800" b="1" i="1" spc="-15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num>
                                    <m:den>
                                      <m:r>
                                        <a:rPr lang="kk-KZ" sz="2800" b="1" i="1" spc="-15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lang="kk-KZ" sz="2800" b="1" i="1" spc="-15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sSup>
                                <m:sSupPr>
                                  <m:ctrlPr>
                                    <a:rPr lang="kk-KZ" sz="2800" b="1" i="1" spc="-150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2800" b="1" i="1" spc="-150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kk-KZ" sz="2800" b="1" i="1" spc="-150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kk-KZ" sz="2800" b="1" i="1" spc="-150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𝟒</m:t>
                                      </m:r>
                                    </m:num>
                                    <m:den>
                                      <m:r>
                                        <a:rPr lang="kk-KZ" sz="2800" b="1" i="1" spc="-150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𝟑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spc="-150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Прямоугольник 30">
                <a:extLst>
                  <a:ext uri="{FF2B5EF4-FFF2-40B4-BE49-F238E27FC236}">
                    <a16:creationId xmlns:a16="http://schemas.microsoft.com/office/drawing/2014/main" id="{6523EF35-80B0-4DF1-BEFC-8B44D64683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839" y="2830364"/>
                <a:ext cx="2484911" cy="20347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>
                <a:extLst>
                  <a:ext uri="{FF2B5EF4-FFF2-40B4-BE49-F238E27FC236}">
                    <a16:creationId xmlns="" xmlns:a16="http://schemas.microsoft.com/office/drawing/2014/main" id="{B41EB356-9B89-4759-8DED-7650E27BF2F2}"/>
                  </a:ext>
                </a:extLst>
              </p:cNvPr>
              <p:cNvSpPr/>
              <p:nvPr/>
            </p:nvSpPr>
            <p:spPr>
              <a:xfrm>
                <a:off x="3301626" y="4729454"/>
                <a:ext cx="1353319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e>
                          <m:e>
                            <m: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kk-KZ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𝟔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2" name="Прямоугольник 31">
                <a:extLst>
                  <a:ext uri="{FF2B5EF4-FFF2-40B4-BE49-F238E27FC236}">
                    <a16:creationId xmlns:a16="http://schemas.microsoft.com/office/drawing/2014/main" id="{B41EB356-9B89-4759-8DED-7650E27BF2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626" y="4729454"/>
                <a:ext cx="1353319" cy="105349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975962" y="478519"/>
            <a:ext cx="9621995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Тапсырма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947" y="309337"/>
            <a:ext cx="1707783" cy="170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10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4" grpId="0" animBg="1"/>
      <p:bldP spid="17" grpId="0" animBg="1"/>
      <p:bldP spid="19" grpId="0" animBg="1"/>
      <p:bldP spid="20" grpId="0"/>
      <p:bldP spid="22" grpId="0" animBg="1"/>
      <p:bldP spid="29" grpId="0"/>
      <p:bldP spid="30" grpId="0" animBg="1"/>
      <p:bldP spid="5" grpId="0"/>
      <p:bldP spid="6" grpId="0"/>
      <p:bldP spid="31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1219200" y="3117542"/>
            <a:ext cx="68255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kk-KZ" sz="28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көрсеткіштік теңсіздіктерді шешуді </a:t>
            </a:r>
            <a:r>
              <a:rPr lang="kk-KZ" sz="28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үйрендіңіздер</a:t>
            </a:r>
            <a:r>
              <a:rPr lang="kk-KZ" sz="28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5461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pic>
        <p:nvPicPr>
          <p:cNvPr id="6" name="Picture 2" descr="ASTANA QALASI ÄDISTEMELIK ORTALYĞ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66" y="211574"/>
            <a:ext cx="2158082" cy="174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1508" y="1954613"/>
            <a:ext cx="9846733" cy="905417"/>
          </a:xfrm>
        </p:spPr>
        <p:txBody>
          <a:bodyPr>
            <a:noAutofit/>
          </a:bodyPr>
          <a:lstStyle/>
          <a:p>
            <a:r>
              <a:rPr lang="kk-KZ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4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4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40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КӨРСЕТКІШТІК ТЕҢСІЗДІКТЕР </a:t>
            </a:r>
            <a: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ID" sz="4000" b="1" dirty="0">
                <a:solidFill>
                  <a:schemeClr val="tx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ID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4333" y="2501419"/>
            <a:ext cx="7240441" cy="2720941"/>
          </a:xfrm>
        </p:spPr>
        <p:txBody>
          <a:bodyPr>
            <a:noAutofit/>
          </a:bodyPr>
          <a:lstStyle/>
          <a:p>
            <a:pPr algn="l"/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l"/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kk-KZ" sz="32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көрсеткіштік теңсіздіктерді шешуді </a:t>
            </a:r>
            <a:r>
              <a:rPr lang="kk-KZ" sz="32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үйренесіздер.</a:t>
            </a:r>
            <a:endParaRPr lang="ru-RU" sz="32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kk-KZ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5EA7428-AB10-46CB-8B74-C5151AA724E7}"/>
              </a:ext>
            </a:extLst>
          </p:cNvPr>
          <p:cNvSpPr txBox="1"/>
          <p:nvPr/>
        </p:nvSpPr>
        <p:spPr>
          <a:xfrm>
            <a:off x="906011" y="462367"/>
            <a:ext cx="9934113" cy="987504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600" b="1" dirty="0" err="1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Айныма</a:t>
            </a:r>
            <a:r>
              <a:rPr lang="kk-KZ" sz="26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лысы дәреженің көрсеткішінде болатын теңсіздікті </a:t>
            </a:r>
            <a:r>
              <a:rPr lang="kk-KZ" sz="2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көрсеткіштік теңсіздік </a:t>
            </a:r>
            <a:r>
              <a:rPr lang="kk-KZ" sz="26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деп атайды.</a:t>
            </a:r>
            <a:endParaRPr lang="ru-RU" sz="2600" b="1" dirty="0">
              <a:solidFill>
                <a:schemeClr val="tx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CF5CFB67-FD56-4963-B4F8-A35783D5C697}"/>
                  </a:ext>
                </a:extLst>
              </p:cNvPr>
              <p:cNvSpPr txBox="1"/>
              <p:nvPr/>
            </p:nvSpPr>
            <p:spPr>
              <a:xfrm>
                <a:off x="920578" y="1566995"/>
                <a:ext cx="10365411" cy="1466926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 rIns="0" rtlCol="0">
                <a:spAutoFit/>
              </a:bodyPr>
              <a:lstStyle/>
              <a:p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Көрсеткіштік теңсіздіктерді шешу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kk-KZ" sz="2600" b="1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kk-KZ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𝒈</m:t>
                        </m:r>
                        <m:r>
                          <a:rPr lang="en-US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sz="2600" b="1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(</m:t>
                    </m:r>
                    <m:sSup>
                      <m:sSupPr>
                        <m:ctrlPr>
                          <a:rPr lang="kk-KZ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kk-KZ" sz="2600" b="1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p>
                      <m:sSupPr>
                        <m:ctrlPr>
                          <a:rPr lang="kk-KZ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𝒈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sz="2600" b="1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k-KZ" sz="2600" b="1" dirty="0">
                    <a:solidFill>
                      <a:schemeClr val="accent4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немесе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600" b="1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kk-KZ" sz="2600" b="1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kk-KZ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𝒈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sz="2600" b="1" i="1">
                        <a:solidFill>
                          <a:schemeClr val="accent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(</m:t>
                    </m:r>
                    <m:sSup>
                      <m:sSupPr>
                        <m:ctrlPr>
                          <a:rPr lang="kk-KZ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kk-KZ" sz="2600" b="1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kk-KZ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𝒈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sz="2600" b="1" i="1">
                        <a:solidFill>
                          <a:schemeClr val="accent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k-KZ" sz="2600" b="1" dirty="0">
                    <a:solidFill>
                      <a:schemeClr val="accent4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түріндегі теңсіздіктерді шешуге келтіріледі.  </a:t>
                </a:r>
                <a:endParaRPr lang="ru-RU" sz="26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F5CFB67-FD56-4963-B4F8-A35783D5C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8" y="1566995"/>
                <a:ext cx="10365411" cy="1466926"/>
              </a:xfrm>
              <a:prstGeom prst="roundRect">
                <a:avLst/>
              </a:prstGeom>
              <a:blipFill>
                <a:blip r:embed="rId2"/>
                <a:stretch>
                  <a:fillRect l="-235" b="-325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D860A35-4CA9-4274-840B-F6076C3EBD21}"/>
              </a:ext>
            </a:extLst>
          </p:cNvPr>
          <p:cNvSpPr txBox="1"/>
          <p:nvPr/>
        </p:nvSpPr>
        <p:spPr>
          <a:xfrm>
            <a:off x="925311" y="3019237"/>
            <a:ext cx="996074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600" b="1" dirty="0">
                <a:solidFill>
                  <a:schemeClr val="tx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Ал ондай теңсіздіктерді шешу үшін мына тұжырымдар қолданылады:</a:t>
            </a:r>
            <a:endParaRPr lang="ru-RU" sz="2600" b="1" dirty="0">
              <a:solidFill>
                <a:schemeClr val="tx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A573C99C-17EB-49C0-8F88-8CEB65AEE73C}"/>
                  </a:ext>
                </a:extLst>
              </p:cNvPr>
              <p:cNvSpPr txBox="1"/>
              <p:nvPr/>
            </p:nvSpPr>
            <p:spPr>
              <a:xfrm>
                <a:off x="925311" y="3989797"/>
                <a:ext cx="8666836" cy="909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6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1)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егер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kk-KZ" sz="2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kk-KZ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𝒈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болса, онда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жағдайында 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)&gt;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теңсіздігін аламыз. </a:t>
                </a:r>
                <a:endParaRPr lang="ru-RU" sz="26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573C99C-17EB-49C0-8F88-8CEB65AEE7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311" y="3989797"/>
                <a:ext cx="8666836" cy="909160"/>
              </a:xfrm>
              <a:prstGeom prst="rect">
                <a:avLst/>
              </a:prstGeom>
              <a:blipFill>
                <a:blip r:embed="rId3"/>
                <a:stretch>
                  <a:fillRect l="-1266" t="-4667" b="-15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="" xmlns:a16="http://schemas.microsoft.com/office/drawing/2014/main" id="{09D55D15-93D8-454F-85AB-6B44311CC6F5}"/>
                  </a:ext>
                </a:extLst>
              </p:cNvPr>
              <p:cNvSpPr txBox="1"/>
              <p:nvPr/>
            </p:nvSpPr>
            <p:spPr>
              <a:xfrm>
                <a:off x="925311" y="4976965"/>
                <a:ext cx="8666836" cy="909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6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2)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егер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kk-KZ" sz="2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kk-KZ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𝒈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болса, онда </a:t>
                </a:r>
                <a14:m>
                  <m:oMath xmlns:m="http://schemas.openxmlformats.org/officeDocument/2006/math">
                    <m:r>
                      <a:rPr lang="kk-KZ" sz="2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жағдайында  </a:t>
                </a:r>
                <a14:m>
                  <m:oMath xmlns:m="http://schemas.openxmlformats.org/officeDocument/2006/math"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)&lt;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теңсіздігін аламыз. </a:t>
                </a:r>
                <a:endParaRPr lang="ru-RU" sz="26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9D55D15-93D8-454F-85AB-6B44311CC6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311" y="4976965"/>
                <a:ext cx="8666836" cy="909160"/>
              </a:xfrm>
              <a:prstGeom prst="rect">
                <a:avLst/>
              </a:prstGeom>
              <a:blipFill>
                <a:blip r:embed="rId4"/>
                <a:stretch>
                  <a:fillRect l="-1266" t="-4667" b="-15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957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="" xmlns:a16="http://schemas.microsoft.com/office/drawing/2014/main" id="{3F4F36E0-226B-4DAE-B8DC-C7A06EC8C936}"/>
                  </a:ext>
                </a:extLst>
              </p:cNvPr>
              <p:cNvSpPr/>
              <p:nvPr/>
            </p:nvSpPr>
            <p:spPr>
              <a:xfrm>
                <a:off x="975962" y="1135702"/>
                <a:ext cx="9621995" cy="1216423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𝟏𝟔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және 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kk-KZ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теңсіздіктерін</a:t>
                </a:r>
                <a:endParaRPr lang="en-US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қарастырайық.</a:t>
                </a:r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F4F36E0-226B-4DAE-B8DC-C7A06EC8C9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962" y="1135702"/>
                <a:ext cx="9621995" cy="1216423"/>
              </a:xfrm>
              <a:prstGeom prst="rect">
                <a:avLst/>
              </a:prstGeom>
              <a:blipFill>
                <a:blip r:embed="rId2"/>
                <a:stretch>
                  <a:fillRect l="-1267" b="-13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9C0B037-754F-4D0D-8175-83855043771A}"/>
              </a:ext>
            </a:extLst>
          </p:cNvPr>
          <p:cNvSpPr txBox="1"/>
          <p:nvPr/>
        </p:nvSpPr>
        <p:spPr>
          <a:xfrm>
            <a:off x="965795" y="2378897"/>
            <a:ext cx="1863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="" xmlns:a16="http://schemas.microsoft.com/office/drawing/2014/main" id="{672E932A-0FC0-4736-A9A9-E49123333850}"/>
                  </a:ext>
                </a:extLst>
              </p:cNvPr>
              <p:cNvSpPr/>
              <p:nvPr/>
            </p:nvSpPr>
            <p:spPr>
              <a:xfrm>
                <a:off x="975962" y="2853730"/>
                <a:ext cx="274780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)  </m:t>
                    </m:r>
                    <m:sSup>
                      <m:sSupPr>
                        <m:ctrlPr>
                          <a:rPr lang="kk-KZ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kk-KZ" sz="3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3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𝟏𝟔</m:t>
                    </m:r>
                    <m:r>
                      <a:rPr lang="kk-KZ" sz="3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36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36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672E932A-0FC0-4736-A9A9-E491233338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962" y="2853730"/>
                <a:ext cx="2747804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="" xmlns:a16="http://schemas.microsoft.com/office/drawing/2014/main" id="{568E35DA-95BB-43B4-B41E-ACA4270BDCA6}"/>
                  </a:ext>
                </a:extLst>
              </p:cNvPr>
              <p:cNvSpPr/>
              <p:nvPr/>
            </p:nvSpPr>
            <p:spPr>
              <a:xfrm>
                <a:off x="3855173" y="2852901"/>
                <a:ext cx="2124171" cy="6574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kk-KZ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kk-KZ" sz="36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kk-KZ" sz="3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kk-KZ" sz="3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kk-KZ" sz="3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36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36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568E35DA-95BB-43B4-B41E-ACA4270BDC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5173" y="2852901"/>
                <a:ext cx="2124171" cy="6574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ECBCA33F-AE75-4454-9120-D6EA8BF8736D}"/>
                  </a:ext>
                </a:extLst>
              </p:cNvPr>
              <p:cNvSpPr txBox="1"/>
              <p:nvPr/>
            </p:nvSpPr>
            <p:spPr>
              <a:xfrm>
                <a:off x="6212656" y="2902488"/>
                <a:ext cx="139461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36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6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CBCA33F-AE75-4454-9120-D6EA8BF873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2656" y="2902488"/>
                <a:ext cx="139461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1A7FF907-EEF8-4F23-9FAD-8BCC459A2505}"/>
                  </a:ext>
                </a:extLst>
              </p:cNvPr>
              <p:cNvSpPr txBox="1"/>
              <p:nvPr/>
            </p:nvSpPr>
            <p:spPr>
              <a:xfrm>
                <a:off x="7856861" y="2896817"/>
                <a:ext cx="184512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36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∞;</m:t>
                          </m:r>
                          <m:r>
                            <a:rPr lang="en-US" sz="36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kk-KZ" sz="36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6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7FF907-EEF8-4F23-9FAD-8BCC459A25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6861" y="2896817"/>
                <a:ext cx="1845120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="" xmlns:a16="http://schemas.microsoft.com/office/drawing/2014/main" id="{705C5BDB-FFEF-4CAD-91C6-D1A34D4709A7}"/>
                  </a:ext>
                </a:extLst>
              </p:cNvPr>
              <p:cNvSpPr/>
              <p:nvPr/>
            </p:nvSpPr>
            <p:spPr>
              <a:xfrm>
                <a:off x="980426" y="3711026"/>
                <a:ext cx="2863476" cy="10826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4000" b="1" dirty="0">
                    <a:solidFill>
                      <a:schemeClr val="tx1">
                        <a:lumMod val="50000"/>
                      </a:schemeClr>
                    </a:solidFill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40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kk-KZ" sz="40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kk-KZ" sz="40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40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40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40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kk-KZ" sz="40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kk-KZ" sz="40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40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40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705C5BDB-FFEF-4CAD-91C6-D1A34D4709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426" y="3711026"/>
                <a:ext cx="2863476" cy="1082604"/>
              </a:xfrm>
              <a:prstGeom prst="rect">
                <a:avLst/>
              </a:prstGeom>
              <a:blipFill>
                <a:blip r:embed="rId7"/>
                <a:stretch>
                  <a:fillRect l="-7660" b="-90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="" xmlns:a16="http://schemas.microsoft.com/office/drawing/2014/main" id="{174F5AF6-FC6C-4C84-9E0C-A04C6B8C588A}"/>
                  </a:ext>
                </a:extLst>
              </p:cNvPr>
              <p:cNvSpPr/>
              <p:nvPr/>
            </p:nvSpPr>
            <p:spPr>
              <a:xfrm>
                <a:off x="3800304" y="3604298"/>
                <a:ext cx="2830775" cy="13086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kk-KZ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kk-KZ" sz="32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kk-KZ" sz="3200" b="1" i="1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k-KZ" sz="3200" b="1" i="1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kk-KZ" sz="3200" b="1" i="1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kk-KZ" sz="32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sSup>
                        <m:sSupPr>
                          <m:ctrlPr>
                            <a:rPr lang="kk-KZ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kk-KZ" sz="32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kk-KZ" sz="32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32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2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2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74F5AF6-FC6C-4C84-9E0C-A04C6B8C58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0304" y="3604298"/>
                <a:ext cx="2830775" cy="130862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="" xmlns:a16="http://schemas.microsoft.com/office/drawing/2014/main" id="{BF7169BB-D8F2-414F-B1E3-EFF4DC22B699}"/>
                  </a:ext>
                </a:extLst>
              </p:cNvPr>
              <p:cNvSpPr txBox="1"/>
              <p:nvPr/>
            </p:nvSpPr>
            <p:spPr>
              <a:xfrm>
                <a:off x="6511906" y="3975329"/>
                <a:ext cx="139461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36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6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BF7169BB-D8F2-414F-B1E3-EFF4DC22B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906" y="3975329"/>
                <a:ext cx="1394613" cy="5539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="" xmlns:a16="http://schemas.microsoft.com/office/drawing/2014/main" id="{16225E33-9AA5-4F83-A1AB-C265512D0B2B}"/>
                  </a:ext>
                </a:extLst>
              </p:cNvPr>
              <p:cNvSpPr txBox="1"/>
              <p:nvPr/>
            </p:nvSpPr>
            <p:spPr>
              <a:xfrm>
                <a:off x="7888034" y="3975329"/>
                <a:ext cx="1817869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36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∞;</m:t>
                          </m:r>
                          <m:r>
                            <a:rPr lang="en-US" sz="36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kk-KZ" sz="36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36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6225E33-9AA5-4F83-A1AB-C265512D0B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8034" y="3975329"/>
                <a:ext cx="1817869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E96C8FAD-E7BB-425D-9FDE-B2FBEB5D3751}"/>
                  </a:ext>
                </a:extLst>
              </p:cNvPr>
              <p:cNvSpPr txBox="1"/>
              <p:nvPr/>
            </p:nvSpPr>
            <p:spPr>
              <a:xfrm>
                <a:off x="3843902" y="5348674"/>
                <a:ext cx="584804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 </a:t>
                </a:r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∞;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e>
                    </m:d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2)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∞;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</m:d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</a:t>
                </a:r>
                <a:endParaRPr lang="ru-RU" sz="2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96C8FAD-E7BB-425D-9FDE-B2FBEB5D37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3902" y="5348674"/>
                <a:ext cx="5848045" cy="523220"/>
              </a:xfrm>
              <a:prstGeom prst="rect">
                <a:avLst/>
              </a:prstGeom>
              <a:blipFill>
                <a:blip r:embed="rId11"/>
                <a:stretch>
                  <a:fillRect l="-2190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975962" y="478519"/>
            <a:ext cx="9621995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Мысалы: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947" y="309337"/>
            <a:ext cx="1707783" cy="170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71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B3C6651D-602E-47DA-B555-4AAF5F84CE58}"/>
                  </a:ext>
                </a:extLst>
              </p:cNvPr>
              <p:cNvSpPr txBox="1"/>
              <p:nvPr/>
            </p:nvSpPr>
            <p:spPr>
              <a:xfrm>
                <a:off x="975962" y="1147175"/>
                <a:ext cx="9621995" cy="129394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kk-KZ" sz="27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Теңсіздікті шешіңіз. </a:t>
                </a:r>
                <a:r>
                  <a:rPr lang="en-US" sz="27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7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7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7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7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7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7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  <m:r>
                      <a:rPr lang="en-US" sz="27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7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7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𝟏𝟔</m:t>
                        </m:r>
                      </m:den>
                    </m:f>
                    <m:r>
                      <a:rPr lang="en-US" sz="27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kk-KZ" sz="2700" b="1" i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7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Cambria Math" panose="02040503050406030204" pitchFamily="18" charset="0"/>
                </a:endParaRPr>
              </a:p>
              <a:p>
                <a:r>
                  <a:rPr lang="en-US" sz="27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sSup>
                          <m:sSupPr>
                            <m:ctrlPr>
                              <a:rPr lang="en-US" sz="27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7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7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7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7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27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27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3C6651D-602E-47DA-B555-4AAF5F84CE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962" y="1147175"/>
                <a:ext cx="9621995" cy="1293944"/>
              </a:xfrm>
              <a:prstGeom prst="rect">
                <a:avLst/>
              </a:prstGeom>
              <a:blipFill>
                <a:blip r:embed="rId2"/>
                <a:stretch>
                  <a:fillRect l="-1203" b="-117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237E74E-0B5B-4DEC-8F63-5F1573348275}"/>
              </a:ext>
            </a:extLst>
          </p:cNvPr>
          <p:cNvSpPr txBox="1"/>
          <p:nvPr/>
        </p:nvSpPr>
        <p:spPr>
          <a:xfrm>
            <a:off x="920577" y="2747441"/>
            <a:ext cx="1740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="" xmlns:a16="http://schemas.microsoft.com/office/drawing/2014/main" id="{8FE36E15-F2F5-4D85-A2B5-D9F40B3D85DC}"/>
                  </a:ext>
                </a:extLst>
              </p:cNvPr>
              <p:cNvSpPr/>
              <p:nvPr/>
            </p:nvSpPr>
            <p:spPr>
              <a:xfrm>
                <a:off x="2417397" y="2555756"/>
                <a:ext cx="2504788" cy="8333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FE36E15-F2F5-4D85-A2B5-D9F40B3D85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7397" y="2555756"/>
                <a:ext cx="2504788" cy="833305"/>
              </a:xfrm>
              <a:prstGeom prst="rect">
                <a:avLst/>
              </a:prstGeom>
              <a:blipFill>
                <a:blip r:embed="rId3"/>
                <a:stretch>
                  <a:fillRect l="-5122" b="-58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="" xmlns:a16="http://schemas.microsoft.com/office/drawing/2014/main" id="{A3A286E6-B68A-4ECB-BA86-70012DBF1EB6}"/>
                  </a:ext>
                </a:extLst>
              </p:cNvPr>
              <p:cNvSpPr/>
              <p:nvPr/>
            </p:nvSpPr>
            <p:spPr>
              <a:xfrm>
                <a:off x="4713651" y="2548926"/>
                <a:ext cx="2801664" cy="8333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kk-KZ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3A286E6-B68A-4ECB-BA86-70012DBF1E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651" y="2548926"/>
                <a:ext cx="2801664" cy="8333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="" xmlns:a16="http://schemas.microsoft.com/office/drawing/2014/main" id="{EBD29385-D442-4084-A604-71760F474F70}"/>
                  </a:ext>
                </a:extLst>
              </p:cNvPr>
              <p:cNvSpPr/>
              <p:nvPr/>
            </p:nvSpPr>
            <p:spPr>
              <a:xfrm>
                <a:off x="7389564" y="2748197"/>
                <a:ext cx="21788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&lt;−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EBD29385-D442-4084-A604-71760F474F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9564" y="2748197"/>
                <a:ext cx="217880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="" xmlns:a16="http://schemas.microsoft.com/office/drawing/2014/main" id="{694C8EA7-4D54-401A-BA6A-8337BB650A93}"/>
                  </a:ext>
                </a:extLst>
              </p:cNvPr>
              <p:cNvSpPr/>
              <p:nvPr/>
            </p:nvSpPr>
            <p:spPr>
              <a:xfrm>
                <a:off x="9451296" y="2741298"/>
                <a:ext cx="126906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694C8EA7-4D54-401A-BA6A-8337BB650A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1296" y="2741298"/>
                <a:ext cx="1269065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255D5DC5-4677-48EA-BF66-0C93CACB3B37}"/>
                  </a:ext>
                </a:extLst>
              </p:cNvPr>
              <p:cNvSpPr/>
              <p:nvPr/>
            </p:nvSpPr>
            <p:spPr>
              <a:xfrm>
                <a:off x="920577" y="3385298"/>
                <a:ext cx="2289538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𝟏𝟔</m:t>
                        </m:r>
                      </m:den>
                    </m:f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2800" b="1" dirty="0">
                  <a:solidFill>
                    <a:schemeClr val="tx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255D5DC5-4677-48EA-BF66-0C93CACB3B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577" y="3385298"/>
                <a:ext cx="2289538" cy="714683"/>
              </a:xfrm>
              <a:prstGeom prst="rect">
                <a:avLst/>
              </a:prstGeom>
              <a:blipFill>
                <a:blip r:embed="rId7"/>
                <a:stretch>
                  <a:fillRect l="-5319" b="-76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>
                <a:extLst>
                  <a:ext uri="{FF2B5EF4-FFF2-40B4-BE49-F238E27FC236}">
                    <a16:creationId xmlns="" xmlns:a16="http://schemas.microsoft.com/office/drawing/2014/main" id="{32E03E97-CBCD-405C-9604-A34745E155A8}"/>
                  </a:ext>
                </a:extLst>
              </p:cNvPr>
              <p:cNvSpPr/>
              <p:nvPr/>
            </p:nvSpPr>
            <p:spPr>
              <a:xfrm>
                <a:off x="3398572" y="3449274"/>
                <a:ext cx="2153218" cy="5318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2800" b="1" dirty="0">
                  <a:solidFill>
                    <a:schemeClr val="tx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32E03E97-CBCD-405C-9604-A34745E155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8572" y="3449274"/>
                <a:ext cx="2153218" cy="53181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="" xmlns:a16="http://schemas.microsoft.com/office/drawing/2014/main" id="{C5E754C5-86A7-4B49-A6E0-E2DD2766DA33}"/>
                  </a:ext>
                </a:extLst>
              </p:cNvPr>
              <p:cNvSpPr/>
              <p:nvPr/>
            </p:nvSpPr>
            <p:spPr>
              <a:xfrm>
                <a:off x="5731184" y="3457866"/>
                <a:ext cx="21788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5E754C5-86A7-4B49-A6E0-E2DD2766DA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184" y="3457866"/>
                <a:ext cx="2178802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="" xmlns:a16="http://schemas.microsoft.com/office/drawing/2014/main" id="{7912B2DB-3A8F-459D-AC47-2941B996349B}"/>
                  </a:ext>
                </a:extLst>
              </p:cNvPr>
              <p:cNvSpPr/>
              <p:nvPr/>
            </p:nvSpPr>
            <p:spPr>
              <a:xfrm>
                <a:off x="7963174" y="3457866"/>
                <a:ext cx="11744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7912B2DB-3A8F-459D-AC47-2941B99634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3174" y="3457866"/>
                <a:ext cx="117448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="" xmlns:a16="http://schemas.microsoft.com/office/drawing/2014/main" id="{1AA44C44-99E4-45E3-8EA2-32072D4750B1}"/>
                  </a:ext>
                </a:extLst>
              </p:cNvPr>
              <p:cNvSpPr/>
              <p:nvPr/>
            </p:nvSpPr>
            <p:spPr>
              <a:xfrm>
                <a:off x="925159" y="4108421"/>
                <a:ext cx="2400850" cy="5972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sSup>
                          <m:sSup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1AA44C44-99E4-45E3-8EA2-32072D4750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159" y="4108421"/>
                <a:ext cx="2400850" cy="597279"/>
              </a:xfrm>
              <a:prstGeom prst="rect">
                <a:avLst/>
              </a:prstGeom>
              <a:blipFill>
                <a:blip r:embed="rId11"/>
                <a:stretch>
                  <a:fillRect l="-5330" b="-275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="" xmlns:a16="http://schemas.microsoft.com/office/drawing/2014/main" id="{7801E5F5-58BD-4470-8731-7DAE48E7B9E1}"/>
                  </a:ext>
                </a:extLst>
              </p:cNvPr>
              <p:cNvSpPr/>
              <p:nvPr/>
            </p:nvSpPr>
            <p:spPr>
              <a:xfrm>
                <a:off x="3399290" y="4108420"/>
                <a:ext cx="2252220" cy="5972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sSup>
                          <m:sSupPr>
                            <m:ctrlP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p>
                    </m:sSup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7801E5F5-58BD-4470-8731-7DAE48E7B9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290" y="4108420"/>
                <a:ext cx="2252220" cy="59727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="" xmlns:a16="http://schemas.microsoft.com/office/drawing/2014/main" id="{579E6051-20A0-4F37-91B2-2A828BC49BA2}"/>
                  </a:ext>
                </a:extLst>
              </p:cNvPr>
              <p:cNvSpPr/>
              <p:nvPr/>
            </p:nvSpPr>
            <p:spPr>
              <a:xfrm>
                <a:off x="5856237" y="4132760"/>
                <a:ext cx="2195280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579E6051-20A0-4F37-91B2-2A828BC49B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6237" y="4132760"/>
                <a:ext cx="2195280" cy="53296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>
                <a:extLst>
                  <a:ext uri="{FF2B5EF4-FFF2-40B4-BE49-F238E27FC236}">
                    <a16:creationId xmlns="" xmlns:a16="http://schemas.microsoft.com/office/drawing/2014/main" id="{055E82D2-D8F0-4B22-870A-13ED109371A8}"/>
                  </a:ext>
                </a:extLst>
              </p:cNvPr>
              <p:cNvSpPr/>
              <p:nvPr/>
            </p:nvSpPr>
            <p:spPr>
              <a:xfrm>
                <a:off x="990890" y="4842357"/>
                <a:ext cx="241591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kk-KZ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Прямоугольник 30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55E82D2-D8F0-4B22-870A-13ED109371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890" y="4842357"/>
                <a:ext cx="2415918" cy="52322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6F4A46AF-BE3D-44AE-BFE2-17AC145E9DC1}"/>
                  </a:ext>
                </a:extLst>
              </p:cNvPr>
              <p:cNvSpPr txBox="1"/>
              <p:nvPr/>
            </p:nvSpPr>
            <p:spPr>
              <a:xfrm>
                <a:off x="3436241" y="4888523"/>
                <a:ext cx="293920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endChr m:val="]"/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∞;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∪[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;+∞)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6F4A46AF-BE3D-44AE-BFE2-17AC145E9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6241" y="4888523"/>
                <a:ext cx="2939203" cy="43088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FAB6CD1C-3F04-4276-B7B2-8397F55277C7}"/>
                  </a:ext>
                </a:extLst>
              </p:cNvPr>
              <p:cNvSpPr txBox="1"/>
              <p:nvPr/>
            </p:nvSpPr>
            <p:spPr>
              <a:xfrm>
                <a:off x="990890" y="5348534"/>
                <a:ext cx="926078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 </a:t>
                </a:r>
                <a:r>
                  <a:rPr lang="en-US" sz="2800" b="1" spc="-150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 spc="-15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pc="-15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pc="-15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∞;</m:t>
                        </m:r>
                        <m:r>
                          <a:rPr lang="kk-KZ" sz="2800" b="1" i="1" spc="-15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d>
                    <m:r>
                      <a:rPr lang="en-US" sz="2800" b="1" i="1" spc="-15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800" b="1" spc="-150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 spc="-15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pc="-15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2800" b="1" i="1" spc="-15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;+∞</m:t>
                        </m:r>
                      </m:e>
                    </m:d>
                    <m:r>
                      <a:rPr lang="en-US" sz="2800" b="1" i="1" spc="-15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800" b="1" spc="-150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c) </a:t>
                </a:r>
                <a14:m>
                  <m:oMath xmlns:m="http://schemas.openxmlformats.org/officeDocument/2006/math">
                    <m:d>
                      <m:dPr>
                        <m:endChr m:val="]"/>
                        <m:ctrlPr>
                          <a:rPr lang="en-US" sz="2800" b="1" i="1" spc="-15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pc="-15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pc="-15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∞;</m:t>
                        </m:r>
                        <m:r>
                          <a:rPr lang="en-US" sz="2800" b="1" i="1" spc="-15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d>
                    <m:r>
                      <a:rPr lang="en-US" sz="2800" b="1" i="1" spc="-15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d>
                      <m:dPr>
                        <m:begChr m:val="["/>
                        <m:ctrlPr>
                          <a:rPr lang="en-US" sz="2800" b="1" i="1" spc="-15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pc="-15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pc="-15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;+∞</m:t>
                        </m:r>
                      </m:e>
                    </m:d>
                    <m:r>
                      <a:rPr lang="kk-KZ" sz="2800" b="1" i="1" spc="-15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2800" b="1" spc="-150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AB6CD1C-3F04-4276-B7B2-8397F55277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890" y="5348534"/>
                <a:ext cx="9260784" cy="523220"/>
              </a:xfrm>
              <a:prstGeom prst="rect">
                <a:avLst/>
              </a:prstGeom>
              <a:blipFill>
                <a:blip r:embed="rId17"/>
                <a:stretch>
                  <a:fillRect l="-1382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975962" y="478519"/>
            <a:ext cx="9621995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Тапсырма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947" y="309337"/>
            <a:ext cx="1707783" cy="170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15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A3457D3F-FFAB-49B5-B4A9-80FE583212CA}"/>
                  </a:ext>
                </a:extLst>
              </p:cNvPr>
              <p:cNvSpPr/>
              <p:nvPr/>
            </p:nvSpPr>
            <p:spPr>
              <a:xfrm>
                <a:off x="974916" y="1124759"/>
                <a:ext cx="9623041" cy="1257267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kk-KZ" sz="25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Теңсіздікті қанағаттандыратын 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5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</a:t>
                </a:r>
                <a:r>
                  <a:rPr lang="kk-KZ" sz="25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тің ең үлкен бүтін мәнін табыңыз. 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kk-KZ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kk-KZ" sz="25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kk-KZ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𝟏𝟐𝟓</m:t>
                        </m:r>
                      </m:den>
                    </m:f>
                    <m:r>
                      <a:rPr lang="en-US" sz="25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5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5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ad>
                      <m:radPr>
                        <m:ctrlP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g>
                      <m:e>
                        <m: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e>
                    </m:rad>
                    <m:r>
                      <a:rPr lang="en-US" sz="25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5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5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5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5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ctrlP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5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sz="25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5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ru-RU" sz="25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3457D3F-FFAB-49B5-B4A9-80FE583212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916" y="1124759"/>
                <a:ext cx="9623041" cy="1257267"/>
              </a:xfrm>
              <a:prstGeom prst="rect">
                <a:avLst/>
              </a:prstGeom>
              <a:blipFill>
                <a:blip r:embed="rId2"/>
                <a:stretch>
                  <a:fillRect l="-1077" t="-43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573E5981-693F-4E93-B6DF-016BF99DB9EE}"/>
              </a:ext>
            </a:extLst>
          </p:cNvPr>
          <p:cNvSpPr txBox="1"/>
          <p:nvPr/>
        </p:nvSpPr>
        <p:spPr>
          <a:xfrm>
            <a:off x="930079" y="2353696"/>
            <a:ext cx="1740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6AB7DC40-0B70-493E-9EA3-9707F2FC09CE}"/>
                  </a:ext>
                </a:extLst>
              </p:cNvPr>
              <p:cNvSpPr/>
              <p:nvPr/>
            </p:nvSpPr>
            <p:spPr>
              <a:xfrm>
                <a:off x="2437146" y="2326477"/>
                <a:ext cx="2099614" cy="6258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kk-KZ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kk-KZ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kk-KZ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𝟏𝟐𝟓</m:t>
                        </m:r>
                      </m:den>
                    </m:f>
                    <m:r>
                      <a:rPr lang="en-US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6AB7DC40-0B70-493E-9EA3-9707F2FC09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146" y="2326477"/>
                <a:ext cx="2099614" cy="625877"/>
              </a:xfrm>
              <a:prstGeom prst="rect">
                <a:avLst/>
              </a:prstGeom>
              <a:blipFill>
                <a:blip r:embed="rId3"/>
                <a:stretch>
                  <a:fillRect l="-4651" b="-6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="" xmlns:a16="http://schemas.microsoft.com/office/drawing/2014/main" id="{6BF68695-5C3D-410A-A1F2-4FE0A81E0F24}"/>
                  </a:ext>
                </a:extLst>
              </p:cNvPr>
              <p:cNvSpPr/>
              <p:nvPr/>
            </p:nvSpPr>
            <p:spPr>
              <a:xfrm>
                <a:off x="4282931" y="2411364"/>
                <a:ext cx="1804597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kk-KZ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kk-KZ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kk-KZ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6BF68695-5C3D-410A-A1F2-4FE0A81E0F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2931" y="2411364"/>
                <a:ext cx="1804597" cy="470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="" xmlns:a16="http://schemas.microsoft.com/office/drawing/2014/main" id="{F49DB0FB-884C-439E-8CF1-1436E70188D6}"/>
                  </a:ext>
                </a:extLst>
              </p:cNvPr>
              <p:cNvSpPr/>
              <p:nvPr/>
            </p:nvSpPr>
            <p:spPr>
              <a:xfrm>
                <a:off x="5948873" y="2416434"/>
                <a:ext cx="15338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≤−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49DB0FB-884C-439E-8CF1-1436E70188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873" y="2416434"/>
                <a:ext cx="1533817" cy="461665"/>
              </a:xfrm>
              <a:prstGeom prst="rect">
                <a:avLst/>
              </a:prstGeom>
              <a:blipFill>
                <a:blip r:embed="rId5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="" xmlns:a16="http://schemas.microsoft.com/office/drawing/2014/main" id="{7CDC8B0D-F72A-4B82-9D0D-79A27D0E4D12}"/>
                  </a:ext>
                </a:extLst>
              </p:cNvPr>
              <p:cNvSpPr/>
              <p:nvPr/>
            </p:nvSpPr>
            <p:spPr>
              <a:xfrm>
                <a:off x="7409226" y="2408582"/>
                <a:ext cx="13494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≤−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7CDC8B0D-F72A-4B82-9D0D-79A27D0E4D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226" y="2408582"/>
                <a:ext cx="1349472" cy="461665"/>
              </a:xfrm>
              <a:prstGeom prst="rect">
                <a:avLst/>
              </a:prstGeom>
              <a:blipFill>
                <a:blip r:embed="rId6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="" xmlns:a16="http://schemas.microsoft.com/office/drawing/2014/main" id="{C8968D2A-CC4F-4B5B-A6EC-33AF3F89A851}"/>
                  </a:ext>
                </a:extLst>
              </p:cNvPr>
              <p:cNvSpPr/>
              <p:nvPr/>
            </p:nvSpPr>
            <p:spPr>
              <a:xfrm>
                <a:off x="949227" y="2871017"/>
                <a:ext cx="47788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</a:t>
                </a:r>
                <a:r>
                  <a:rPr lang="kk-KZ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тің ең үлкен бүтін мәні</a:t>
                </a:r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-1</a:t>
                </a:r>
                <a:r>
                  <a:rPr lang="kk-KZ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8968D2A-CC4F-4B5B-A6EC-33AF3F89A8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227" y="2871017"/>
                <a:ext cx="4778872" cy="461665"/>
              </a:xfrm>
              <a:prstGeom prst="rect">
                <a:avLst/>
              </a:prstGeom>
              <a:blipFill>
                <a:blip r:embed="rId7"/>
                <a:stretch>
                  <a:fillRect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="" xmlns:a16="http://schemas.microsoft.com/office/drawing/2014/main" id="{75C42357-4E0F-4090-9A9A-0D52F78E5DB6}"/>
                  </a:ext>
                </a:extLst>
              </p:cNvPr>
              <p:cNvSpPr/>
              <p:nvPr/>
            </p:nvSpPr>
            <p:spPr>
              <a:xfrm>
                <a:off x="942354" y="3347795"/>
                <a:ext cx="2065245" cy="5032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ad>
                      <m:radPr>
                        <m:ctrlP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g>
                      <m:e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e>
                    </m:rad>
                    <m:r>
                      <a:rPr lang="en-US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75C42357-4E0F-4090-9A9A-0D52F78E5D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354" y="3347795"/>
                <a:ext cx="2065245" cy="503279"/>
              </a:xfrm>
              <a:prstGeom prst="rect">
                <a:avLst/>
              </a:prstGeom>
              <a:blipFill>
                <a:blip r:embed="rId8"/>
                <a:stretch>
                  <a:fillRect l="-4734" t="-2410" b="-253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>
                <a:extLst>
                  <a:ext uri="{FF2B5EF4-FFF2-40B4-BE49-F238E27FC236}">
                    <a16:creationId xmlns="" xmlns:a16="http://schemas.microsoft.com/office/drawing/2014/main" id="{04B0E851-11B1-4117-BBD8-1BE730F2641F}"/>
                  </a:ext>
                </a:extLst>
              </p:cNvPr>
              <p:cNvSpPr/>
              <p:nvPr/>
            </p:nvSpPr>
            <p:spPr>
              <a:xfrm>
                <a:off x="2887107" y="3237740"/>
                <a:ext cx="1617046" cy="6120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f>
                          <m:fPr>
                            <m:ctrlP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sup>
                    </m:sSup>
                    <m:r>
                      <a:rPr lang="en-US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04B0E851-11B1-4117-BBD8-1BE730F264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7107" y="3237740"/>
                <a:ext cx="1617046" cy="6120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="" xmlns:a16="http://schemas.microsoft.com/office/drawing/2014/main" id="{A72E5E81-028F-470A-8BD9-CEFAD658CEFA}"/>
                  </a:ext>
                </a:extLst>
              </p:cNvPr>
              <p:cNvSpPr/>
              <p:nvPr/>
            </p:nvSpPr>
            <p:spPr>
              <a:xfrm>
                <a:off x="4372215" y="3184302"/>
                <a:ext cx="1355884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A72E5E81-028F-470A-8BD9-CEFAD658CE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215" y="3184302"/>
                <a:ext cx="1355884" cy="7861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="" xmlns:a16="http://schemas.microsoft.com/office/drawing/2014/main" id="{6F770427-853B-45D6-84E7-AD4DC0968915}"/>
                  </a:ext>
                </a:extLst>
              </p:cNvPr>
              <p:cNvSpPr/>
              <p:nvPr/>
            </p:nvSpPr>
            <p:spPr>
              <a:xfrm>
                <a:off x="5587767" y="3184302"/>
                <a:ext cx="1222835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6F770427-853B-45D6-84E7-AD4DC09689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7767" y="3184302"/>
                <a:ext cx="1222835" cy="7861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>
                <a:extLst>
                  <a:ext uri="{FF2B5EF4-FFF2-40B4-BE49-F238E27FC236}">
                    <a16:creationId xmlns="" xmlns:a16="http://schemas.microsoft.com/office/drawing/2014/main" id="{3B927FCE-3650-4EC0-899A-157AD943C66E}"/>
                  </a:ext>
                </a:extLst>
              </p:cNvPr>
              <p:cNvSpPr/>
              <p:nvPr/>
            </p:nvSpPr>
            <p:spPr>
              <a:xfrm>
                <a:off x="955099" y="3847460"/>
                <a:ext cx="455605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</a:t>
                </a:r>
                <a:r>
                  <a:rPr lang="kk-KZ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тің ең үлкен бүтін мәні</a:t>
                </a:r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0</a:t>
                </a:r>
                <a:r>
                  <a:rPr lang="kk-KZ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id="{3B927FCE-3650-4EC0-899A-157AD943C6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099" y="3847460"/>
                <a:ext cx="4556055" cy="461665"/>
              </a:xfrm>
              <a:prstGeom prst="rect">
                <a:avLst/>
              </a:prstGeom>
              <a:blipFill>
                <a:blip r:embed="rId12"/>
                <a:stretch>
                  <a:fillRect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="" xmlns:a16="http://schemas.microsoft.com/office/drawing/2014/main" id="{155FE678-6024-4C2B-990E-CC066B6FED45}"/>
                  </a:ext>
                </a:extLst>
              </p:cNvPr>
              <p:cNvSpPr/>
              <p:nvPr/>
            </p:nvSpPr>
            <p:spPr>
              <a:xfrm>
                <a:off x="936482" y="4527837"/>
                <a:ext cx="1973361" cy="7983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400" b="1" i="1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ctrlPr>
                              <a:rPr lang="en-US" sz="24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sz="24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𝟏𝟔</m:t>
                        </m:r>
                      </m:den>
                    </m:f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55FE678-6024-4C2B-990E-CC066B6FED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482" y="4527837"/>
                <a:ext cx="1973361" cy="798360"/>
              </a:xfrm>
              <a:prstGeom prst="rect">
                <a:avLst/>
              </a:prstGeom>
              <a:blipFill>
                <a:blip r:embed="rId13"/>
                <a:stretch>
                  <a:fillRect l="-4954" b="-38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>
                <a:extLst>
                  <a:ext uri="{FF2B5EF4-FFF2-40B4-BE49-F238E27FC236}">
                    <a16:creationId xmlns="" xmlns:a16="http://schemas.microsoft.com/office/drawing/2014/main" id="{C21CF929-1091-44B4-80D8-A912F55E36F2}"/>
                  </a:ext>
                </a:extLst>
              </p:cNvPr>
              <p:cNvSpPr/>
              <p:nvPr/>
            </p:nvSpPr>
            <p:spPr>
              <a:xfrm>
                <a:off x="2774310" y="4158749"/>
                <a:ext cx="2746136" cy="14543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1" i="1" smtClean="0">
                                          <a:solidFill>
                                            <a:schemeClr val="tx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sz="2400" b="1" i="1" smtClean="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b="1" i="1" smtClean="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num>
                                        <m:den>
                                          <m:r>
                                            <a:rPr lang="en-US" sz="2400" b="1" i="1" smtClean="0">
                                              <a:solidFill>
                                                <a:schemeClr val="tx1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24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24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sup>
                      </m:sSup>
                      <m:r>
                        <a:rPr lang="en-US" sz="24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>
                <a:extLst>
                  <a:ext uri="{FF2B5EF4-FFF2-40B4-BE49-F238E27FC236}">
                    <a16:creationId xmlns:a16="http://schemas.microsoft.com/office/drawing/2014/main" id="{C21CF929-1091-44B4-80D8-A912F55E36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4310" y="4158749"/>
                <a:ext cx="2746136" cy="145437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6BEA262B-EA25-452A-BAE3-D00B1642C3C3}"/>
                  </a:ext>
                </a:extLst>
              </p:cNvPr>
              <p:cNvSpPr txBox="1"/>
              <p:nvPr/>
            </p:nvSpPr>
            <p:spPr>
              <a:xfrm>
                <a:off x="5496293" y="4788655"/>
                <a:ext cx="85382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4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BEA262B-EA25-452A-BAE3-D00B1642C3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6293" y="4788655"/>
                <a:ext cx="853823" cy="369332"/>
              </a:xfrm>
              <a:prstGeom prst="rect">
                <a:avLst/>
              </a:prstGeom>
              <a:blipFill>
                <a:blip r:embed="rId15"/>
                <a:stretch>
                  <a:fillRect l="-3571" r="-6429"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>
                <a:extLst>
                  <a:ext uri="{FF2B5EF4-FFF2-40B4-BE49-F238E27FC236}">
                    <a16:creationId xmlns="" xmlns:a16="http://schemas.microsoft.com/office/drawing/2014/main" id="{D08A935D-8B37-444B-90D4-32D638A1CA97}"/>
                  </a:ext>
                </a:extLst>
              </p:cNvPr>
              <p:cNvSpPr/>
              <p:nvPr/>
            </p:nvSpPr>
            <p:spPr>
              <a:xfrm>
                <a:off x="940238" y="5432443"/>
                <a:ext cx="455605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-</a:t>
                </a:r>
                <a:r>
                  <a:rPr lang="kk-KZ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тің ең үлкен бүтін мәні</a:t>
                </a:r>
                <a:r>
                  <a:rPr lang="en-US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3</a:t>
                </a:r>
                <a:r>
                  <a:rPr lang="kk-KZ" sz="24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4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>
                <a:extLst>
                  <a:ext uri="{FF2B5EF4-FFF2-40B4-BE49-F238E27FC236}">
                    <a16:creationId xmlns:a16="http://schemas.microsoft.com/office/drawing/2014/main" id="{D08A935D-8B37-444B-90D4-32D638A1CA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238" y="5432443"/>
                <a:ext cx="4556055" cy="461665"/>
              </a:xfrm>
              <a:prstGeom prst="rect">
                <a:avLst/>
              </a:prstGeom>
              <a:blipFill>
                <a:blip r:embed="rId16"/>
                <a:stretch>
                  <a:fillRect t="-1184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975962" y="478519"/>
            <a:ext cx="9621995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Тапсырма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947" y="309337"/>
            <a:ext cx="1707783" cy="170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891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5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A689DF7E-0974-4AC8-8CC9-FE2BE6FEEE43}"/>
                  </a:ext>
                </a:extLst>
              </p:cNvPr>
              <p:cNvSpPr/>
              <p:nvPr/>
            </p:nvSpPr>
            <p:spPr>
              <a:xfrm>
                <a:off x="975961" y="1132462"/>
                <a:ext cx="9621995" cy="50148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kk-KZ" sz="26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Теңсіздікті шешіңіз.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p>
                      <m:sSupPr>
                        <m:ctrlP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26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6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26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689DF7E-0974-4AC8-8CC9-FE2BE6FEEE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961" y="1132462"/>
                <a:ext cx="9621995" cy="501484"/>
              </a:xfrm>
              <a:prstGeom prst="rect">
                <a:avLst/>
              </a:prstGeom>
              <a:blipFill>
                <a:blip r:embed="rId2"/>
                <a:stretch>
                  <a:fillRect l="-1140" t="-10976" b="-280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107FF11-56C3-4E68-A322-8A8A6C737EEA}"/>
              </a:ext>
            </a:extLst>
          </p:cNvPr>
          <p:cNvSpPr txBox="1"/>
          <p:nvPr/>
        </p:nvSpPr>
        <p:spPr>
          <a:xfrm>
            <a:off x="906010" y="1687301"/>
            <a:ext cx="1740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7ED62243-F461-40D5-8281-A2C1CC780243}"/>
                  </a:ext>
                </a:extLst>
              </p:cNvPr>
              <p:cNvSpPr/>
              <p:nvPr/>
            </p:nvSpPr>
            <p:spPr>
              <a:xfrm>
                <a:off x="2421735" y="1690319"/>
                <a:ext cx="5770233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7ED62243-F461-40D5-8281-A2C1CC7802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735" y="1690319"/>
                <a:ext cx="5770233" cy="5329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="" xmlns:a16="http://schemas.microsoft.com/office/drawing/2014/main" id="{6BA038D5-D46C-483A-B807-67F2C44CAE81}"/>
                  </a:ext>
                </a:extLst>
              </p:cNvPr>
              <p:cNvSpPr/>
              <p:nvPr/>
            </p:nvSpPr>
            <p:spPr>
              <a:xfrm>
                <a:off x="1043537" y="2419606"/>
                <a:ext cx="703134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6BA038D5-D46C-483A-B807-67F2C44CAE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537" y="2419606"/>
                <a:ext cx="7031347" cy="5329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="" xmlns:a16="http://schemas.microsoft.com/office/drawing/2014/main" id="{61962DB5-6836-44E5-9017-1FC1F92F09B8}"/>
                  </a:ext>
                </a:extLst>
              </p:cNvPr>
              <p:cNvSpPr/>
              <p:nvPr/>
            </p:nvSpPr>
            <p:spPr>
              <a:xfrm>
                <a:off x="1069156" y="3148893"/>
                <a:ext cx="671824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61962DB5-6836-44E5-9017-1FC1F92F09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156" y="3148893"/>
                <a:ext cx="671824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="" xmlns:a16="http://schemas.microsoft.com/office/drawing/2014/main" id="{D186CA2C-4357-414C-A207-67F5C9C466B4}"/>
                  </a:ext>
                </a:extLst>
              </p:cNvPr>
              <p:cNvSpPr/>
              <p:nvPr/>
            </p:nvSpPr>
            <p:spPr>
              <a:xfrm>
                <a:off x="930079" y="3868434"/>
                <a:ext cx="34982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𝟐𝟎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𝟐𝟎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D186CA2C-4357-414C-A207-67F5C9C466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079" y="3868434"/>
                <a:ext cx="349820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="" xmlns:a16="http://schemas.microsoft.com/office/drawing/2014/main" id="{BDFB0C3C-4DC6-4340-8AD4-35887FF4FAEE}"/>
                  </a:ext>
                </a:extLst>
              </p:cNvPr>
              <p:cNvSpPr/>
              <p:nvPr/>
            </p:nvSpPr>
            <p:spPr>
              <a:xfrm>
                <a:off x="4649891" y="3868434"/>
                <a:ext cx="160819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BDFB0C3C-4DC6-4340-8AD4-35887FF4FA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891" y="3868434"/>
                <a:ext cx="160819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C5584FA3-7636-41BB-8CBB-F0E19A6B7641}"/>
                  </a:ext>
                </a:extLst>
              </p:cNvPr>
              <p:cNvSpPr txBox="1"/>
              <p:nvPr/>
            </p:nvSpPr>
            <p:spPr>
              <a:xfrm>
                <a:off x="1043537" y="4486959"/>
                <a:ext cx="1670009" cy="10164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800" b="1" i="1" smtClean="0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2800" b="1" i="1" smtClean="0">
                                      <a:solidFill>
                                        <a:schemeClr val="tx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ru-RU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5584FA3-7636-41BB-8CBB-F0E19A6B7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537" y="4486959"/>
                <a:ext cx="1670009" cy="10164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7C7D313B-D208-4831-B794-17CF1F298FB6}"/>
                  </a:ext>
                </a:extLst>
              </p:cNvPr>
              <p:cNvSpPr txBox="1"/>
              <p:nvPr/>
            </p:nvSpPr>
            <p:spPr>
              <a:xfrm>
                <a:off x="3108578" y="4780597"/>
                <a:ext cx="108439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C7D313B-D208-4831-B794-17CF1F298F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8578" y="4780597"/>
                <a:ext cx="1084399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AFBA23A4-AE46-4596-B61D-E2D8DFAA5226}"/>
                  </a:ext>
                </a:extLst>
              </p:cNvPr>
              <p:cNvSpPr txBox="1"/>
              <p:nvPr/>
            </p:nvSpPr>
            <p:spPr>
              <a:xfrm>
                <a:off x="4593486" y="4799601"/>
                <a:ext cx="134049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ru-RU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∞;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d>
                  </m:oMath>
                </a14:m>
                <a:r>
                  <a:rPr lang="ru-RU" sz="2800" b="1" dirty="0">
                    <a:solidFill>
                      <a:schemeClr val="tx1">
                        <a:lumMod val="50000"/>
                      </a:schemeClr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FBA23A4-AE46-4596-B61D-E2D8DFAA52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3486" y="4799601"/>
                <a:ext cx="1340495" cy="430887"/>
              </a:xfrm>
              <a:prstGeom prst="rect">
                <a:avLst/>
              </a:prstGeom>
              <a:blipFill>
                <a:blip r:embed="rId10"/>
                <a:stretch>
                  <a:fillRect t="-25352" r="-15525" b="-492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="" xmlns:a16="http://schemas.microsoft.com/office/drawing/2014/main" id="{B517048E-5B92-4DAB-9A11-8B902210D28C}"/>
                  </a:ext>
                </a:extLst>
              </p:cNvPr>
              <p:cNvSpPr txBox="1"/>
              <p:nvPr/>
            </p:nvSpPr>
            <p:spPr>
              <a:xfrm>
                <a:off x="6260255" y="5381767"/>
                <a:ext cx="34820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∞;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e>
                    </m:d>
                  </m:oMath>
                </a14:m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</a:t>
                </a:r>
                <a:endParaRPr lang="ru-RU" sz="2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517048E-5B92-4DAB-9A11-8B902210D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0255" y="5381767"/>
                <a:ext cx="3482019" cy="523220"/>
              </a:xfrm>
              <a:prstGeom prst="rect">
                <a:avLst/>
              </a:prstGeom>
              <a:blipFill>
                <a:blip r:embed="rId11"/>
                <a:stretch>
                  <a:fillRect l="-3678" t="-13953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975962" y="478519"/>
            <a:ext cx="9621995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Тапсырма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947" y="309337"/>
            <a:ext cx="1707783" cy="170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65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="" xmlns:a16="http://schemas.microsoft.com/office/drawing/2014/main" id="{2EDC7AF9-D5D4-496F-B2D2-287F2B88D5E2}"/>
              </a:ext>
            </a:extLst>
          </p:cNvPr>
          <p:cNvGrpSpPr/>
          <p:nvPr/>
        </p:nvGrpSpPr>
        <p:grpSpPr>
          <a:xfrm>
            <a:off x="1039152" y="3774663"/>
            <a:ext cx="3838575" cy="981218"/>
            <a:chOff x="1043820" y="3341761"/>
            <a:chExt cx="3838575" cy="981218"/>
          </a:xfrm>
        </p:grpSpPr>
        <p:pic>
          <p:nvPicPr>
            <p:cNvPr id="5" name="Рисунок 4">
              <a:extLst>
                <a:ext uri="{FF2B5EF4-FFF2-40B4-BE49-F238E27FC236}">
                  <a16:creationId xmlns="" xmlns:a16="http://schemas.microsoft.com/office/drawing/2014/main" id="{2E98CDCD-600C-4429-8BB1-70FC57A1DBE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43820" y="3341761"/>
              <a:ext cx="3838575" cy="923925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AA708945-289E-4C47-8617-3AB4A07BE4C3}"/>
                </a:ext>
              </a:extLst>
            </p:cNvPr>
            <p:cNvSpPr txBox="1"/>
            <p:nvPr/>
          </p:nvSpPr>
          <p:spPr>
            <a:xfrm>
              <a:off x="2102643" y="3922869"/>
              <a:ext cx="426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lang="ru-RU" sz="20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38084299-92EE-4071-8A19-FFAF1AAD6A72}"/>
                </a:ext>
              </a:extLst>
            </p:cNvPr>
            <p:cNvSpPr txBox="1"/>
            <p:nvPr/>
          </p:nvSpPr>
          <p:spPr>
            <a:xfrm>
              <a:off x="3341817" y="3922869"/>
              <a:ext cx="426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tx1">
                      <a:lumMod val="50000"/>
                    </a:schemeClr>
                  </a:solidFill>
                </a:rPr>
                <a:t>8</a:t>
              </a:r>
              <a:endParaRPr lang="ru-RU" sz="20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609339DB-07F9-4783-98A4-22D75C3D07D7}"/>
                  </a:ext>
                </a:extLst>
              </p:cNvPr>
              <p:cNvSpPr/>
              <p:nvPr/>
            </p:nvSpPr>
            <p:spPr>
              <a:xfrm>
                <a:off x="970119" y="1132330"/>
                <a:ext cx="9627838" cy="52322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Теңсіздікті шешіңіз. </a:t>
                </a:r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𝟏𝟔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2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09339DB-07F9-4783-98A4-22D75C3D07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119" y="1132330"/>
                <a:ext cx="9627838" cy="523220"/>
              </a:xfrm>
              <a:prstGeom prst="rect">
                <a:avLst/>
              </a:prstGeom>
              <a:blipFill>
                <a:blip r:embed="rId3"/>
                <a:stretch>
                  <a:fillRect l="-1266" t="-13953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10AB01BF-1565-485D-B932-B1851EAF13C1}"/>
              </a:ext>
            </a:extLst>
          </p:cNvPr>
          <p:cNvSpPr txBox="1"/>
          <p:nvPr/>
        </p:nvSpPr>
        <p:spPr>
          <a:xfrm>
            <a:off x="903948" y="1875529"/>
            <a:ext cx="1740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DD2F0742-CEAD-49EB-AB5A-B50BCEAE3CAC}"/>
                  </a:ext>
                </a:extLst>
              </p:cNvPr>
              <p:cNvSpPr/>
              <p:nvPr/>
            </p:nvSpPr>
            <p:spPr>
              <a:xfrm>
                <a:off x="2393388" y="1895543"/>
                <a:ext cx="378436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  <m: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𝟏𝟔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DD2F0742-CEAD-49EB-AB5A-B50BCEAE3C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388" y="1895543"/>
                <a:ext cx="378436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="" xmlns:a16="http://schemas.microsoft.com/office/drawing/2014/main" id="{45D1FF9F-E585-4A48-8581-C47E3F65604F}"/>
                  </a:ext>
                </a:extLst>
              </p:cNvPr>
              <p:cNvSpPr/>
              <p:nvPr/>
            </p:nvSpPr>
            <p:spPr>
              <a:xfrm>
                <a:off x="6045597" y="1844310"/>
                <a:ext cx="4278992" cy="6270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1" i="1" smtClean="0">
                                <a:solidFill>
                                  <a:schemeClr val="tx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solidFill>
                                      <a:schemeClr val="tx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𝟏𝟔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45D1FF9F-E585-4A48-8581-C47E3F6560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597" y="1844310"/>
                <a:ext cx="4278992" cy="6270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="" xmlns:a16="http://schemas.microsoft.com/office/drawing/2014/main" id="{AFE28E36-64D6-4A60-80D4-12EC9EEA3919}"/>
                  </a:ext>
                </a:extLst>
              </p:cNvPr>
              <p:cNvSpPr/>
              <p:nvPr/>
            </p:nvSpPr>
            <p:spPr>
              <a:xfrm>
                <a:off x="1056498" y="2686465"/>
                <a:ext cx="3941464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𝟏𝟔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8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</a:rPr>
                  <a:t> </a:t>
                </a:r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AFE28E36-64D6-4A60-80D4-12EC9EEA39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498" y="2686465"/>
                <a:ext cx="3941464" cy="5329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="" xmlns:a16="http://schemas.microsoft.com/office/drawing/2014/main" id="{D4F75695-4E31-4E9F-BF69-FC0111E0D28C}"/>
                  </a:ext>
                </a:extLst>
              </p:cNvPr>
              <p:cNvSpPr txBox="1"/>
              <p:nvPr/>
            </p:nvSpPr>
            <p:spPr>
              <a:xfrm>
                <a:off x="5102128" y="2742551"/>
                <a:ext cx="125637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4F75695-4E31-4E9F-BF69-FC0111E0D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2128" y="2742551"/>
                <a:ext cx="1256370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8BBB7703-3334-4899-A3B8-3E12EC880A41}"/>
                  </a:ext>
                </a:extLst>
              </p:cNvPr>
              <p:cNvSpPr txBox="1"/>
              <p:nvPr/>
            </p:nvSpPr>
            <p:spPr>
              <a:xfrm>
                <a:off x="6564319" y="2740871"/>
                <a:ext cx="3192862" cy="440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BB7703-3334-4899-A3B8-3E12EC880A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4319" y="2740871"/>
                <a:ext cx="3192862" cy="4406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8B7CFCCE-3BC3-49A4-9E9A-AB7E7BFF233F}"/>
                  </a:ext>
                </a:extLst>
              </p:cNvPr>
              <p:cNvSpPr txBox="1"/>
              <p:nvPr/>
            </p:nvSpPr>
            <p:spPr>
              <a:xfrm>
                <a:off x="1066352" y="3355681"/>
                <a:ext cx="3191258" cy="4406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B7CFCCE-3BC3-49A4-9E9A-AB7E7BFF23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352" y="3355681"/>
                <a:ext cx="3191258" cy="4406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0685BB82-9CF4-4B5A-B3AC-6189D6ADCBB4}"/>
                  </a:ext>
                </a:extLst>
              </p:cNvPr>
              <p:cNvSpPr txBox="1"/>
              <p:nvPr/>
            </p:nvSpPr>
            <p:spPr>
              <a:xfrm>
                <a:off x="4635313" y="3362198"/>
                <a:ext cx="312348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685BB82-9CF4-4B5A-B3AC-6189D6ADC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313" y="3362198"/>
                <a:ext cx="3123484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28D5F18E-50B7-4BE2-B2AE-E81D4A136199}"/>
                  </a:ext>
                </a:extLst>
              </p:cNvPr>
              <p:cNvSpPr txBox="1"/>
              <p:nvPr/>
            </p:nvSpPr>
            <p:spPr>
              <a:xfrm>
                <a:off x="5094568" y="4123679"/>
                <a:ext cx="238090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   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𝒚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8D5F18E-50B7-4BE2-B2AE-E81D4A1361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4568" y="4123679"/>
                <a:ext cx="2380908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38065FAB-D153-4146-896E-7E568B939A3E}"/>
                  </a:ext>
                </a:extLst>
              </p:cNvPr>
              <p:cNvSpPr txBox="1"/>
              <p:nvPr/>
            </p:nvSpPr>
            <p:spPr>
              <a:xfrm>
                <a:off x="1039152" y="4867215"/>
                <a:ext cx="125797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8065FAB-D153-4146-896E-7E568B939A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152" y="4867215"/>
                <a:ext cx="1257972" cy="4308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="" xmlns:a16="http://schemas.microsoft.com/office/drawing/2014/main" id="{6F5A4601-E02C-40F2-94CF-08745E122795}"/>
                  </a:ext>
                </a:extLst>
              </p:cNvPr>
              <p:cNvSpPr txBox="1"/>
              <p:nvPr/>
            </p:nvSpPr>
            <p:spPr>
              <a:xfrm>
                <a:off x="2643971" y="4852468"/>
                <a:ext cx="108439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F5A4601-E02C-40F2-94CF-08745E1227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971" y="4852468"/>
                <a:ext cx="1084399" cy="43088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C3F336EB-3F66-49B4-94D1-D3CBF3F65570}"/>
                  </a:ext>
                </a:extLst>
              </p:cNvPr>
              <p:cNvSpPr txBox="1"/>
              <p:nvPr/>
            </p:nvSpPr>
            <p:spPr>
              <a:xfrm>
                <a:off x="4346363" y="4857860"/>
                <a:ext cx="125797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3F336EB-3F66-49B4-94D1-D3CBF3F655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363" y="4857860"/>
                <a:ext cx="1257972" cy="43088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24E67F92-8759-47F1-A689-2ECEA4A04E8C}"/>
                  </a:ext>
                </a:extLst>
              </p:cNvPr>
              <p:cNvSpPr txBox="1"/>
              <p:nvPr/>
            </p:nvSpPr>
            <p:spPr>
              <a:xfrm>
                <a:off x="6210112" y="4852467"/>
                <a:ext cx="108439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4E67F92-8759-47F1-A689-2ECEA4A04E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0112" y="4852467"/>
                <a:ext cx="1084399" cy="43088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9C48BDE3-E7ED-43F1-A352-8074626440C0}"/>
                  </a:ext>
                </a:extLst>
              </p:cNvPr>
              <p:cNvSpPr txBox="1"/>
              <p:nvPr/>
            </p:nvSpPr>
            <p:spPr>
              <a:xfrm>
                <a:off x="4749288" y="5359046"/>
                <a:ext cx="543313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;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;+∞</m:t>
                        </m:r>
                      </m:e>
                    </m:d>
                  </m:oMath>
                </a14:m>
                <a:endParaRPr lang="ru-RU" sz="2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C48BDE3-E7ED-43F1-A352-807462644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9288" y="5359046"/>
                <a:ext cx="5433134" cy="523220"/>
              </a:xfrm>
              <a:prstGeom prst="rect">
                <a:avLst/>
              </a:prstGeom>
              <a:blipFill>
                <a:blip r:embed="rId16"/>
                <a:stretch>
                  <a:fillRect l="-2245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975962" y="478519"/>
            <a:ext cx="9621995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Тапсырма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947" y="309337"/>
            <a:ext cx="1707783" cy="170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75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="" xmlns:a16="http://schemas.microsoft.com/office/drawing/2014/main" id="{166FB131-B4C1-4E0C-B1D5-98FA1B2579FE}"/>
                  </a:ext>
                </a:extLst>
              </p:cNvPr>
              <p:cNvSpPr/>
              <p:nvPr/>
            </p:nvSpPr>
            <p:spPr>
              <a:xfrm>
                <a:off x="975961" y="1162188"/>
                <a:ext cx="9621995" cy="532966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kk-KZ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Теңсіздікті шешіңіз.</a:t>
                </a:r>
                <a:r>
                  <a:rPr lang="en-US" sz="2800" b="1" dirty="0">
                    <a:solidFill>
                      <a:schemeClr val="tx1">
                        <a:lumMod val="50000"/>
                      </a:schemeClr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166FB131-B4C1-4E0C-B1D5-98FA1B257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961" y="1162188"/>
                <a:ext cx="9621995" cy="532966"/>
              </a:xfrm>
              <a:prstGeom prst="rect">
                <a:avLst/>
              </a:prstGeom>
              <a:blipFill>
                <a:blip r:embed="rId2"/>
                <a:stretch>
                  <a:fillRect l="-1267" t="-11494" b="-31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17ACA46-14C3-44D1-9A24-5095D33353D7}"/>
              </a:ext>
            </a:extLst>
          </p:cNvPr>
          <p:cNvSpPr txBox="1"/>
          <p:nvPr/>
        </p:nvSpPr>
        <p:spPr>
          <a:xfrm>
            <a:off x="930079" y="1668604"/>
            <a:ext cx="1740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Шешуі: </a:t>
            </a:r>
            <a:endParaRPr lang="ru-RU" sz="2800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798DD290-42D2-4313-9AB2-03FFD010D990}"/>
                  </a:ext>
                </a:extLst>
              </p:cNvPr>
              <p:cNvSpPr/>
              <p:nvPr/>
            </p:nvSpPr>
            <p:spPr>
              <a:xfrm>
                <a:off x="992039" y="2212820"/>
                <a:ext cx="3224536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798DD290-42D2-4313-9AB2-03FFD010D9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039" y="2212820"/>
                <a:ext cx="3224536" cy="5329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="" xmlns:a16="http://schemas.microsoft.com/office/drawing/2014/main" id="{5F9E2EC6-2D26-4538-BACB-B18ACC9C7126}"/>
                  </a:ext>
                </a:extLst>
              </p:cNvPr>
              <p:cNvSpPr/>
              <p:nvPr/>
            </p:nvSpPr>
            <p:spPr>
              <a:xfrm>
                <a:off x="993197" y="2905608"/>
                <a:ext cx="3511153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5F9E2EC6-2D26-4538-BACB-B18ACC9C71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197" y="2905608"/>
                <a:ext cx="3511153" cy="5329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="" xmlns:a16="http://schemas.microsoft.com/office/drawing/2014/main" id="{629C4B86-A3FB-4297-854E-7338F99EE3DB}"/>
                  </a:ext>
                </a:extLst>
              </p:cNvPr>
              <p:cNvSpPr/>
              <p:nvPr/>
            </p:nvSpPr>
            <p:spPr>
              <a:xfrm>
                <a:off x="4573255" y="2905608"/>
                <a:ext cx="3553985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629C4B86-A3FB-4297-854E-7338F99EE3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255" y="2905608"/>
                <a:ext cx="3553985" cy="5329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="" xmlns:a16="http://schemas.microsoft.com/office/drawing/2014/main" id="{188A875F-89B6-4E77-AEB1-995BCE316286}"/>
                  </a:ext>
                </a:extLst>
              </p:cNvPr>
              <p:cNvSpPr/>
              <p:nvPr/>
            </p:nvSpPr>
            <p:spPr>
              <a:xfrm>
                <a:off x="8169968" y="2891017"/>
                <a:ext cx="3000885" cy="5786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d>
                        <m:d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>
                                  <a:solidFill>
                                    <a:schemeClr val="tx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𝟐𝟓</m:t>
                          </m:r>
                        </m:e>
                      </m:d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188A875F-89B6-4E77-AEB1-995BCE3162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9968" y="2891017"/>
                <a:ext cx="3000885" cy="5786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="" xmlns:a16="http://schemas.microsoft.com/office/drawing/2014/main" id="{671EBD1E-0B5C-4D46-B9BC-A78FA8EADAB2}"/>
                  </a:ext>
                </a:extLst>
              </p:cNvPr>
              <p:cNvSpPr/>
              <p:nvPr/>
            </p:nvSpPr>
            <p:spPr>
              <a:xfrm>
                <a:off x="1114503" y="3579337"/>
                <a:ext cx="1336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71EBD1E-0B5C-4D46-B9BC-A78FA8EADA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4503" y="3579337"/>
                <a:ext cx="1336135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трелка: вправо 4">
            <a:extLst>
              <a:ext uri="{FF2B5EF4-FFF2-40B4-BE49-F238E27FC236}">
                <a16:creationId xmlns="" xmlns:a16="http://schemas.microsoft.com/office/drawing/2014/main" id="{F0D3FDF7-2082-40B7-9963-9A589D10CCA2}"/>
              </a:ext>
            </a:extLst>
          </p:cNvPr>
          <p:cNvSpPr/>
          <p:nvPr/>
        </p:nvSpPr>
        <p:spPr>
          <a:xfrm>
            <a:off x="2486510" y="3728050"/>
            <a:ext cx="460354" cy="26161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="" xmlns:a16="http://schemas.microsoft.com/office/drawing/2014/main" id="{3AD9BC85-A6FB-44AE-8ADB-3A4B3E0078A6}"/>
                  </a:ext>
                </a:extLst>
              </p:cNvPr>
              <p:cNvSpPr/>
              <p:nvPr/>
            </p:nvSpPr>
            <p:spPr>
              <a:xfrm>
                <a:off x="2948717" y="3596347"/>
                <a:ext cx="2297872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AD9BC85-A6FB-44AE-8ADB-3A4B3E0078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8717" y="3596347"/>
                <a:ext cx="2297872" cy="5329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="" xmlns:a16="http://schemas.microsoft.com/office/drawing/2014/main" id="{D0AE7F57-7FC8-4164-A5B7-8997417086FC}"/>
                  </a:ext>
                </a:extLst>
              </p:cNvPr>
              <p:cNvSpPr/>
              <p:nvPr/>
            </p:nvSpPr>
            <p:spPr>
              <a:xfrm>
                <a:off x="5471787" y="3596347"/>
                <a:ext cx="2296270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D0AE7F57-7FC8-4164-A5B7-8997417086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1787" y="3596347"/>
                <a:ext cx="2296270" cy="53296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="" xmlns:a16="http://schemas.microsoft.com/office/drawing/2014/main" id="{FE73347C-C511-405A-AF6C-A227259108B7}"/>
                  </a:ext>
                </a:extLst>
              </p:cNvPr>
              <p:cNvSpPr/>
              <p:nvPr/>
            </p:nvSpPr>
            <p:spPr>
              <a:xfrm>
                <a:off x="7978378" y="3596347"/>
                <a:ext cx="1654235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FE73347C-C511-405A-AF6C-A227259108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8378" y="3596347"/>
                <a:ext cx="1654235" cy="53296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9C6E2A8A-3A54-4A97-A857-DBE9ACE68633}"/>
                  </a:ext>
                </a:extLst>
              </p:cNvPr>
              <p:cNvSpPr txBox="1"/>
              <p:nvPr/>
            </p:nvSpPr>
            <p:spPr>
              <a:xfrm>
                <a:off x="1189547" y="4286734"/>
                <a:ext cx="135049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=±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6E2A8A-3A54-4A97-A857-DBE9ACE686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9547" y="4286734"/>
                <a:ext cx="1350498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Группа 9">
            <a:extLst>
              <a:ext uri="{FF2B5EF4-FFF2-40B4-BE49-F238E27FC236}">
                <a16:creationId xmlns="" xmlns:a16="http://schemas.microsoft.com/office/drawing/2014/main" id="{16B92D56-C8A0-44AD-80E6-F6F9793E70AD}"/>
              </a:ext>
            </a:extLst>
          </p:cNvPr>
          <p:cNvGrpSpPr/>
          <p:nvPr/>
        </p:nvGrpSpPr>
        <p:grpSpPr>
          <a:xfrm>
            <a:off x="3337066" y="4037162"/>
            <a:ext cx="3810000" cy="938944"/>
            <a:chOff x="2810471" y="3673762"/>
            <a:chExt cx="3810000" cy="938944"/>
          </a:xfrm>
        </p:grpSpPr>
        <p:pic>
          <p:nvPicPr>
            <p:cNvPr id="8" name="Рисунок 7">
              <a:extLst>
                <a:ext uri="{FF2B5EF4-FFF2-40B4-BE49-F238E27FC236}">
                  <a16:creationId xmlns="" xmlns:a16="http://schemas.microsoft.com/office/drawing/2014/main" id="{3C8025C9-7A3B-4443-8C2F-D8A61417DF6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810471" y="3673762"/>
              <a:ext cx="3810000" cy="8763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4D43DB7E-2CCA-488D-93C6-6B8959FEBE9E}"/>
                </a:ext>
              </a:extLst>
            </p:cNvPr>
            <p:cNvSpPr txBox="1"/>
            <p:nvPr/>
          </p:nvSpPr>
          <p:spPr>
            <a:xfrm>
              <a:off x="3787010" y="4212596"/>
              <a:ext cx="4793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tx1">
                      <a:lumMod val="50000"/>
                    </a:schemeClr>
                  </a:solidFill>
                </a:rPr>
                <a:t>-5</a:t>
              </a:r>
              <a:endParaRPr lang="ru-RU" sz="20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C9B16499-67E1-4B02-AC0A-F608E658D445}"/>
                </a:ext>
              </a:extLst>
            </p:cNvPr>
            <p:cNvSpPr txBox="1"/>
            <p:nvPr/>
          </p:nvSpPr>
          <p:spPr>
            <a:xfrm>
              <a:off x="5088858" y="4212596"/>
              <a:ext cx="4793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tx1">
                      <a:lumMod val="50000"/>
                    </a:schemeClr>
                  </a:solidFill>
                </a:rPr>
                <a:t>5</a:t>
              </a:r>
              <a:endParaRPr lang="ru-RU" sz="2000" b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="" xmlns:a16="http://schemas.microsoft.com/office/drawing/2014/main" id="{3C7EB3B9-5091-4BF6-A09B-6A564E6FFACC}"/>
                  </a:ext>
                </a:extLst>
              </p:cNvPr>
              <p:cNvSpPr/>
              <p:nvPr/>
            </p:nvSpPr>
            <p:spPr>
              <a:xfrm>
                <a:off x="992039" y="4932121"/>
                <a:ext cx="343876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kk-KZ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kk-KZ" sz="2800" b="1" i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d>
                        <m:dPr>
                          <m:ctrlPr>
                            <a:rPr lang="kk-KZ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2800" b="1" i="1">
                              <a:solidFill>
                                <a:schemeClr val="tx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;+∞</m:t>
                          </m:r>
                        </m:e>
                      </m:d>
                    </m:oMath>
                  </m:oMathPara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C7EB3B9-5091-4BF6-A09B-6A564E6FFA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039" y="4932121"/>
                <a:ext cx="3438762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="" xmlns:a16="http://schemas.microsoft.com/office/drawing/2014/main" id="{88D5237D-946E-496C-B8C9-2F53BB44A8B6}"/>
                  </a:ext>
                </a:extLst>
              </p:cNvPr>
              <p:cNvSpPr txBox="1"/>
              <p:nvPr/>
            </p:nvSpPr>
            <p:spPr>
              <a:xfrm>
                <a:off x="4486002" y="5348838"/>
                <a:ext cx="543313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8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;−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kk-KZ" sz="28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kk-KZ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en-US" sz="28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;+∞</m:t>
                        </m:r>
                      </m:e>
                    </m:d>
                  </m:oMath>
                </a14:m>
                <a:endParaRPr lang="ru-RU" sz="2800" b="1" dirty="0">
                  <a:solidFill>
                    <a:schemeClr val="tx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8D5237D-946E-496C-B8C9-2F53BB44A8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6002" y="5348838"/>
                <a:ext cx="5433134" cy="523220"/>
              </a:xfrm>
              <a:prstGeom prst="rect">
                <a:avLst/>
              </a:prstGeom>
              <a:blipFill>
                <a:blip r:embed="rId14"/>
                <a:stretch>
                  <a:fillRect l="-2357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975962" y="478519"/>
            <a:ext cx="9621995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Тапсырма</a:t>
            </a:r>
            <a:endParaRPr lang="ru-RU" sz="32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947" y="309337"/>
            <a:ext cx="1707783" cy="170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53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" grpId="0" animBg="1"/>
      <p:bldP spid="6" grpId="0"/>
      <p:bldP spid="3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284</Words>
  <Application>Microsoft Office PowerPoint</Application>
  <PresentationFormat>Широкоэкранный</PresentationFormat>
  <Paragraphs>149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  КӨРСЕТКІШТІК ТЕҢСІЗДІКТЕР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89</cp:revision>
  <dcterms:created xsi:type="dcterms:W3CDTF">2022-09-04T21:41:09Z</dcterms:created>
  <dcterms:modified xsi:type="dcterms:W3CDTF">2024-09-19T10:24:03Z</dcterms:modified>
</cp:coreProperties>
</file>