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56012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12" Type="http://schemas.openxmlformats.org/officeDocument/2006/relationships/image" Target="../media/image98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0" Type="http://schemas.openxmlformats.org/officeDocument/2006/relationships/image" Target="../media/image96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0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53.png"/><Relationship Id="rId21" Type="http://schemas.openxmlformats.org/officeDocument/2006/relationships/image" Target="../media/image71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5" Type="http://schemas.openxmlformats.org/officeDocument/2006/relationships/image" Target="../media/image75.png"/><Relationship Id="rId2" Type="http://schemas.openxmlformats.org/officeDocument/2006/relationships/image" Target="../media/image52.png"/><Relationship Id="rId16" Type="http://schemas.openxmlformats.org/officeDocument/2006/relationships/image" Target="../media/image66.png"/><Relationship Id="rId20" Type="http://schemas.openxmlformats.org/officeDocument/2006/relationships/image" Target="../media/image7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24" Type="http://schemas.openxmlformats.org/officeDocument/2006/relationships/image" Target="../media/image74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23" Type="http://schemas.openxmlformats.org/officeDocument/2006/relationships/image" Target="../media/image73.png"/><Relationship Id="rId10" Type="http://schemas.openxmlformats.org/officeDocument/2006/relationships/image" Target="../media/image60.png"/><Relationship Id="rId19" Type="http://schemas.openxmlformats.org/officeDocument/2006/relationships/image" Target="../media/image69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Relationship Id="rId22" Type="http://schemas.openxmlformats.org/officeDocument/2006/relationships/image" Target="../media/image7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ІІ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9ADB9AEB-7219-4ACA-A3D8-5EF392A9BF82}"/>
                  </a:ext>
                </a:extLst>
              </p:cNvPr>
              <p:cNvSpPr/>
              <p:nvPr/>
            </p:nvSpPr>
            <p:spPr>
              <a:xfrm>
                <a:off x="904770" y="467029"/>
                <a:ext cx="8445292" cy="996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32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Тапсырма</a:t>
                </a:r>
              </a:p>
              <a:p>
                <a:r>
                  <a:rPr lang="kk-KZ" sz="2500" b="1" dirty="0">
                    <a:solidFill>
                      <a:schemeClr val="tx1">
                        <a:lumMod val="5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Теңдеуді шешіңіз.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𝒍𝒐𝒈</m:t>
                        </m:r>
                      </m:e>
                      <m:sub>
                        <m:r>
                          <a:rPr lang="ru-RU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  <m:sup>
                        <m: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en-US" sz="25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5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ru-RU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sSub>
                          <m:sSubPr>
                            <m:ctrlP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ru-RU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ru-RU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5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5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ru-RU" sz="2500" b="1" dirty="0">
                    <a:solidFill>
                      <a:schemeClr val="tx1">
                        <a:lumMod val="5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kk-KZ" sz="25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ADB9AEB-7219-4ACA-A3D8-5EF392A9BF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770" y="467029"/>
                <a:ext cx="8445292" cy="996107"/>
              </a:xfrm>
              <a:prstGeom prst="rect">
                <a:avLst/>
              </a:prstGeom>
              <a:blipFill>
                <a:blip r:embed="rId2"/>
                <a:stretch>
                  <a:fillRect l="-1804" t="-7975" b="-12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502D148-5CD2-49B9-9025-DD5E431FFB5A}"/>
              </a:ext>
            </a:extLst>
          </p:cNvPr>
          <p:cNvSpPr txBox="1"/>
          <p:nvPr/>
        </p:nvSpPr>
        <p:spPr>
          <a:xfrm>
            <a:off x="887625" y="1546780"/>
            <a:ext cx="1819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</a:t>
            </a:r>
            <a:endParaRPr lang="ru-RU" sz="32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8AD08732-6880-4205-8A9E-165686132284}"/>
                  </a:ext>
                </a:extLst>
              </p:cNvPr>
              <p:cNvSpPr/>
              <p:nvPr/>
            </p:nvSpPr>
            <p:spPr>
              <a:xfrm>
                <a:off x="1150190" y="2085774"/>
                <a:ext cx="4868192" cy="6189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ru-RU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𝒍𝒐𝒈</m:t>
                        </m:r>
                      </m:e>
                      <m:sub>
                        <m:r>
                          <a:rPr lang="ru-RU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  <m:sup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ru-RU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sSub>
                          <m:sSub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ru-RU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ru-RU" sz="32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8AD08732-6880-4205-8A9E-1656861322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190" y="2085774"/>
                <a:ext cx="4868192" cy="618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344AE504-12DF-445F-81AF-D8773F490DDA}"/>
                  </a:ext>
                </a:extLst>
              </p:cNvPr>
              <p:cNvSpPr/>
              <p:nvPr/>
            </p:nvSpPr>
            <p:spPr>
              <a:xfrm>
                <a:off x="5986648" y="2097829"/>
                <a:ext cx="229992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ru-RU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44AE504-12DF-445F-81AF-D8773F490D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648" y="2097829"/>
                <a:ext cx="229992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C0DC1079-3E9E-4827-88CF-ABAA6CF75463}"/>
                  </a:ext>
                </a:extLst>
              </p:cNvPr>
              <p:cNvSpPr txBox="1"/>
              <p:nvPr/>
            </p:nvSpPr>
            <p:spPr>
              <a:xfrm>
                <a:off x="1178401" y="2871020"/>
                <a:ext cx="3156953" cy="5035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0DC1079-3E9E-4827-88CF-ABAA6CF75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401" y="2871020"/>
                <a:ext cx="3156953" cy="5035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FEFC7F0C-C9EF-4B61-8267-EDFBF29068B2}"/>
                  </a:ext>
                </a:extLst>
              </p:cNvPr>
              <p:cNvSpPr txBox="1"/>
              <p:nvPr/>
            </p:nvSpPr>
            <p:spPr>
              <a:xfrm>
                <a:off x="4529324" y="2871020"/>
                <a:ext cx="311213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EFC7F0C-C9EF-4B61-8267-EDFBF2906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324" y="2871020"/>
                <a:ext cx="3112134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="" xmlns:a16="http://schemas.microsoft.com/office/drawing/2014/main" id="{8ACE953B-9C11-48C5-A242-B7FAC2AF3FC8}"/>
                  </a:ext>
                </a:extLst>
              </p:cNvPr>
              <p:cNvSpPr/>
              <p:nvPr/>
            </p:nvSpPr>
            <p:spPr>
              <a:xfrm>
                <a:off x="1088478" y="3662482"/>
                <a:ext cx="22999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ru-RU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ACE953B-9C11-48C5-A242-B7FAC2AF3F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78" y="3662482"/>
                <a:ext cx="2299925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EF2A17AC-57E8-4833-81A3-A7598E8A8281}"/>
                  </a:ext>
                </a:extLst>
              </p:cNvPr>
              <p:cNvSpPr/>
              <p:nvPr/>
            </p:nvSpPr>
            <p:spPr>
              <a:xfrm>
                <a:off x="3725596" y="3638734"/>
                <a:ext cx="162076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F2A17AC-57E8-4833-81A3-A7598E8A82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596" y="3638734"/>
                <a:ext cx="1620764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AA110FE0-A476-4409-A972-C43CBCD66033}"/>
                  </a:ext>
                </a:extLst>
              </p:cNvPr>
              <p:cNvSpPr/>
              <p:nvPr/>
            </p:nvSpPr>
            <p:spPr>
              <a:xfrm>
                <a:off x="1088478" y="4379891"/>
                <a:ext cx="22999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ru-RU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A110FE0-A476-4409-A972-C43CBCD660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78" y="4379891"/>
                <a:ext cx="2299925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20B27A0C-383E-452E-95D8-B3D88D37C002}"/>
                  </a:ext>
                </a:extLst>
              </p:cNvPr>
              <p:cNvSpPr/>
              <p:nvPr/>
            </p:nvSpPr>
            <p:spPr>
              <a:xfrm>
                <a:off x="3718942" y="4389341"/>
                <a:ext cx="186602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0B27A0C-383E-452E-95D8-B3D88D37C0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8942" y="4389341"/>
                <a:ext cx="1866024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7B25E285-5F2E-44E8-B8D5-DC17E0DDEB0E}"/>
                  </a:ext>
                </a:extLst>
              </p:cNvPr>
              <p:cNvSpPr txBox="1"/>
              <p:nvPr/>
            </p:nvSpPr>
            <p:spPr>
              <a:xfrm>
                <a:off x="1128909" y="5157987"/>
                <a:ext cx="273400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200" b="1" dirty="0">
                    <a:solidFill>
                      <a:schemeClr val="tx1">
                        <a:lumMod val="50000"/>
                      </a:schemeClr>
                    </a:solidFill>
                  </a:rPr>
                  <a:t>ММЖ: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B25E285-5F2E-44E8-B8D5-DC17E0DDE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909" y="5157987"/>
                <a:ext cx="2734002" cy="584775"/>
              </a:xfrm>
              <a:prstGeom prst="rect">
                <a:avLst/>
              </a:prstGeom>
              <a:blipFill rotWithShape="1">
                <a:blip r:embed="rId11"/>
                <a:stretch>
                  <a:fillRect l="-5568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9AF75B61-538F-40DD-AEAF-D6E69CB87F50}"/>
                  </a:ext>
                </a:extLst>
              </p:cNvPr>
              <p:cNvSpPr txBox="1"/>
              <p:nvPr/>
            </p:nvSpPr>
            <p:spPr>
              <a:xfrm>
                <a:off x="4344531" y="5294452"/>
                <a:ext cx="54015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2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ru-RU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𝟐𝟕</m:t>
                    </m:r>
                    <m:r>
                      <a:rPr lang="kk-KZ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AF75B61-538F-40DD-AEAF-D6E69CB87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531" y="5294452"/>
                <a:ext cx="5401525" cy="584775"/>
              </a:xfrm>
              <a:prstGeom prst="rect">
                <a:avLst/>
              </a:prstGeom>
              <a:blipFill>
                <a:blip r:embed="rId12"/>
                <a:stretch>
                  <a:fillRect l="-2935" t="-14737" b="-33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501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C9AB5609-2944-483B-AA4A-1B9D30F79E94}"/>
                  </a:ext>
                </a:extLst>
              </p:cNvPr>
              <p:cNvSpPr/>
              <p:nvPr/>
            </p:nvSpPr>
            <p:spPr>
              <a:xfrm>
                <a:off x="889041" y="280945"/>
                <a:ext cx="7723461" cy="14762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5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Тапсырма</a:t>
                </a:r>
              </a:p>
              <a:p>
                <a:r>
                  <a:rPr lang="kk-KZ" sz="25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Теңдеулер жүйесін шешіңіз.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𝒍𝒈𝒙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𝒍𝒈𝒚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  <m:e>
                            <m:sSup>
                              <m:sSupPr>
                                <m:ctrlPr>
                                  <a:rPr lang="kk-KZ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𝒍𝒈</m:t>
                                </m:r>
                              </m:e>
                              <m:sup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𝒍𝒈</m:t>
                                </m:r>
                              </m:e>
                              <m:sup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eqArr>
                      </m:e>
                    </m:d>
                  </m:oMath>
                </a14:m>
                <a:r>
                  <a:rPr lang="kk-KZ" sz="25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5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C9AB5609-2944-483B-AA4A-1B9D30F79E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41" y="280945"/>
                <a:ext cx="7723461" cy="1476238"/>
              </a:xfrm>
              <a:prstGeom prst="rect">
                <a:avLst/>
              </a:prstGeom>
              <a:blipFill>
                <a:blip r:embed="rId2"/>
                <a:stretch>
                  <a:fillRect l="-1342" t="-2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81463CD-17C1-472A-9B09-D0601B3B7F67}"/>
              </a:ext>
            </a:extLst>
          </p:cNvPr>
          <p:cNvSpPr txBox="1"/>
          <p:nvPr/>
        </p:nvSpPr>
        <p:spPr>
          <a:xfrm>
            <a:off x="940557" y="1552955"/>
            <a:ext cx="181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6A098138-DEC9-488E-84B3-6DA7109BFB60}"/>
                  </a:ext>
                </a:extLst>
              </p:cNvPr>
              <p:cNvSpPr/>
              <p:nvPr/>
            </p:nvSpPr>
            <p:spPr>
              <a:xfrm>
                <a:off x="2442731" y="1553139"/>
                <a:ext cx="819320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жаңа айнымалы енгіземіз.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6A098138-DEC9-488E-84B3-6DA7109BFB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731" y="1553139"/>
                <a:ext cx="8193205" cy="523220"/>
              </a:xfrm>
              <a:prstGeom prst="rect">
                <a:avLst/>
              </a:prstGeom>
              <a:blipFill>
                <a:blip r:embed="rId3"/>
                <a:stretch>
                  <a:fillRect t="-13953" r="-372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CD3A35EB-352C-477D-8DE4-189CC9036DA3}"/>
                  </a:ext>
                </a:extLst>
              </p:cNvPr>
              <p:cNvSpPr txBox="1"/>
              <p:nvPr/>
            </p:nvSpPr>
            <p:spPr>
              <a:xfrm>
                <a:off x="984823" y="2183902"/>
                <a:ext cx="2145587" cy="7392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3A35EB-352C-477D-8DE4-189CC9036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23" y="2183902"/>
                <a:ext cx="2145587" cy="739241"/>
              </a:xfrm>
              <a:prstGeom prst="rect">
                <a:avLst/>
              </a:prstGeom>
              <a:blipFill>
                <a:blip r:embed="rId4"/>
                <a:stretch>
                  <a:fillRect b="-286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id="{5A2F9430-58A8-41C4-A9AA-D73B46021783}"/>
              </a:ext>
            </a:extLst>
          </p:cNvPr>
          <p:cNvSpPr/>
          <p:nvPr/>
        </p:nvSpPr>
        <p:spPr>
          <a:xfrm>
            <a:off x="3188610" y="2557850"/>
            <a:ext cx="407571" cy="21794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03918059-7394-45AE-B708-412D2C2413A3}"/>
                  </a:ext>
                </a:extLst>
              </p:cNvPr>
              <p:cNvSpPr txBox="1"/>
              <p:nvPr/>
            </p:nvSpPr>
            <p:spPr>
              <a:xfrm>
                <a:off x="3652231" y="2182963"/>
                <a:ext cx="3067698" cy="8001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800" b="1" i="1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1" i="1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𝒃</m:t>
                                      </m:r>
                                      <m:r>
                                        <a:rPr lang="en-US" sz="2800" b="1" i="1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800" b="1" i="1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3918059-7394-45AE-B708-412D2C241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2231" y="2182963"/>
                <a:ext cx="3067698" cy="800155"/>
              </a:xfrm>
              <a:prstGeom prst="rect">
                <a:avLst/>
              </a:prstGeom>
              <a:blipFill>
                <a:blip r:embed="rId5"/>
                <a:stretch>
                  <a:fillRect b="-19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Стрелка: вправо 17">
            <a:extLst>
              <a:ext uri="{FF2B5EF4-FFF2-40B4-BE49-F238E27FC236}">
                <a16:creationId xmlns="" xmlns:a16="http://schemas.microsoft.com/office/drawing/2014/main" id="{CC7B0663-6955-45F7-A38B-4D4F8A020EC4}"/>
              </a:ext>
            </a:extLst>
          </p:cNvPr>
          <p:cNvSpPr/>
          <p:nvPr/>
        </p:nvSpPr>
        <p:spPr>
          <a:xfrm>
            <a:off x="6777992" y="2557850"/>
            <a:ext cx="407571" cy="21794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B93ACCDD-EACF-4F15-BBD8-ED023B8F7CA7}"/>
                  </a:ext>
                </a:extLst>
              </p:cNvPr>
              <p:cNvSpPr txBox="1"/>
              <p:nvPr/>
            </p:nvSpPr>
            <p:spPr>
              <a:xfrm>
                <a:off x="7244917" y="2182963"/>
                <a:ext cx="3642857" cy="7464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93ACCDD-EACF-4F15-BBD8-ED023B8F7C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917" y="2182963"/>
                <a:ext cx="3642857" cy="746423"/>
              </a:xfrm>
              <a:prstGeom prst="rect">
                <a:avLst/>
              </a:prstGeom>
              <a:blipFill>
                <a:blip r:embed="rId6"/>
                <a:stretch>
                  <a:fillRect b="-268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A627EAC1-3A0A-43C2-9A67-B13E166CCA13}"/>
                  </a:ext>
                </a:extLst>
              </p:cNvPr>
              <p:cNvSpPr/>
              <p:nvPr/>
            </p:nvSpPr>
            <p:spPr>
              <a:xfrm>
                <a:off x="940557" y="3317478"/>
                <a:ext cx="316753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ru-RU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627EAC1-3A0A-43C2-9A67-B13E166CCA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557" y="3317478"/>
                <a:ext cx="3167534" cy="5329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E948F4BE-606B-4251-831D-A6DCE163E42F}"/>
                  </a:ext>
                </a:extLst>
              </p:cNvPr>
              <p:cNvSpPr/>
              <p:nvPr/>
            </p:nvSpPr>
            <p:spPr>
              <a:xfrm>
                <a:off x="3990875" y="3316003"/>
                <a:ext cx="2737929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E948F4BE-606B-4251-831D-A6DCE163E4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875" y="3316003"/>
                <a:ext cx="2737929" cy="53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8519B470-5BCF-44C4-AFF2-ED71630F3325}"/>
                  </a:ext>
                </a:extLst>
              </p:cNvPr>
              <p:cNvSpPr txBox="1"/>
              <p:nvPr/>
            </p:nvSpPr>
            <p:spPr>
              <a:xfrm>
                <a:off x="6668812" y="3367682"/>
                <a:ext cx="290117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19B470-5BCF-44C4-AFF2-ED71630F3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812" y="3367682"/>
                <a:ext cx="2901179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1D712F67-5331-4261-BB7B-CA20A9E3DDB7}"/>
                  </a:ext>
                </a:extLst>
              </p:cNvPr>
              <p:cNvSpPr txBox="1"/>
              <p:nvPr/>
            </p:nvSpPr>
            <p:spPr>
              <a:xfrm>
                <a:off x="1028632" y="4013604"/>
                <a:ext cx="284827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D712F67-5331-4261-BB7B-CA20A9E3D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632" y="4013604"/>
                <a:ext cx="2848279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0804040E-7C55-42A1-B267-2FF15A2174C9}"/>
                  </a:ext>
                </a:extLst>
              </p:cNvPr>
              <p:cNvSpPr/>
              <p:nvPr/>
            </p:nvSpPr>
            <p:spPr>
              <a:xfrm>
                <a:off x="3867077" y="3972717"/>
                <a:ext cx="58190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𝒍𝒈𝒙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𝒍𝒈𝒚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𝒍𝒈𝒙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𝒍𝒈𝒚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pc="-15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800" b="1" spc="-15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804040E-7C55-42A1-B267-2FF15A2174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077" y="3972717"/>
                <a:ext cx="5819029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0C8BCF75-92F4-4EC1-B67B-283BF651D8CC}"/>
                  </a:ext>
                </a:extLst>
              </p:cNvPr>
              <p:cNvSpPr txBox="1"/>
              <p:nvPr/>
            </p:nvSpPr>
            <p:spPr>
              <a:xfrm>
                <a:off x="984823" y="4743434"/>
                <a:ext cx="69644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 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𝟎𝟏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C8BCF75-92F4-4EC1-B67B-283BF651D8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23" y="4743434"/>
                <a:ext cx="6964471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8784CE0E-186C-4600-9866-B3FA921F9CD4}"/>
                  </a:ext>
                </a:extLst>
              </p:cNvPr>
              <p:cNvSpPr txBox="1"/>
              <p:nvPr/>
            </p:nvSpPr>
            <p:spPr>
              <a:xfrm>
                <a:off x="3297182" y="5335326"/>
                <a:ext cx="65982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</m:d>
                  </m:oMath>
                </a14:m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және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𝟎𝟏</m:t>
                        </m:r>
                      </m:e>
                    </m:d>
                  </m:oMath>
                </a14:m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784CE0E-186C-4600-9866-B3FA921F9C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182" y="5335326"/>
                <a:ext cx="6598209" cy="523220"/>
              </a:xfrm>
              <a:prstGeom prst="rect">
                <a:avLst/>
              </a:prstGeom>
              <a:blipFill rotWithShape="1">
                <a:blip r:embed="rId13"/>
                <a:stretch>
                  <a:fillRect l="-1941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441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/>
      <p:bldP spid="5" grpId="0" animBg="1"/>
      <p:bldP spid="17" grpId="0"/>
      <p:bldP spid="18" grpId="0" animBg="1"/>
      <p:bldP spid="19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117542"/>
            <a:ext cx="6825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k-KZ" sz="28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теңдеулерді шешуді </a:t>
            </a:r>
            <a:r>
              <a:rPr lang="kk-KZ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үйрендіңіздер</a:t>
            </a:r>
            <a:r>
              <a:rPr lang="kk-KZ" sz="28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pic>
        <p:nvPicPr>
          <p:cNvPr id="6" name="Picture 2" descr="ASTANA QALASI ÄDISTEMELIK ORTALYĞ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66" y="211574"/>
            <a:ext cx="2158082" cy="174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1508" y="1501904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</a:t>
            </a: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ТЕҢДЕУЛЕР </a:t>
            </a: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50141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l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теңдеулерді шешуді </a:t>
            </a:r>
            <a:r>
              <a:rPr lang="kk-KZ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үйренесіздер.</a:t>
            </a:r>
            <a:endParaRPr lang="ru-RU" sz="3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95D310B-4E37-4AA9-83FE-724C425AB532}"/>
              </a:ext>
            </a:extLst>
          </p:cNvPr>
          <p:cNvSpPr txBox="1"/>
          <p:nvPr/>
        </p:nvSpPr>
        <p:spPr>
          <a:xfrm>
            <a:off x="1030310" y="382418"/>
            <a:ext cx="10189794" cy="1804749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Анықтама</a:t>
            </a:r>
            <a:endParaRPr lang="en-US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Айнымалысы логарифм таңбасының астында немесе логарифм негізінде болатын теңдеу </a:t>
            </a:r>
            <a:r>
              <a:rPr lang="kk-KZ" sz="24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логарифмдік теңдеу </a:t>
            </a:r>
            <a:r>
              <a:rPr lang="kk-KZ" sz="24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деп аталады.</a:t>
            </a:r>
            <a:endParaRPr lang="ru-RU" sz="24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A1CAA56-2B16-4519-95D8-7820F7C3936C}"/>
              </a:ext>
            </a:extLst>
          </p:cNvPr>
          <p:cNvSpPr txBox="1"/>
          <p:nvPr/>
        </p:nvSpPr>
        <p:spPr>
          <a:xfrm>
            <a:off x="946138" y="2113986"/>
            <a:ext cx="91173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Қарапайым логарифмдік теңдеудің түрі:</a:t>
            </a:r>
            <a:endParaRPr lang="ru-RU" sz="26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BB5B89CC-F5CB-483B-987B-C0B1BB25302D}"/>
                  </a:ext>
                </a:extLst>
              </p:cNvPr>
              <p:cNvSpPr txBox="1"/>
              <p:nvPr/>
            </p:nvSpPr>
            <p:spPr>
              <a:xfrm>
                <a:off x="8221604" y="2142025"/>
                <a:ext cx="17630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B5B89CC-F5CB-483B-987B-C0B1BB253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604" y="2142025"/>
                <a:ext cx="1763047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A4610C80-4969-41CA-B6F2-BBC7CC97F865}"/>
                  </a:ext>
                </a:extLst>
              </p:cNvPr>
              <p:cNvSpPr txBox="1"/>
              <p:nvPr/>
            </p:nvSpPr>
            <p:spPr>
              <a:xfrm>
                <a:off x="946138" y="2582021"/>
                <a:ext cx="1110389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мұндағы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2600" b="1" i="1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kk-KZ" sz="2600" b="1" i="1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берілген</a:t>
                </a:r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сандар</a:t>
                </a:r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а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л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тәуелсіз шама.</a:t>
                </a:r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4610C80-4969-41CA-B6F2-BBC7CC97F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138" y="2582021"/>
                <a:ext cx="11103890" cy="492443"/>
              </a:xfrm>
              <a:prstGeom prst="rect">
                <a:avLst/>
              </a:prstGeom>
              <a:blipFill>
                <a:blip r:embed="rId3"/>
                <a:stretch>
                  <a:fillRect l="-988" t="-13750" b="-3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F41D9E6B-904B-40B5-9A60-EA0F1A45D663}"/>
                  </a:ext>
                </a:extLst>
              </p:cNvPr>
              <p:cNvSpPr txBox="1"/>
              <p:nvPr/>
            </p:nvSpPr>
            <p:spPr>
              <a:xfrm>
                <a:off x="946138" y="3076205"/>
                <a:ext cx="1057534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Егер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болса, онда мұндай теңдеудің </a:t>
                </a:r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41D9E6B-904B-40B5-9A60-EA0F1A45D6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138" y="3076205"/>
                <a:ext cx="10575343" cy="492443"/>
              </a:xfrm>
              <a:prstGeom prst="rect">
                <a:avLst/>
              </a:prstGeom>
              <a:blipFill>
                <a:blip r:embed="rId4"/>
                <a:stretch>
                  <a:fillRect l="-1037" t="-13750" b="-3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26AFD2CC-AF5B-4CE6-96A8-5122ED1F6D87}"/>
                  </a:ext>
                </a:extLst>
              </p:cNvPr>
              <p:cNvSpPr txBox="1"/>
              <p:nvPr/>
            </p:nvSpPr>
            <p:spPr>
              <a:xfrm>
                <a:off x="5055109" y="3587832"/>
                <a:ext cx="1169807" cy="447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p>
                      </m:sSup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FD2CC-AF5B-4CE6-96A8-5122ED1F6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109" y="3587832"/>
                <a:ext cx="1169807" cy="447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7FFF17C-870E-4314-979B-1DD91AA04F82}"/>
              </a:ext>
            </a:extLst>
          </p:cNvPr>
          <p:cNvSpPr txBox="1"/>
          <p:nvPr/>
        </p:nvSpPr>
        <p:spPr>
          <a:xfrm>
            <a:off x="950005" y="4034942"/>
            <a:ext cx="79511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түріндегі бір ғана түбірі болады.</a:t>
            </a:r>
            <a:endParaRPr lang="ru-RU" sz="26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A91C95DF-B415-4BCC-A961-8BD27391B18B}"/>
                  </a:ext>
                </a:extLst>
              </p:cNvPr>
              <p:cNvSpPr txBox="1"/>
              <p:nvPr/>
            </p:nvSpPr>
            <p:spPr>
              <a:xfrm>
                <a:off x="9967344" y="2125549"/>
                <a:ext cx="56906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0" i="1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1C95DF-B415-4BCC-A961-8BD27391B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7344" y="2125549"/>
                <a:ext cx="569067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54DBCCDE-73BF-4B9E-963A-4CB5FFB06D14}"/>
                  </a:ext>
                </a:extLst>
              </p:cNvPr>
              <p:cNvSpPr txBox="1"/>
              <p:nvPr/>
            </p:nvSpPr>
            <p:spPr>
              <a:xfrm>
                <a:off x="946138" y="4587223"/>
                <a:ext cx="8652442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Күрделі логарифмдік теңдеулерді шешу алгебралық теңдеулерді немесе </a:t>
                </a:r>
                <a14:m>
                  <m:oMath xmlns:m="http://schemas.openxmlformats.org/officeDocument/2006/math"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түріндегі</a:t>
                </a:r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теңдеуді</a:t>
                </a:r>
                <a:r>
                  <a:rPr lang="ru-RU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6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шешуге</a:t>
                </a:r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жол ашады. </a:t>
                </a:r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4DBCCDE-73BF-4B9E-963A-4CB5FFB06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138" y="4587223"/>
                <a:ext cx="8652442" cy="1292662"/>
              </a:xfrm>
              <a:prstGeom prst="rect">
                <a:avLst/>
              </a:prstGeom>
              <a:blipFill>
                <a:blip r:embed="rId7"/>
                <a:stretch>
                  <a:fillRect l="-1268" t="-4225" b="-107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2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2D42E2E-CDE3-41B8-99F4-C606C8212207}"/>
              </a:ext>
            </a:extLst>
          </p:cNvPr>
          <p:cNvSpPr txBox="1"/>
          <p:nvPr/>
        </p:nvSpPr>
        <p:spPr>
          <a:xfrm>
            <a:off x="1078692" y="464441"/>
            <a:ext cx="9965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Логарифм анықтамасын қолдану әдісі</a:t>
            </a:r>
            <a:endParaRPr lang="ru-RU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6C0BC96-69CF-495F-8FCF-E104EE81384D}"/>
              </a:ext>
            </a:extLst>
          </p:cNvPr>
          <p:cNvSpPr txBox="1"/>
          <p:nvPr/>
        </p:nvSpPr>
        <p:spPr>
          <a:xfrm>
            <a:off x="894819" y="1468817"/>
            <a:ext cx="251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88B456B2-773F-4B18-9825-8F45F5681BE3}"/>
                  </a:ext>
                </a:extLst>
              </p:cNvPr>
              <p:cNvSpPr txBox="1"/>
              <p:nvPr/>
            </p:nvSpPr>
            <p:spPr>
              <a:xfrm>
                <a:off x="2721005" y="1502104"/>
                <a:ext cx="7393242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</m:d>
                      </m:e>
                    </m:func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теңдеуін шешейік.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8B456B2-773F-4B18-9825-8F45F5681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005" y="1502104"/>
                <a:ext cx="7393242" cy="486352"/>
              </a:xfrm>
              <a:prstGeom prst="rect">
                <a:avLst/>
              </a:prstGeom>
              <a:blipFill>
                <a:blip r:embed="rId2"/>
                <a:stretch>
                  <a:fillRect t="-20000" r="-1814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E854AA8-AB20-4063-885A-00D8F7C047C6}"/>
              </a:ext>
            </a:extLst>
          </p:cNvPr>
          <p:cNvSpPr txBox="1"/>
          <p:nvPr/>
        </p:nvSpPr>
        <p:spPr>
          <a:xfrm>
            <a:off x="920577" y="2299317"/>
            <a:ext cx="1800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E59545DD-62BA-4672-A684-0B25F8317AD3}"/>
                  </a:ext>
                </a:extLst>
              </p:cNvPr>
              <p:cNvSpPr/>
              <p:nvPr/>
            </p:nvSpPr>
            <p:spPr>
              <a:xfrm>
                <a:off x="2495910" y="2299317"/>
                <a:ext cx="4072140" cy="578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</m:d>
                      </m:e>
                    </m:func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59545DD-62BA-4672-A684-0B25F8317A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910" y="2299317"/>
                <a:ext cx="4072140" cy="5786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869EB35B-523E-4C29-96F1-7DC54DD32A19}"/>
                  </a:ext>
                </a:extLst>
              </p:cNvPr>
              <p:cNvSpPr/>
              <p:nvPr/>
            </p:nvSpPr>
            <p:spPr>
              <a:xfrm>
                <a:off x="927505" y="3048137"/>
                <a:ext cx="330904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69EB35B-523E-4C29-96F1-7DC54DD32A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505" y="3048137"/>
                <a:ext cx="3309047" cy="53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7C3DE531-B21C-4E97-9B68-09851A0CE083}"/>
                  </a:ext>
                </a:extLst>
              </p:cNvPr>
              <p:cNvSpPr/>
              <p:nvPr/>
            </p:nvSpPr>
            <p:spPr>
              <a:xfrm>
                <a:off x="4238656" y="3057883"/>
                <a:ext cx="260680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C3DE531-B21C-4E97-9B68-09851A0CE0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656" y="3057883"/>
                <a:ext cx="260680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="" xmlns:a16="http://schemas.microsoft.com/office/drawing/2014/main" id="{670D8954-A2A9-46A5-AAFC-CEC8DCB37CAA}"/>
                  </a:ext>
                </a:extLst>
              </p:cNvPr>
              <p:cNvSpPr/>
              <p:nvPr/>
            </p:nvSpPr>
            <p:spPr>
              <a:xfrm>
                <a:off x="6912737" y="3054442"/>
                <a:ext cx="169706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670D8954-A2A9-46A5-AAFC-CEC8DCB37C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737" y="3054442"/>
                <a:ext cx="169706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="" xmlns:a16="http://schemas.microsoft.com/office/drawing/2014/main" id="{CEDA024A-CCB8-4D55-BDAF-04A95DDA96D4}"/>
                  </a:ext>
                </a:extLst>
              </p:cNvPr>
              <p:cNvSpPr/>
              <p:nvPr/>
            </p:nvSpPr>
            <p:spPr>
              <a:xfrm>
                <a:off x="927505" y="3751238"/>
                <a:ext cx="12674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CEDA024A-CCB8-4D55-BDAF-04A95DDA96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505" y="3751238"/>
                <a:ext cx="126746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39D2EDC7-D84F-4D6D-B050-3D6EFF296D63}"/>
                  </a:ext>
                </a:extLst>
              </p:cNvPr>
              <p:cNvSpPr/>
              <p:nvPr/>
            </p:nvSpPr>
            <p:spPr>
              <a:xfrm>
                <a:off x="2721005" y="4676999"/>
                <a:ext cx="5789534" cy="578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</m:d>
                      </m:e>
                    </m:func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</m:func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39D2EDC7-D84F-4D6D-B050-3D6EFF296D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005" y="4676999"/>
                <a:ext cx="5789534" cy="5786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AD33E-E033-4E6E-8DB3-AC5968837038}"/>
              </a:ext>
            </a:extLst>
          </p:cNvPr>
          <p:cNvSpPr txBox="1"/>
          <p:nvPr/>
        </p:nvSpPr>
        <p:spPr>
          <a:xfrm>
            <a:off x="2064419" y="3751239"/>
            <a:ext cx="7988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Табылған айнымалының мәнін теңдеуге қойып тексеріңіз.</a:t>
            </a:r>
            <a:endParaRPr lang="ru-RU" sz="28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4A9D8BEC-CD79-4BC8-9EA7-283D07A2B100}"/>
                  </a:ext>
                </a:extLst>
              </p:cNvPr>
              <p:cNvSpPr/>
              <p:nvPr/>
            </p:nvSpPr>
            <p:spPr>
              <a:xfrm>
                <a:off x="1001571" y="5255684"/>
                <a:ext cx="75720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мәні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теңдеуді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қанағаттандырады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4A9D8BEC-CD79-4BC8-9EA7-283D07A2B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571" y="5255684"/>
                <a:ext cx="7572073" cy="523220"/>
              </a:xfrm>
              <a:prstGeom prst="rect">
                <a:avLst/>
              </a:prstGeom>
              <a:blipFill>
                <a:blip r:embed="rId9"/>
                <a:stretch>
                  <a:fillRect t="-12791" r="-644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978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02A1CE5E-692D-43A5-A08B-B635687E118F}"/>
                  </a:ext>
                </a:extLst>
              </p:cNvPr>
              <p:cNvSpPr txBox="1"/>
              <p:nvPr/>
            </p:nvSpPr>
            <p:spPr>
              <a:xfrm>
                <a:off x="869090" y="464128"/>
                <a:ext cx="10499143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b="1" dirty="0">
                    <a:solidFill>
                      <a:schemeClr val="accent4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Логарифмдік теңдеуді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3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b="1" dirty="0">
                    <a:solidFill>
                      <a:schemeClr val="accent4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3200" b="1" dirty="0">
                    <a:solidFill>
                      <a:schemeClr val="accent4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түріне келтіру әдісі</a:t>
                </a:r>
                <a:endParaRPr lang="ru-RU" sz="3200" b="1" dirty="0">
                  <a:solidFill>
                    <a:schemeClr val="accent4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2A1CE5E-692D-43A5-A08B-B635687E1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090" y="464128"/>
                <a:ext cx="10499143" cy="1077218"/>
              </a:xfrm>
              <a:prstGeom prst="rect">
                <a:avLst/>
              </a:prstGeom>
              <a:blipFill>
                <a:blip r:embed="rId2"/>
                <a:stretch>
                  <a:fillRect l="-1452" t="-7910" r="-2323" b="-1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0480835-1ED7-49CE-93E4-C7B6EF67B17B}"/>
              </a:ext>
            </a:extLst>
          </p:cNvPr>
          <p:cNvSpPr txBox="1"/>
          <p:nvPr/>
        </p:nvSpPr>
        <p:spPr>
          <a:xfrm>
            <a:off x="938455" y="1605265"/>
            <a:ext cx="251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Мысалы: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AAF92F48-F64A-4A0F-9DB2-0E1AB715ED63}"/>
                  </a:ext>
                </a:extLst>
              </p:cNvPr>
              <p:cNvSpPr txBox="1"/>
              <p:nvPr/>
            </p:nvSpPr>
            <p:spPr>
              <a:xfrm>
                <a:off x="2767023" y="1638552"/>
                <a:ext cx="8172943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d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теңдеуін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шешейік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AF92F48-F64A-4A0F-9DB2-0E1AB715ED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7023" y="1638552"/>
                <a:ext cx="8172943" cy="486352"/>
              </a:xfrm>
              <a:prstGeom prst="rect">
                <a:avLst/>
              </a:prstGeom>
              <a:blipFill>
                <a:blip r:embed="rId3"/>
                <a:stretch>
                  <a:fillRect t="-20000" r="-1491" b="-3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5B6AD74A-E716-484E-AEA1-76DBADD2DAA1}"/>
                  </a:ext>
                </a:extLst>
              </p:cNvPr>
              <p:cNvSpPr txBox="1"/>
              <p:nvPr/>
            </p:nvSpPr>
            <p:spPr>
              <a:xfrm>
                <a:off x="951334" y="2132597"/>
                <a:ext cx="1109651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айнымалысының мүмкін болатын мәндер жиынын табамыз.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B6AD74A-E716-484E-AEA1-76DBADD2D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334" y="2132597"/>
                <a:ext cx="11096519" cy="954107"/>
              </a:xfrm>
              <a:prstGeom prst="rect">
                <a:avLst/>
              </a:prstGeom>
              <a:blipFill>
                <a:blip r:embed="rId4"/>
                <a:stretch>
                  <a:fillRect l="-1099" t="-7692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1392D153-6F16-4ADE-9509-0D30C8908EFC}"/>
                  </a:ext>
                </a:extLst>
              </p:cNvPr>
              <p:cNvSpPr txBox="1"/>
              <p:nvPr/>
            </p:nvSpPr>
            <p:spPr>
              <a:xfrm>
                <a:off x="919001" y="3059516"/>
                <a:ext cx="2170786" cy="7425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𝟐𝟓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92D153-6F16-4ADE-9509-0D30C8908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001" y="3059516"/>
                <a:ext cx="2170786" cy="742511"/>
              </a:xfrm>
              <a:prstGeom prst="rect">
                <a:avLst/>
              </a:prstGeom>
              <a:blipFill>
                <a:blip r:embed="rId5"/>
                <a:stretch>
                  <a:fillRect b="-27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6D0CB883-C66D-4E8B-B9C1-DB785471EEEB}"/>
                  </a:ext>
                </a:extLst>
              </p:cNvPr>
              <p:cNvSpPr txBox="1"/>
              <p:nvPr/>
            </p:nvSpPr>
            <p:spPr>
              <a:xfrm>
                <a:off x="3286887" y="3119008"/>
                <a:ext cx="7274812" cy="861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;+∞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аралығы –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айнымалысының</a:t>
                </a:r>
              </a:p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мүмкін болатын мәндер жиыны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D0CB883-C66D-4E8B-B9C1-DB785471E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887" y="3119008"/>
                <a:ext cx="7274812" cy="861774"/>
              </a:xfrm>
              <a:prstGeom prst="rect">
                <a:avLst/>
              </a:prstGeom>
              <a:blipFill>
                <a:blip r:embed="rId6"/>
                <a:stretch>
                  <a:fillRect l="-2931" t="-13475" b="-24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6E5F92BB-27D2-49D4-BE76-E99E44CC86AC}"/>
                  </a:ext>
                </a:extLst>
              </p:cNvPr>
              <p:cNvSpPr txBox="1"/>
              <p:nvPr/>
            </p:nvSpPr>
            <p:spPr>
              <a:xfrm>
                <a:off x="906011" y="4124744"/>
                <a:ext cx="4761753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5F92BB-27D2-49D4-BE76-E99E44CC8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4124744"/>
                <a:ext cx="4761753" cy="4863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3F2759A8-AEC5-4CB1-84EE-DB3EFA74FC33}"/>
                  </a:ext>
                </a:extLst>
              </p:cNvPr>
              <p:cNvSpPr txBox="1"/>
              <p:nvPr/>
            </p:nvSpPr>
            <p:spPr>
              <a:xfrm>
                <a:off x="5667764" y="4115655"/>
                <a:ext cx="4119718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ru-RU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𝒍𝒈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e>
                      </m:d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2759A8-AEC5-4CB1-84EE-DB3EFA74F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7764" y="4115655"/>
                <a:ext cx="4119718" cy="4863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917CACED-CED1-4800-BBDC-20E150D55DCA}"/>
                  </a:ext>
                </a:extLst>
              </p:cNvPr>
              <p:cNvSpPr/>
              <p:nvPr/>
            </p:nvSpPr>
            <p:spPr>
              <a:xfrm>
                <a:off x="919001" y="4735322"/>
                <a:ext cx="2930289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917CACED-CED1-4800-BBDC-20E150D55D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001" y="4735322"/>
                <a:ext cx="2930289" cy="5329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1C8F9FB5-CCEF-4DA3-A14A-918132D22CC7}"/>
                  </a:ext>
                </a:extLst>
              </p:cNvPr>
              <p:cNvSpPr/>
              <p:nvPr/>
            </p:nvSpPr>
            <p:spPr>
              <a:xfrm>
                <a:off x="3842400" y="4735322"/>
                <a:ext cx="2930289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1C8F9FB5-CCEF-4DA3-A14A-918132D22C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400" y="4735322"/>
                <a:ext cx="2930289" cy="53296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973217CE-88CB-47B4-83B6-907FE2689D7C}"/>
                  </a:ext>
                </a:extLst>
              </p:cNvPr>
              <p:cNvSpPr txBox="1"/>
              <p:nvPr/>
            </p:nvSpPr>
            <p:spPr>
              <a:xfrm>
                <a:off x="6752811" y="4786361"/>
                <a:ext cx="289476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3217CE-88CB-47B4-83B6-907FE2689D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2811" y="4786361"/>
                <a:ext cx="2894767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363CBBF5-D974-4CD1-A32F-220FBB30C71C}"/>
                  </a:ext>
                </a:extLst>
              </p:cNvPr>
              <p:cNvSpPr txBox="1"/>
              <p:nvPr/>
            </p:nvSpPr>
            <p:spPr>
              <a:xfrm>
                <a:off x="6282305" y="5351758"/>
                <a:ext cx="33652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</a:t>
                </a:r>
                <a:r>
                  <a:rPr lang="kk-KZ" sz="28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63CBBF5-D974-4CD1-A32F-220FBB30C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305" y="5351758"/>
                <a:ext cx="3365274" cy="523220"/>
              </a:xfrm>
              <a:prstGeom prst="rect">
                <a:avLst/>
              </a:prstGeom>
              <a:blipFill rotWithShape="1">
                <a:blip r:embed="rId12"/>
                <a:stretch>
                  <a:fillRect l="-3804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27539" y="5361751"/>
                <a:ext cx="43865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ru-RU" sz="2800" dirty="0"/>
                  <a:t> ММЖ-ға </a:t>
                </a:r>
                <a:r>
                  <a:rPr lang="ru-RU" sz="2800" dirty="0" err="1"/>
                  <a:t>енбейді</a:t>
                </a:r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539" y="5361751"/>
                <a:ext cx="4386522" cy="523220"/>
              </a:xfrm>
              <a:prstGeom prst="rect">
                <a:avLst/>
              </a:prstGeom>
              <a:blipFill rotWithShape="1">
                <a:blip r:embed="rId13"/>
                <a:stretch>
                  <a:fillRect t="-11765" r="-1530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736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5" grpId="0"/>
      <p:bldP spid="7" grpId="0"/>
      <p:bldP spid="19" grpId="0"/>
      <p:bldP spid="20" grpId="0"/>
      <p:bldP spid="8" grpId="0"/>
      <p:bldP spid="22" grpId="0"/>
      <p:bldP spid="9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FEABA5D-3187-4BB6-9A60-CDE3826ECD11}"/>
              </a:ext>
            </a:extLst>
          </p:cNvPr>
          <p:cNvSpPr txBox="1"/>
          <p:nvPr/>
        </p:nvSpPr>
        <p:spPr>
          <a:xfrm>
            <a:off x="2854290" y="498301"/>
            <a:ext cx="6403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Жаңа айнымалы енгізу әдісі</a:t>
            </a:r>
            <a:endParaRPr lang="ru-RU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DEE9F2E-2351-4A24-A707-B7C57C8C6203}"/>
              </a:ext>
            </a:extLst>
          </p:cNvPr>
          <p:cNvSpPr txBox="1"/>
          <p:nvPr/>
        </p:nvSpPr>
        <p:spPr>
          <a:xfrm>
            <a:off x="905290" y="1427028"/>
            <a:ext cx="251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Мысалы: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90ADD10F-8A84-45CA-A81F-8D6F0EBFB4B1}"/>
                  </a:ext>
                </a:extLst>
              </p:cNvPr>
              <p:cNvSpPr txBox="1"/>
              <p:nvPr/>
            </p:nvSpPr>
            <p:spPr>
              <a:xfrm>
                <a:off x="2741895" y="1401464"/>
                <a:ext cx="8720567" cy="5242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ru-RU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𝒍𝒐𝒈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ru-RU" sz="32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теңдеуін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шешу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керек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ADD10F-8A84-45CA-A81F-8D6F0EBFB4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895" y="1401464"/>
                <a:ext cx="8720567" cy="524246"/>
              </a:xfrm>
              <a:prstGeom prst="rect">
                <a:avLst/>
              </a:prstGeom>
              <a:blipFill>
                <a:blip r:embed="rId2"/>
                <a:stretch>
                  <a:fillRect t="-8140" b="-34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CA27718A-7775-4754-9AA6-29558BF370F0}"/>
                  </a:ext>
                </a:extLst>
              </p:cNvPr>
              <p:cNvSpPr/>
              <p:nvPr/>
            </p:nvSpPr>
            <p:spPr>
              <a:xfrm>
                <a:off x="974174" y="1981213"/>
                <a:ext cx="68428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ru-RU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32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айнымалысын енгізейік.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A27718A-7775-4754-9AA6-29558BF37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74" y="1981213"/>
                <a:ext cx="6842835" cy="584775"/>
              </a:xfrm>
              <a:prstGeom prst="rect">
                <a:avLst/>
              </a:prstGeom>
              <a:blipFill>
                <a:blip r:embed="rId3"/>
                <a:stretch>
                  <a:fillRect t="-3125" r="-713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2DB7453A-95B7-40D7-A960-E7776314D85B}"/>
                  </a:ext>
                </a:extLst>
              </p:cNvPr>
              <p:cNvSpPr txBox="1"/>
              <p:nvPr/>
            </p:nvSpPr>
            <p:spPr>
              <a:xfrm>
                <a:off x="974174" y="2621016"/>
                <a:ext cx="5087303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Сонда</a:t>
                </a:r>
                <a:r>
                  <a:rPr lang="kk-KZ" sz="32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B7453A-95B7-40D7-A960-E7776314D8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174" y="2621016"/>
                <a:ext cx="5087303" cy="595932"/>
              </a:xfrm>
              <a:prstGeom prst="rect">
                <a:avLst/>
              </a:prstGeom>
              <a:blipFill>
                <a:blip r:embed="rId4"/>
                <a:stretch>
                  <a:fillRect l="-2518" t="-2041" b="-24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трелка: вправо 6">
            <a:extLst>
              <a:ext uri="{FF2B5EF4-FFF2-40B4-BE49-F238E27FC236}">
                <a16:creationId xmlns="" xmlns:a16="http://schemas.microsoft.com/office/drawing/2014/main" id="{A43FAF21-9BEE-4B25-99DF-05AE74DC8044}"/>
              </a:ext>
            </a:extLst>
          </p:cNvPr>
          <p:cNvSpPr/>
          <p:nvPr/>
        </p:nvSpPr>
        <p:spPr>
          <a:xfrm>
            <a:off x="5321991" y="2853730"/>
            <a:ext cx="471524" cy="195026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E6ADB74E-9CFA-407F-90CE-F1B4ECDE1530}"/>
                  </a:ext>
                </a:extLst>
              </p:cNvPr>
              <p:cNvSpPr txBox="1"/>
              <p:nvPr/>
            </p:nvSpPr>
            <p:spPr>
              <a:xfrm>
                <a:off x="5931324" y="2635318"/>
                <a:ext cx="339426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ADB74E-9CFA-407F-90CE-F1B4ECDE1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1324" y="2635318"/>
                <a:ext cx="3394263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445EFC2F-5D17-4EC3-9253-FE790B10ABD7}"/>
                  </a:ext>
                </a:extLst>
              </p:cNvPr>
              <p:cNvSpPr txBox="1"/>
              <p:nvPr/>
            </p:nvSpPr>
            <p:spPr>
              <a:xfrm>
                <a:off x="964210" y="3266023"/>
                <a:ext cx="884667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Енді</a:t>
                </a:r>
                <a:r>
                  <a:rPr lang="kk-KZ" sz="32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kk-KZ" sz="32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айнымалысының мәндерін анықтаймыз.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45EFC2F-5D17-4EC3-9253-FE790B10A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10" y="3266023"/>
                <a:ext cx="8846670" cy="1015663"/>
              </a:xfrm>
              <a:prstGeom prst="rect">
                <a:avLst/>
              </a:prstGeom>
              <a:blipFill>
                <a:blip r:embed="rId6"/>
                <a:stretch>
                  <a:fillRect l="-1378" t="-2410" b="-162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="" xmlns:a16="http://schemas.microsoft.com/office/drawing/2014/main" id="{2DC3EE29-EFE0-4E8B-A4B9-44EC84A15D6E}"/>
                  </a:ext>
                </a:extLst>
              </p:cNvPr>
              <p:cNvSpPr/>
              <p:nvPr/>
            </p:nvSpPr>
            <p:spPr>
              <a:xfrm>
                <a:off x="953280" y="4186180"/>
                <a:ext cx="21909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32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DC3EE29-EFE0-4E8B-A4B9-44EC84A15D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280" y="4186180"/>
                <a:ext cx="2190921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Стрелка: вправо 10">
            <a:extLst>
              <a:ext uri="{FF2B5EF4-FFF2-40B4-BE49-F238E27FC236}">
                <a16:creationId xmlns="" xmlns:a16="http://schemas.microsoft.com/office/drawing/2014/main" id="{6E7D6E1A-DEBC-4A8A-AB18-01BE59A9A34A}"/>
              </a:ext>
            </a:extLst>
          </p:cNvPr>
          <p:cNvSpPr/>
          <p:nvPr/>
        </p:nvSpPr>
        <p:spPr>
          <a:xfrm>
            <a:off x="3357222" y="4419018"/>
            <a:ext cx="528546" cy="21081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62DD9741-BE78-489A-91A4-425011A831E1}"/>
                  </a:ext>
                </a:extLst>
              </p:cNvPr>
              <p:cNvSpPr txBox="1"/>
              <p:nvPr/>
            </p:nvSpPr>
            <p:spPr>
              <a:xfrm>
                <a:off x="4038008" y="4237247"/>
                <a:ext cx="134953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3200" b="1" dirty="0">
                    <a:solidFill>
                      <a:schemeClr val="tx1">
                        <a:lumMod val="50000"/>
                      </a:schemeClr>
                    </a:solidFill>
                  </a:rPr>
                  <a:t>;</a:t>
                </a:r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DD9741-BE78-489A-91A4-425011A831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008" y="4237247"/>
                <a:ext cx="1349537" cy="492443"/>
              </a:xfrm>
              <a:prstGeom prst="rect">
                <a:avLst/>
              </a:prstGeom>
              <a:blipFill>
                <a:blip r:embed="rId8"/>
                <a:stretch>
                  <a:fillRect t="-24691" r="-17568" b="-49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9CDC8365-27C8-4E7F-B353-458FC3793E19}"/>
                  </a:ext>
                </a:extLst>
              </p:cNvPr>
              <p:cNvSpPr/>
              <p:nvPr/>
            </p:nvSpPr>
            <p:spPr>
              <a:xfrm>
                <a:off x="920577" y="4803936"/>
                <a:ext cx="249709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func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32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9CDC8365-27C8-4E7F-B353-458FC3793E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4803936"/>
                <a:ext cx="2497094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1418D8FD-E196-47D9-9D04-C4ED0A9BE4E7}"/>
              </a:ext>
            </a:extLst>
          </p:cNvPr>
          <p:cNvSpPr/>
          <p:nvPr/>
        </p:nvSpPr>
        <p:spPr>
          <a:xfrm>
            <a:off x="3357222" y="4990913"/>
            <a:ext cx="528546" cy="21081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522B346F-0A6C-4A26-ABC2-7CA552C70FD2}"/>
                  </a:ext>
                </a:extLst>
              </p:cNvPr>
              <p:cNvSpPr txBox="1"/>
              <p:nvPr/>
            </p:nvSpPr>
            <p:spPr>
              <a:xfrm>
                <a:off x="4038178" y="4753821"/>
                <a:ext cx="1480470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kk-KZ" sz="3200" b="1" i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22B346F-0A6C-4A26-ABC2-7CA552C70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178" y="4753821"/>
                <a:ext cx="1480470" cy="92198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B4E74E39-1A5A-4298-A404-2BA17016E002}"/>
                  </a:ext>
                </a:extLst>
              </p:cNvPr>
              <p:cNvSpPr txBox="1"/>
              <p:nvPr/>
            </p:nvSpPr>
            <p:spPr>
              <a:xfrm>
                <a:off x="5387545" y="5170537"/>
                <a:ext cx="4586515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</a:t>
                </a:r>
                <a:r>
                  <a:rPr lang="en-US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4E74E39-1A5A-4298-A404-2BA17016E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545" y="5170537"/>
                <a:ext cx="4586515" cy="712631"/>
              </a:xfrm>
              <a:prstGeom prst="rect">
                <a:avLst/>
              </a:prstGeom>
              <a:blipFill>
                <a:blip r:embed="rId11"/>
                <a:stretch>
                  <a:fillRect l="-2793" b="-8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681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5" grpId="0"/>
      <p:bldP spid="6" grpId="0"/>
      <p:bldP spid="7" grpId="0" animBg="1"/>
      <p:bldP spid="8" grpId="0"/>
      <p:bldP spid="9" grpId="0"/>
      <p:bldP spid="10" grpId="0"/>
      <p:bldP spid="11" grpId="0" animBg="1"/>
      <p:bldP spid="12" grpId="0"/>
      <p:bldP spid="29" grpId="0"/>
      <p:bldP spid="30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DEE9F2E-2351-4A24-A707-B7C57C8C6203}"/>
              </a:ext>
            </a:extLst>
          </p:cNvPr>
          <p:cNvSpPr txBox="1"/>
          <p:nvPr/>
        </p:nvSpPr>
        <p:spPr>
          <a:xfrm>
            <a:off x="912505" y="971382"/>
            <a:ext cx="251238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Мысалы:</a:t>
            </a:r>
            <a:endParaRPr lang="ru-RU" sz="26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3E6D32-8915-432A-867A-12A1D4742433}"/>
              </a:ext>
            </a:extLst>
          </p:cNvPr>
          <p:cNvSpPr txBox="1"/>
          <p:nvPr/>
        </p:nvSpPr>
        <p:spPr>
          <a:xfrm>
            <a:off x="1333358" y="425345"/>
            <a:ext cx="932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Мүшелеп логарифмдеу әдісі</a:t>
            </a:r>
            <a:endParaRPr lang="ru-RU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A244340D-940B-4430-B085-2B416B4D4B26}"/>
                  </a:ext>
                </a:extLst>
              </p:cNvPr>
              <p:cNvSpPr txBox="1"/>
              <p:nvPr/>
            </p:nvSpPr>
            <p:spPr>
              <a:xfrm>
                <a:off x="2671936" y="1001283"/>
                <a:ext cx="6219972" cy="447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func>
                          <m:func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fNam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func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теңдеуін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шешу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2800" b="1" dirty="0" err="1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керек</a:t>
                </a:r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44340D-940B-4430-B085-2B416B4D4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936" y="1001283"/>
                <a:ext cx="6219972" cy="447110"/>
              </a:xfrm>
              <a:prstGeom prst="rect">
                <a:avLst/>
              </a:prstGeom>
              <a:blipFill>
                <a:blip r:embed="rId2"/>
                <a:stretch>
                  <a:fillRect t="-21622" r="-2351" b="-459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="" xmlns:a16="http://schemas.microsoft.com/office/drawing/2014/main" id="{8412E06E-CACF-42A2-9CC5-1D5D6645A67D}"/>
                  </a:ext>
                </a:extLst>
              </p:cNvPr>
              <p:cNvSpPr txBox="1"/>
              <p:nvPr/>
            </p:nvSpPr>
            <p:spPr>
              <a:xfrm>
                <a:off x="964416" y="1520439"/>
                <a:ext cx="2071914" cy="4500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𝐥𝐨𝐠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fName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func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412E06E-CACF-42A2-9CC5-1D5D6645A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416" y="1520439"/>
                <a:ext cx="2071914" cy="4500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DFC7B7DA-7857-43B2-A3A3-2C0B17D22A6A}"/>
              </a:ext>
            </a:extLst>
          </p:cNvPr>
          <p:cNvSpPr/>
          <p:nvPr/>
        </p:nvSpPr>
        <p:spPr>
          <a:xfrm>
            <a:off x="3174139" y="1659803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870C8800-0643-446A-AE88-914306D8C30C}"/>
                  </a:ext>
                </a:extLst>
              </p:cNvPr>
              <p:cNvSpPr txBox="1"/>
              <p:nvPr/>
            </p:nvSpPr>
            <p:spPr>
              <a:xfrm>
                <a:off x="3696374" y="1516647"/>
                <a:ext cx="2540119" cy="4500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𝐥𝐨𝐠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func>
                        </m:sup>
                      </m:sSup>
                      <m:r>
                        <a:rPr lang="ru-RU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70C8800-0643-446A-AE88-914306D8C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6374" y="1516647"/>
                <a:ext cx="2540119" cy="4500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Стрелка: вправо 34">
            <a:extLst>
              <a:ext uri="{FF2B5EF4-FFF2-40B4-BE49-F238E27FC236}">
                <a16:creationId xmlns="" xmlns:a16="http://schemas.microsoft.com/office/drawing/2014/main" id="{796924A9-A6DE-499F-B355-8360C2C232F6}"/>
              </a:ext>
            </a:extLst>
          </p:cNvPr>
          <p:cNvSpPr/>
          <p:nvPr/>
        </p:nvSpPr>
        <p:spPr>
          <a:xfrm>
            <a:off x="6332600" y="1659332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2B7765E6-1865-4B5C-AA15-3E4E1876350A}"/>
                  </a:ext>
                </a:extLst>
              </p:cNvPr>
              <p:cNvSpPr txBox="1"/>
              <p:nvPr/>
            </p:nvSpPr>
            <p:spPr>
              <a:xfrm>
                <a:off x="6817789" y="1515237"/>
                <a:ext cx="2119939" cy="447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𝐥𝐨𝐠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func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B7765E6-1865-4B5C-AA15-3E4E18763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7789" y="1515237"/>
                <a:ext cx="2119939" cy="447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7B291A3-B172-4EB3-B434-8F4828DEC6AB}"/>
              </a:ext>
            </a:extLst>
          </p:cNvPr>
          <p:cNvSpPr txBox="1"/>
          <p:nvPr/>
        </p:nvSpPr>
        <p:spPr>
          <a:xfrm>
            <a:off x="920577" y="1930086"/>
            <a:ext cx="91679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теңдеуін негізі 2-ге тең етіп логарифмдейік.</a:t>
            </a:r>
            <a:endParaRPr lang="ru-RU" sz="26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="" xmlns:a16="http://schemas.microsoft.com/office/drawing/2014/main" id="{C60181CD-EEA7-4D3A-8296-7D234CCA4D65}"/>
                  </a:ext>
                </a:extLst>
              </p:cNvPr>
              <p:cNvSpPr txBox="1"/>
              <p:nvPr/>
            </p:nvSpPr>
            <p:spPr>
              <a:xfrm>
                <a:off x="944917" y="2987468"/>
                <a:ext cx="5309530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func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60181CD-EEA7-4D3A-8296-7D234CCA4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917" y="2987468"/>
                <a:ext cx="5309530" cy="4406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="" xmlns:a16="http://schemas.microsoft.com/office/drawing/2014/main" id="{BEB98AFB-4902-4467-91FC-8F5146FBDB7F}"/>
                  </a:ext>
                </a:extLst>
              </p:cNvPr>
              <p:cNvSpPr txBox="1"/>
              <p:nvPr/>
            </p:nvSpPr>
            <p:spPr>
              <a:xfrm>
                <a:off x="953357" y="2425264"/>
                <a:ext cx="3650358" cy="447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ru-RU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2800" b="1" i="1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800" b="1" i="1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1" i="1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𝐥𝐨𝐠</m:t>
                                      </m:r>
                                    </m:e>
                                    <m:sub>
                                      <m:r>
                                        <a:rPr lang="en-US" sz="2800" b="1" i="1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2800" b="1" i="1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func>
                            </m:sup>
                          </m:sSup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EB98AFB-4902-4467-91FC-8F5146FBDB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357" y="2425264"/>
                <a:ext cx="3650358" cy="447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Стрелка: вправо 42">
            <a:extLst>
              <a:ext uri="{FF2B5EF4-FFF2-40B4-BE49-F238E27FC236}">
                <a16:creationId xmlns="" xmlns:a16="http://schemas.microsoft.com/office/drawing/2014/main" id="{93EC75C6-1DBB-4831-9C26-4A0A944A841C}"/>
              </a:ext>
            </a:extLst>
          </p:cNvPr>
          <p:cNvSpPr/>
          <p:nvPr/>
        </p:nvSpPr>
        <p:spPr>
          <a:xfrm>
            <a:off x="6254447" y="3152040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9796FF-D2EE-4BBE-A674-A94CBDA4C2DD}"/>
                  </a:ext>
                </a:extLst>
              </p:cNvPr>
              <p:cNvSpPr txBox="1"/>
              <p:nvPr/>
            </p:nvSpPr>
            <p:spPr>
              <a:xfrm>
                <a:off x="6758728" y="2992431"/>
                <a:ext cx="4154151" cy="4587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59796FF-D2EE-4BBE-A674-A94CBDA4C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8728" y="2992431"/>
                <a:ext cx="4154151" cy="4587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="" xmlns:a16="http://schemas.microsoft.com/office/drawing/2014/main" id="{B0413945-8263-4EEA-93A1-847507F03A66}"/>
                  </a:ext>
                </a:extLst>
              </p:cNvPr>
              <p:cNvSpPr/>
              <p:nvPr/>
            </p:nvSpPr>
            <p:spPr>
              <a:xfrm>
                <a:off x="854536" y="3559108"/>
                <a:ext cx="20326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B0413945-8263-4EEA-93A1-847507F03A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536" y="3559108"/>
                <a:ext cx="2032672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BCB273FF-65DB-4764-B689-D2032A01605A}"/>
                  </a:ext>
                </a:extLst>
              </p:cNvPr>
              <p:cNvSpPr txBox="1"/>
              <p:nvPr/>
            </p:nvSpPr>
            <p:spPr>
              <a:xfrm>
                <a:off x="2905680" y="3587503"/>
                <a:ext cx="2761653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CB273FF-65DB-4764-B689-D2032A016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680" y="3587503"/>
                <a:ext cx="2761653" cy="4406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184B218E-2EC4-4EE9-B6AA-D5A85737CE0E}"/>
                  </a:ext>
                </a:extLst>
              </p:cNvPr>
              <p:cNvSpPr txBox="1"/>
              <p:nvPr/>
            </p:nvSpPr>
            <p:spPr>
              <a:xfrm>
                <a:off x="5685805" y="3587655"/>
                <a:ext cx="289476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84B218E-2EC4-4EE9-B6AA-D5A85737C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805" y="3587655"/>
                <a:ext cx="2894767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Стрелка: вправо 43">
            <a:extLst>
              <a:ext uri="{FF2B5EF4-FFF2-40B4-BE49-F238E27FC236}">
                <a16:creationId xmlns="" xmlns:a16="http://schemas.microsoft.com/office/drawing/2014/main" id="{8380544D-A224-4F25-93C8-A3F461DD46E2}"/>
              </a:ext>
            </a:extLst>
          </p:cNvPr>
          <p:cNvSpPr/>
          <p:nvPr/>
        </p:nvSpPr>
        <p:spPr>
          <a:xfrm>
            <a:off x="8671237" y="3700518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>
                <a:extLst>
                  <a:ext uri="{FF2B5EF4-FFF2-40B4-BE49-F238E27FC236}">
                    <a16:creationId xmlns="" xmlns:a16="http://schemas.microsoft.com/office/drawing/2014/main" id="{2BF2C48A-D408-49EA-996C-AA859A4DD60D}"/>
                  </a:ext>
                </a:extLst>
              </p:cNvPr>
              <p:cNvSpPr/>
              <p:nvPr/>
            </p:nvSpPr>
            <p:spPr>
              <a:xfrm>
                <a:off x="854536" y="4166871"/>
                <a:ext cx="193809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>
                <a:extLst>
                  <a:ext uri="{FF2B5EF4-FFF2-40B4-BE49-F238E27FC236}">
                    <a16:creationId xmlns:a16="http://schemas.microsoft.com/office/drawing/2014/main" id="{2BF2C48A-D408-49EA-996C-AA859A4DD6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536" y="4166871"/>
                <a:ext cx="1938095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Стрелка: вправо 45">
            <a:extLst>
              <a:ext uri="{FF2B5EF4-FFF2-40B4-BE49-F238E27FC236}">
                <a16:creationId xmlns="" xmlns:a16="http://schemas.microsoft.com/office/drawing/2014/main" id="{ADAD3B10-B32D-43AC-B934-A8A24E3F242F}"/>
              </a:ext>
            </a:extLst>
          </p:cNvPr>
          <p:cNvSpPr/>
          <p:nvPr/>
        </p:nvSpPr>
        <p:spPr>
          <a:xfrm>
            <a:off x="2795922" y="4355191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FAA2C576-B2DF-4C56-99D4-2CD7B0C16280}"/>
                  </a:ext>
                </a:extLst>
              </p:cNvPr>
              <p:cNvSpPr txBox="1"/>
              <p:nvPr/>
            </p:nvSpPr>
            <p:spPr>
              <a:xfrm>
                <a:off x="3297466" y="4200649"/>
                <a:ext cx="2014206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AA2C576-B2DF-4C56-99D4-2CD7B0C16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466" y="4200649"/>
                <a:ext cx="2014206" cy="4406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>
                <a:extLst>
                  <a:ext uri="{FF2B5EF4-FFF2-40B4-BE49-F238E27FC236}">
                    <a16:creationId xmlns="" xmlns:a16="http://schemas.microsoft.com/office/drawing/2014/main" id="{1F7F20B8-57DE-4C04-AD58-337658BEA944}"/>
                  </a:ext>
                </a:extLst>
              </p:cNvPr>
              <p:cNvSpPr/>
              <p:nvPr/>
            </p:nvSpPr>
            <p:spPr>
              <a:xfrm>
                <a:off x="853068" y="4763216"/>
                <a:ext cx="220579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>
                <a:extLst>
                  <a:ext uri="{FF2B5EF4-FFF2-40B4-BE49-F238E27FC236}">
                    <a16:creationId xmlns:a16="http://schemas.microsoft.com/office/drawing/2014/main" id="{1F7F20B8-57DE-4C04-AD58-337658BEA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068" y="4763216"/>
                <a:ext cx="2205797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Стрелка: вправо 47">
            <a:extLst>
              <a:ext uri="{FF2B5EF4-FFF2-40B4-BE49-F238E27FC236}">
                <a16:creationId xmlns="" xmlns:a16="http://schemas.microsoft.com/office/drawing/2014/main" id="{23F89FA7-825D-45C5-B0D7-70C8743CF4BD}"/>
              </a:ext>
            </a:extLst>
          </p:cNvPr>
          <p:cNvSpPr/>
          <p:nvPr/>
        </p:nvSpPr>
        <p:spPr>
          <a:xfrm>
            <a:off x="2983610" y="4920232"/>
            <a:ext cx="426128" cy="22503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="" xmlns:a16="http://schemas.microsoft.com/office/drawing/2014/main" id="{AE8EC9EC-1488-4073-A52C-C69E0AF373EE}"/>
                  </a:ext>
                </a:extLst>
              </p:cNvPr>
              <p:cNvSpPr txBox="1"/>
              <p:nvPr/>
            </p:nvSpPr>
            <p:spPr>
              <a:xfrm>
                <a:off x="3475640" y="4593227"/>
                <a:ext cx="2204963" cy="806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E8EC9EC-1488-4073-A52C-C69E0AF37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640" y="4593227"/>
                <a:ext cx="2204963" cy="80663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AB180557-C54B-4EEB-9CAA-24D20C8C63AB}"/>
                  </a:ext>
                </a:extLst>
              </p:cNvPr>
              <p:cNvSpPr txBox="1"/>
              <p:nvPr/>
            </p:nvSpPr>
            <p:spPr>
              <a:xfrm>
                <a:off x="5560212" y="5183668"/>
                <a:ext cx="4400286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</a:t>
                </a:r>
                <a:r>
                  <a:rPr lang="kk-KZ" sz="28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B180557-C54B-4EEB-9CAA-24D20C8C6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212" y="5183668"/>
                <a:ext cx="4400286" cy="712631"/>
              </a:xfrm>
              <a:prstGeom prst="rect">
                <a:avLst/>
              </a:prstGeom>
              <a:blipFill>
                <a:blip r:embed="rId16"/>
                <a:stretch>
                  <a:fillRect l="-2770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396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3" grpId="0"/>
      <p:bldP spid="15" grpId="0" animBg="1"/>
      <p:bldP spid="34" grpId="0"/>
      <p:bldP spid="35" grpId="0" animBg="1"/>
      <p:bldP spid="36" grpId="0"/>
      <p:bldP spid="16" grpId="0"/>
      <p:bldP spid="37" grpId="0"/>
      <p:bldP spid="38" grpId="0"/>
      <p:bldP spid="43" grpId="0" animBg="1"/>
      <p:bldP spid="17" grpId="0"/>
      <p:bldP spid="18" grpId="0"/>
      <p:bldP spid="20" grpId="0"/>
      <p:bldP spid="44" grpId="0" animBg="1"/>
      <p:bldP spid="45" grpId="0"/>
      <p:bldP spid="46" grpId="0" animBg="1"/>
      <p:bldP spid="21" grpId="0"/>
      <p:bldP spid="47" grpId="0"/>
      <p:bldP spid="48" grpId="0" animBg="1"/>
      <p:bldP spid="4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A5A2FFCE-641D-415C-88D5-E9BC888DD4BD}"/>
                  </a:ext>
                </a:extLst>
              </p:cNvPr>
              <p:cNvSpPr txBox="1"/>
              <p:nvPr/>
            </p:nvSpPr>
            <p:spPr>
              <a:xfrm>
                <a:off x="928911" y="495196"/>
                <a:ext cx="1012525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Тапсырма</a:t>
                </a:r>
              </a:p>
              <a:p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Теңдеуді шешіңіз. а)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kk-KZ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func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b)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:endParaRPr lang="kk-KZ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0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r>
                  <a:rPr lang="ru-RU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5A2FFCE-641D-415C-88D5-E9BC888DD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911" y="495196"/>
                <a:ext cx="10125253" cy="1200329"/>
              </a:xfrm>
              <a:prstGeom prst="rect">
                <a:avLst/>
              </a:prstGeom>
              <a:blipFill>
                <a:blip r:embed="rId2"/>
                <a:stretch>
                  <a:fillRect l="-903" t="-4061" b="-10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5224298-9C55-45EA-8F1F-14A25E6C0DCD}"/>
              </a:ext>
            </a:extLst>
          </p:cNvPr>
          <p:cNvSpPr txBox="1"/>
          <p:nvPr/>
        </p:nvSpPr>
        <p:spPr>
          <a:xfrm>
            <a:off x="941790" y="1550682"/>
            <a:ext cx="181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BB5F681B-E05D-4EEC-9325-CEDC644CEF7C}"/>
                  </a:ext>
                </a:extLst>
              </p:cNvPr>
              <p:cNvSpPr/>
              <p:nvPr/>
            </p:nvSpPr>
            <p:spPr>
              <a:xfrm>
                <a:off x="2461179" y="1613471"/>
                <a:ext cx="3154133" cy="477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500" b="1" dirty="0">
                    <a:solidFill>
                      <a:schemeClr val="tx1">
                        <a:lumMod val="50000"/>
                      </a:schemeClr>
                    </a:solidFill>
                  </a:rPr>
                  <a:t>а)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kk-KZ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5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  <m: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5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func>
                    <m:r>
                      <a:rPr lang="kk-KZ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5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5F681B-E05D-4EEC-9325-CEDC644CEF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179" y="1613471"/>
                <a:ext cx="3154133" cy="477054"/>
              </a:xfrm>
              <a:prstGeom prst="rect">
                <a:avLst/>
              </a:prstGeom>
              <a:blipFill>
                <a:blip r:embed="rId3"/>
                <a:stretch>
                  <a:fillRect l="-3288" t="-10256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3D21058F-4576-4EF5-BD90-A449E2ABD7F2}"/>
                  </a:ext>
                </a:extLst>
              </p:cNvPr>
              <p:cNvSpPr/>
              <p:nvPr/>
            </p:nvSpPr>
            <p:spPr>
              <a:xfrm>
                <a:off x="5790648" y="1621893"/>
                <a:ext cx="2071913" cy="4857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5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5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5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ru-RU" sz="25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5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5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D21058F-4576-4EF5-BD90-A449E2ABD7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0648" y="1621893"/>
                <a:ext cx="2071913" cy="4857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C01DDCA5-555C-479D-B759-277D7C656CA5}"/>
                  </a:ext>
                </a:extLst>
              </p:cNvPr>
              <p:cNvSpPr/>
              <p:nvPr/>
            </p:nvSpPr>
            <p:spPr>
              <a:xfrm>
                <a:off x="7921201" y="1616868"/>
                <a:ext cx="2111475" cy="477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5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25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5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01DDCA5-555C-479D-B759-277D7C656C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1201" y="1616868"/>
                <a:ext cx="2111475" cy="4770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="" xmlns:a16="http://schemas.microsoft.com/office/drawing/2014/main" id="{944569B8-287D-4090-979D-9314A7FA4157}"/>
                  </a:ext>
                </a:extLst>
              </p:cNvPr>
              <p:cNvSpPr/>
              <p:nvPr/>
            </p:nvSpPr>
            <p:spPr>
              <a:xfrm>
                <a:off x="885856" y="2010727"/>
                <a:ext cx="23391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944569B8-287D-4090-979D-9314A7FA41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856" y="2010727"/>
                <a:ext cx="233910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="" xmlns:a16="http://schemas.microsoft.com/office/drawing/2014/main" id="{1C49A133-CC17-4D1B-A1DB-DF6A6CB3065A}"/>
                  </a:ext>
                </a:extLst>
              </p:cNvPr>
              <p:cNvSpPr/>
              <p:nvPr/>
            </p:nvSpPr>
            <p:spPr>
              <a:xfrm>
                <a:off x="3107360" y="2030405"/>
                <a:ext cx="168358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C49A133-CC17-4D1B-A1DB-DF6A6CB306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7360" y="2030405"/>
                <a:ext cx="168358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7759A0C9-BA1A-47A0-9E18-112A79ED1F3E}"/>
                  </a:ext>
                </a:extLst>
              </p:cNvPr>
              <p:cNvSpPr/>
              <p:nvPr/>
            </p:nvSpPr>
            <p:spPr>
              <a:xfrm>
                <a:off x="4658284" y="2013939"/>
                <a:ext cx="12674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7759A0C9-BA1A-47A0-9E18-112A79ED1F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284" y="2013939"/>
                <a:ext cx="1267462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C2040ADA-CD6D-41F3-B25D-B17433D81D11}"/>
                  </a:ext>
                </a:extLst>
              </p:cNvPr>
              <p:cNvSpPr/>
              <p:nvPr/>
            </p:nvSpPr>
            <p:spPr>
              <a:xfrm>
                <a:off x="932294" y="2639850"/>
                <a:ext cx="31388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𝒍𝒈</m:t>
                    </m:r>
                    <m:d>
                      <m:d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C2040ADA-CD6D-41F3-B25D-B17433D81D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294" y="2639850"/>
                <a:ext cx="3138873" cy="523220"/>
              </a:xfrm>
              <a:prstGeom prst="rect">
                <a:avLst/>
              </a:prstGeom>
              <a:blipFill>
                <a:blip r:embed="rId9"/>
                <a:stretch>
                  <a:fillRect l="-4078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BA5E4D9E-F690-44B3-8D2D-E909552BAB91}"/>
                  </a:ext>
                </a:extLst>
              </p:cNvPr>
              <p:cNvSpPr/>
              <p:nvPr/>
            </p:nvSpPr>
            <p:spPr>
              <a:xfrm>
                <a:off x="4060202" y="2639850"/>
                <a:ext cx="23391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A5E4D9E-F690-44B3-8D2D-E909552BAB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02" y="2639850"/>
                <a:ext cx="233910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028A6843-A974-49FB-B423-95013DB1E2A3}"/>
                  </a:ext>
                </a:extLst>
              </p:cNvPr>
              <p:cNvSpPr/>
              <p:nvPr/>
            </p:nvSpPr>
            <p:spPr>
              <a:xfrm>
                <a:off x="6324523" y="2640353"/>
                <a:ext cx="169706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028A6843-A974-49FB-B423-95013DB1E2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523" y="2640353"/>
                <a:ext cx="1697067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>
                <a:extLst>
                  <a:ext uri="{FF2B5EF4-FFF2-40B4-BE49-F238E27FC236}">
                    <a16:creationId xmlns="" xmlns:a16="http://schemas.microsoft.com/office/drawing/2014/main" id="{DC746808-827A-4A67-9118-5EA89DB6F918}"/>
                  </a:ext>
                </a:extLst>
              </p:cNvPr>
              <p:cNvSpPr/>
              <p:nvPr/>
            </p:nvSpPr>
            <p:spPr>
              <a:xfrm>
                <a:off x="7910710" y="2639850"/>
                <a:ext cx="12674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800" b="1" i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DC746808-827A-4A67-9118-5EA89DB6F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710" y="2639850"/>
                <a:ext cx="1267462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="" xmlns:a16="http://schemas.microsoft.com/office/drawing/2014/main" id="{71C93C7D-8F52-4567-A871-846C0F05F100}"/>
                  </a:ext>
                </a:extLst>
              </p:cNvPr>
              <p:cNvSpPr/>
              <p:nvPr/>
            </p:nvSpPr>
            <p:spPr>
              <a:xfrm>
                <a:off x="5917469" y="2010727"/>
                <a:ext cx="32688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</a:rPr>
                  <a:t>ММЖ: 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1C93C7D-8F52-4567-A871-846C0F05F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469" y="2010727"/>
                <a:ext cx="3268844" cy="523220"/>
              </a:xfrm>
              <a:prstGeom prst="rect">
                <a:avLst/>
              </a:prstGeom>
              <a:blipFill>
                <a:blip r:embed="rId13"/>
                <a:stretch>
                  <a:fillRect l="-3918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="" xmlns:a16="http://schemas.microsoft.com/office/drawing/2014/main" id="{B525A1AD-F070-4476-A996-74A9C0E5D8EB}"/>
                  </a:ext>
                </a:extLst>
              </p:cNvPr>
              <p:cNvSpPr/>
              <p:nvPr/>
            </p:nvSpPr>
            <p:spPr>
              <a:xfrm>
                <a:off x="9257189" y="1915572"/>
                <a:ext cx="1240468" cy="71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&gt;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1" i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kk-KZ" sz="2800" b="1" i="1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B525A1AD-F070-4476-A996-74A9C0E5D8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7189" y="1915572"/>
                <a:ext cx="1240468" cy="713529"/>
              </a:xfrm>
              <a:prstGeom prst="rect">
                <a:avLst/>
              </a:prstGeom>
              <a:blipFill>
                <a:blip r:embed="rId14"/>
                <a:stretch>
                  <a:fillRect b="-8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="" xmlns:a16="http://schemas.microsoft.com/office/drawing/2014/main" id="{4173EC9B-8540-4D73-BA04-4EFCCD99BCB5}"/>
                  </a:ext>
                </a:extLst>
              </p:cNvPr>
              <p:cNvSpPr/>
              <p:nvPr/>
            </p:nvSpPr>
            <p:spPr>
              <a:xfrm>
                <a:off x="955152" y="3273997"/>
                <a:ext cx="33682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</a:rPr>
                  <a:t>ММЖ: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173EC9B-8540-4D73-BA04-4EFCCD99BC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152" y="3273997"/>
                <a:ext cx="3368230" cy="523220"/>
              </a:xfrm>
              <a:prstGeom prst="rect">
                <a:avLst/>
              </a:prstGeom>
              <a:blipFill>
                <a:blip r:embed="rId15"/>
                <a:stretch>
                  <a:fillRect l="-3804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="" xmlns:a16="http://schemas.microsoft.com/office/drawing/2014/main" id="{61048D67-E7BE-4991-84A2-66CA52F8C46E}"/>
                  </a:ext>
                </a:extLst>
              </p:cNvPr>
              <p:cNvSpPr/>
              <p:nvPr/>
            </p:nvSpPr>
            <p:spPr>
              <a:xfrm>
                <a:off x="4319025" y="3265794"/>
                <a:ext cx="148386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61048D67-E7BE-4991-84A2-66CA52F8C4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025" y="3265794"/>
                <a:ext cx="1483868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>
                <a:extLst>
                  <a:ext uri="{FF2B5EF4-FFF2-40B4-BE49-F238E27FC236}">
                    <a16:creationId xmlns="" xmlns:a16="http://schemas.microsoft.com/office/drawing/2014/main" id="{C0310371-1C8D-4B0E-8867-3536B4B88422}"/>
                  </a:ext>
                </a:extLst>
              </p:cNvPr>
              <p:cNvSpPr/>
              <p:nvPr/>
            </p:nvSpPr>
            <p:spPr>
              <a:xfrm>
                <a:off x="5689991" y="3273997"/>
                <a:ext cx="12690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C0310371-1C8D-4B0E-8867-3536B4B884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991" y="3273997"/>
                <a:ext cx="1269065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="" xmlns:a16="http://schemas.microsoft.com/office/drawing/2014/main" id="{9EF05CCF-B261-4412-AEDD-07CC6BD88BDA}"/>
                  </a:ext>
                </a:extLst>
              </p:cNvPr>
              <p:cNvSpPr/>
              <p:nvPr/>
            </p:nvSpPr>
            <p:spPr>
              <a:xfrm>
                <a:off x="933956" y="3862285"/>
                <a:ext cx="530055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e>
                            </m:d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;</m:t>
                            </m:r>
                          </m:e>
                        </m:func>
                      </m:e>
                    </m:func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9EF05CCF-B261-4412-AEDD-07CC6BD88B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956" y="3862285"/>
                <a:ext cx="5300554" cy="523220"/>
              </a:xfrm>
              <a:prstGeom prst="rect">
                <a:avLst/>
              </a:prstGeom>
              <a:blipFill>
                <a:blip r:embed="rId18"/>
                <a:stretch>
                  <a:fillRect l="-2299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="" xmlns:a16="http://schemas.microsoft.com/office/drawing/2014/main" id="{CDB4303A-B67E-46B6-AC66-2F7F2FC9E3FC}"/>
                  </a:ext>
                </a:extLst>
              </p:cNvPr>
              <p:cNvSpPr/>
              <p:nvPr/>
            </p:nvSpPr>
            <p:spPr>
              <a:xfrm>
                <a:off x="6103174" y="3864307"/>
                <a:ext cx="29731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CDB4303A-B67E-46B6-AC66-2F7F2FC9E3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174" y="3864307"/>
                <a:ext cx="2973122" cy="5232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>
                <a:extLst>
                  <a:ext uri="{FF2B5EF4-FFF2-40B4-BE49-F238E27FC236}">
                    <a16:creationId xmlns="" xmlns:a16="http://schemas.microsoft.com/office/drawing/2014/main" id="{E73D384C-1941-4127-9955-B262D5A022F1}"/>
                  </a:ext>
                </a:extLst>
              </p:cNvPr>
              <p:cNvSpPr/>
              <p:nvPr/>
            </p:nvSpPr>
            <p:spPr>
              <a:xfrm>
                <a:off x="6349358" y="4507623"/>
                <a:ext cx="14822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>
                <a:extLst>
                  <a:ext uri="{FF2B5EF4-FFF2-40B4-BE49-F238E27FC236}">
                    <a16:creationId xmlns:a16="http://schemas.microsoft.com/office/drawing/2014/main" id="{E73D384C-1941-4127-9955-B262D5A022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358" y="4507623"/>
                <a:ext cx="1482264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>
                <a:extLst>
                  <a:ext uri="{FF2B5EF4-FFF2-40B4-BE49-F238E27FC236}">
                    <a16:creationId xmlns="" xmlns:a16="http://schemas.microsoft.com/office/drawing/2014/main" id="{ADB1FC97-8865-4887-BFF5-53636721234F}"/>
                  </a:ext>
                </a:extLst>
              </p:cNvPr>
              <p:cNvSpPr/>
              <p:nvPr/>
            </p:nvSpPr>
            <p:spPr>
              <a:xfrm>
                <a:off x="7734637" y="4507623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ADB1FC97-8865-4887-BFF5-5363672123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4637" y="4507623"/>
                <a:ext cx="1246623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="" xmlns:a16="http://schemas.microsoft.com/office/drawing/2014/main" id="{86112F5A-0497-4DE8-945C-3C72FD4A8DFE}"/>
                  </a:ext>
                </a:extLst>
              </p:cNvPr>
              <p:cNvSpPr txBox="1"/>
              <p:nvPr/>
            </p:nvSpPr>
            <p:spPr>
              <a:xfrm>
                <a:off x="1018313" y="4478283"/>
                <a:ext cx="3141758" cy="7344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</a:rPr>
                  <a:t>ММЖ: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e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e>
                        </m:eqArr>
                      </m:e>
                    </m:d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6112F5A-0497-4DE8-945C-3C72FD4A8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13" y="4478283"/>
                <a:ext cx="3141758" cy="734432"/>
              </a:xfrm>
              <a:prstGeom prst="rect">
                <a:avLst/>
              </a:prstGeom>
              <a:blipFill>
                <a:blip r:embed="rId22"/>
                <a:stretch>
                  <a:fillRect l="-6796" b="-3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Стрелка: вправо 15">
            <a:extLst>
              <a:ext uri="{FF2B5EF4-FFF2-40B4-BE49-F238E27FC236}">
                <a16:creationId xmlns="" xmlns:a16="http://schemas.microsoft.com/office/drawing/2014/main" id="{1CCCCCB4-F09A-45F0-9E99-723D7FFD416C}"/>
              </a:ext>
            </a:extLst>
          </p:cNvPr>
          <p:cNvSpPr/>
          <p:nvPr/>
        </p:nvSpPr>
        <p:spPr>
          <a:xfrm>
            <a:off x="4198311" y="4830635"/>
            <a:ext cx="400480" cy="20809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054131E7-9DD9-4B19-8D77-74277A4D1E88}"/>
                  </a:ext>
                </a:extLst>
              </p:cNvPr>
              <p:cNvSpPr txBox="1"/>
              <p:nvPr/>
            </p:nvSpPr>
            <p:spPr>
              <a:xfrm>
                <a:off x="4571681" y="4478283"/>
                <a:ext cx="1490344" cy="7219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54131E7-9DD9-4B19-8D77-74277A4D1E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681" y="4478283"/>
                <a:ext cx="1490344" cy="721929"/>
              </a:xfrm>
              <a:prstGeom prst="rect">
                <a:avLst/>
              </a:prstGeom>
              <a:blipFill>
                <a:blip r:embed="rId23"/>
                <a:stretch>
                  <a:fillRect b="-322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168A0630-8B14-4A22-96B1-080318F52740}"/>
                  </a:ext>
                </a:extLst>
              </p:cNvPr>
              <p:cNvSpPr txBox="1"/>
              <p:nvPr/>
            </p:nvSpPr>
            <p:spPr>
              <a:xfrm>
                <a:off x="3370244" y="5443281"/>
                <a:ext cx="66624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</a:t>
                </a:r>
                <a:r>
                  <a:rPr lang="en-US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;  b)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;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с)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68A0630-8B14-4A22-96B1-080318F52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244" y="5443281"/>
                <a:ext cx="6662432" cy="523220"/>
              </a:xfrm>
              <a:prstGeom prst="rect">
                <a:avLst/>
              </a:prstGeom>
              <a:blipFill rotWithShape="1">
                <a:blip r:embed="rId24"/>
                <a:stretch>
                  <a:fillRect l="-1921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73DC2227-E658-46C6-8071-A5FD6A0B72A8}"/>
                  </a:ext>
                </a:extLst>
              </p:cNvPr>
              <p:cNvSpPr txBox="1"/>
              <p:nvPr/>
            </p:nvSpPr>
            <p:spPr>
              <a:xfrm>
                <a:off x="6333948" y="4973350"/>
                <a:ext cx="168886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DC2227-E658-46C6-8071-A5FD6A0B7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948" y="4973350"/>
                <a:ext cx="1688860" cy="430887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11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31" grpId="0"/>
      <p:bldP spid="32" grpId="0"/>
      <p:bldP spid="33" grpId="0"/>
      <p:bldP spid="15" grpId="0"/>
      <p:bldP spid="16" grpId="0" animBg="1"/>
      <p:bldP spid="36" grpId="0"/>
      <p:bldP spid="13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E9687838-F499-4DFC-8005-BC1774F4597D}"/>
                  </a:ext>
                </a:extLst>
              </p:cNvPr>
              <p:cNvSpPr txBox="1"/>
              <p:nvPr/>
            </p:nvSpPr>
            <p:spPr>
              <a:xfrm>
                <a:off x="942823" y="473073"/>
                <a:ext cx="10063109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Тапсырма</a:t>
                </a:r>
              </a:p>
              <a:p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Теңдеуді шешіңіз.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kk-KZ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kk-KZ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0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𝐥𝐨𝐠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func>
                  </m:oMath>
                </a14:m>
                <a:endParaRPr lang="ru-RU" sz="24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687838-F499-4DFC-8005-BC1774F459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823" y="473073"/>
                <a:ext cx="10063109" cy="892552"/>
              </a:xfrm>
              <a:prstGeom prst="rect">
                <a:avLst/>
              </a:prstGeom>
              <a:blipFill>
                <a:blip r:embed="rId2"/>
                <a:stretch>
                  <a:fillRect l="-1273" t="-7534" b="-14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CD7DD24-525A-41C7-A820-7C453C154ED9}"/>
              </a:ext>
            </a:extLst>
          </p:cNvPr>
          <p:cNvSpPr txBox="1"/>
          <p:nvPr/>
        </p:nvSpPr>
        <p:spPr>
          <a:xfrm>
            <a:off x="942823" y="1462656"/>
            <a:ext cx="181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B6884ACB-21AA-4D1A-8B4D-2AC3B6199226}"/>
                  </a:ext>
                </a:extLst>
              </p:cNvPr>
              <p:cNvSpPr/>
              <p:nvPr/>
            </p:nvSpPr>
            <p:spPr>
              <a:xfrm>
                <a:off x="2387278" y="1479533"/>
                <a:ext cx="69340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6884ACB-21AA-4D1A-8B4D-2AC3B61992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7278" y="1479533"/>
                <a:ext cx="693407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8A33F354-0F26-4677-9C3D-4D8E33A29979}"/>
                  </a:ext>
                </a:extLst>
              </p:cNvPr>
              <p:cNvSpPr/>
              <p:nvPr/>
            </p:nvSpPr>
            <p:spPr>
              <a:xfrm>
                <a:off x="969745" y="2136966"/>
                <a:ext cx="635186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0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func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A33F354-0F26-4677-9C3D-4D8E33A299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745" y="2136966"/>
                <a:ext cx="635186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631CE378-6814-450A-9E7E-7582AF97441E}"/>
                  </a:ext>
                </a:extLst>
              </p:cNvPr>
              <p:cNvSpPr/>
              <p:nvPr/>
            </p:nvSpPr>
            <p:spPr>
              <a:xfrm>
                <a:off x="969745" y="2821813"/>
                <a:ext cx="5212966" cy="578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31CE378-6814-450A-9E7E-7582AF9744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745" y="2821813"/>
                <a:ext cx="5212966" cy="5786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67926CC4-4E13-4823-84EB-4E6AD05140F7}"/>
                  </a:ext>
                </a:extLst>
              </p:cNvPr>
              <p:cNvSpPr/>
              <p:nvPr/>
            </p:nvSpPr>
            <p:spPr>
              <a:xfrm>
                <a:off x="969745" y="3556264"/>
                <a:ext cx="33598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7926CC4-4E13-4823-84EB-4E6AD05140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745" y="3556264"/>
                <a:ext cx="3359894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A4DA59AC-15A6-4DC0-A4CF-268324165734}"/>
                  </a:ext>
                </a:extLst>
              </p:cNvPr>
              <p:cNvSpPr/>
              <p:nvPr/>
            </p:nvSpPr>
            <p:spPr>
              <a:xfrm>
                <a:off x="1000788" y="4178266"/>
                <a:ext cx="228825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4DA59AC-15A6-4DC0-A4CF-2683241657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788" y="4178266"/>
                <a:ext cx="2288254" cy="5329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66AD6F04-34BD-4303-BE74-B8BAB4C30A1A}"/>
                  </a:ext>
                </a:extLst>
              </p:cNvPr>
              <p:cNvSpPr/>
              <p:nvPr/>
            </p:nvSpPr>
            <p:spPr>
              <a:xfrm>
                <a:off x="3289042" y="4179466"/>
                <a:ext cx="24143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66AD6F04-34BD-4303-BE74-B8BAB4C30A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9042" y="4179466"/>
                <a:ext cx="241431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A872F90A-A619-4FE2-8A00-B868A965E590}"/>
                  </a:ext>
                </a:extLst>
              </p:cNvPr>
              <p:cNvSpPr txBox="1"/>
              <p:nvPr/>
            </p:nvSpPr>
            <p:spPr>
              <a:xfrm>
                <a:off x="5703356" y="4206323"/>
                <a:ext cx="261103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 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72F90A-A619-4FE2-8A00-B868A965E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356" y="4206323"/>
                <a:ext cx="2611036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4B1183FF-170D-475A-99E8-7ED6AA42B435}"/>
                  </a:ext>
                </a:extLst>
              </p:cNvPr>
              <p:cNvSpPr txBox="1"/>
              <p:nvPr/>
            </p:nvSpPr>
            <p:spPr>
              <a:xfrm>
                <a:off x="1043820" y="4826736"/>
                <a:ext cx="1784014" cy="7219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kk-KZ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B1183FF-170D-475A-99E8-7ED6AA42B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4826736"/>
                <a:ext cx="1784014" cy="721929"/>
              </a:xfrm>
              <a:prstGeom prst="rect">
                <a:avLst/>
              </a:prstGeom>
              <a:blipFill>
                <a:blip r:embed="rId10"/>
                <a:stretch>
                  <a:fillRect b="-322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Стрелка: вправо 7">
            <a:extLst>
              <a:ext uri="{FF2B5EF4-FFF2-40B4-BE49-F238E27FC236}">
                <a16:creationId xmlns="" xmlns:a16="http://schemas.microsoft.com/office/drawing/2014/main" id="{BC435513-1227-41AE-A7BF-4B5911D79319}"/>
              </a:ext>
            </a:extLst>
          </p:cNvPr>
          <p:cNvSpPr/>
          <p:nvPr/>
        </p:nvSpPr>
        <p:spPr>
          <a:xfrm>
            <a:off x="2965643" y="5216123"/>
            <a:ext cx="399496" cy="1843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0D2109CA-880B-4C3F-B723-E6213E47C432}"/>
                  </a:ext>
                </a:extLst>
              </p:cNvPr>
              <p:cNvSpPr txBox="1"/>
              <p:nvPr/>
            </p:nvSpPr>
            <p:spPr>
              <a:xfrm>
                <a:off x="3393769" y="4854569"/>
                <a:ext cx="1141979" cy="7219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  <m:e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D2109CA-880B-4C3F-B723-E6213E47C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3769" y="4854569"/>
                <a:ext cx="1141979" cy="721929"/>
              </a:xfrm>
              <a:prstGeom prst="rect">
                <a:avLst/>
              </a:prstGeom>
              <a:blipFill>
                <a:blip r:embed="rId11"/>
                <a:stretch>
                  <a:fillRect b="-319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56814F3C-36FD-47A4-B047-1AA5C9D92BF4}"/>
                  </a:ext>
                </a:extLst>
              </p:cNvPr>
              <p:cNvSpPr txBox="1"/>
              <p:nvPr/>
            </p:nvSpPr>
            <p:spPr>
              <a:xfrm>
                <a:off x="4717005" y="5123508"/>
                <a:ext cx="13404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6814F3C-36FD-47A4-B047-1AA5C9D92B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005" y="5123508"/>
                <a:ext cx="1340495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823BF763-3664-429F-9CD9-494915946C6E}"/>
                  </a:ext>
                </a:extLst>
              </p:cNvPr>
              <p:cNvSpPr txBox="1"/>
              <p:nvPr/>
            </p:nvSpPr>
            <p:spPr>
              <a:xfrm>
                <a:off x="6587231" y="5357930"/>
                <a:ext cx="298561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</a:t>
                </a:r>
                <a:r>
                  <a:rPr lang="kk-KZ" sz="2800" b="1" dirty="0">
                    <a:solidFill>
                      <a:srgbClr val="7030A0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23BF763-3664-429F-9CD9-494915946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7231" y="5357930"/>
                <a:ext cx="2985616" cy="523220"/>
              </a:xfrm>
              <a:prstGeom prst="rect">
                <a:avLst/>
              </a:prstGeom>
              <a:blipFill>
                <a:blip r:embed="rId13"/>
                <a:stretch>
                  <a:fillRect l="-4294" t="-13953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26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/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393</Words>
  <Application>Microsoft Office PowerPoint</Application>
  <PresentationFormat>Широкоэкранный</PresentationFormat>
  <Paragraphs>147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  ЛОГАРИФМДІК ТЕҢДЕУЛЕР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87</cp:revision>
  <dcterms:created xsi:type="dcterms:W3CDTF">2022-09-04T21:41:09Z</dcterms:created>
  <dcterms:modified xsi:type="dcterms:W3CDTF">2024-09-19T10:23:26Z</dcterms:modified>
</cp:coreProperties>
</file>