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8" r:id="rId2"/>
    <p:sldId id="259" r:id="rId3"/>
    <p:sldId id="282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10F7-E203-408A-B08D-03768BAA0379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41EA4-491C-45FF-902E-5369CA0DF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4.pn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6.png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1" y="2282099"/>
            <a:ext cx="5746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820" y="663996"/>
            <a:ext cx="6591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330701" y="1119809"/>
                <a:ext cx="7589385" cy="5523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𝑠𝑖𝑛𝑥</m:t>
                            </m:r>
                          </m:e>
                        </m:rad>
                      </m:e>
                    </m:nary>
                    <m:r>
                      <a:rPr lang="en-US" sz="2400" b="0" i="1" smtClean="0">
                        <a:latin typeface="Cambria Math"/>
                      </a:rPr>
                      <m:t>𝑐𝑜𝑠𝑥𝑑𝑥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/>
                      </a:rPr>
                      <m:t>  </m:t>
                    </m:r>
                    <m:r>
                      <m:rPr>
                        <m:nor/>
                      </m:rPr>
                      <a:rPr lang="kk-KZ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анықталмаған интегралын табайық</m:t>
                    </m:r>
                  </m:oMath>
                </a14:m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0701" y="1119809"/>
                <a:ext cx="7589385" cy="552395"/>
              </a:xfrm>
              <a:prstGeom prst="rect">
                <a:avLst/>
              </a:prstGeom>
              <a:blipFill rotWithShape="1">
                <a:blip r:embed="rId2"/>
                <a:stretch>
                  <a:fillRect t="-4444" r="-321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951546" y="1986543"/>
            <a:ext cx="1842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189439" y="1730143"/>
                <a:ext cx="2688365" cy="1061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𝑠𝑖𝑛𝑥</m:t>
                              </m:r>
                            </m:e>
                          </m:rad>
                        </m:e>
                      </m:nary>
                      <m:r>
                        <a:rPr lang="en-US" sz="2400" i="1">
                          <a:latin typeface="Cambria Math"/>
                        </a:rPr>
                        <m:t>𝑐𝑜𝑠𝑥𝑑𝑥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9439" y="1730143"/>
                <a:ext cx="2688365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21204" y="1815968"/>
                <a:ext cx="2450736" cy="703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𝑠𝑖𝑛𝑥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𝑑𝑡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𝑐𝑜𝑠𝑥𝑑𝑥</m:t>
                              </m:r>
                            </m:e>
                          </m:eqArr>
                        </m:e>
                      </m:d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204" y="1815968"/>
                <a:ext cx="2450736" cy="70333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062758" y="1637105"/>
                <a:ext cx="1573892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ad>
                            <m:radPr>
                              <m:degHide m:val="on"/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rad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𝑑𝑡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2758" y="1637105"/>
                <a:ext cx="1573892" cy="106106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69605" y="3138188"/>
                <a:ext cx="1472839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𝑑𝑡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605" y="3138188"/>
                <a:ext cx="1472839" cy="106106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189439" y="2939263"/>
                <a:ext cx="1854162" cy="1295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+1</m:t>
                              </m:r>
                            </m:sup>
                          </m:sSup>
                        </m:num>
                        <m:den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9439" y="2939263"/>
                <a:ext cx="1854162" cy="129580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948067" y="2939263"/>
                <a:ext cx="1599862" cy="10009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067" y="2939263"/>
                <a:ext cx="1599862" cy="100098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443340" y="3154066"/>
                <a:ext cx="1792222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3340" y="3154066"/>
                <a:ext cx="1792222" cy="7861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349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63152" y="614913"/>
            <a:ext cx="6591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88364" y="1146425"/>
                <a:ext cx="8100231" cy="5243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−17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9</m:t>
                            </m:r>
                          </m:sup>
                        </m:sSup>
                      </m:e>
                    </m:nary>
                    <m:r>
                      <a:rPr lang="en-US" sz="2400" b="0" i="1" smtClean="0">
                        <a:latin typeface="Cambria Math"/>
                      </a:rPr>
                      <m:t>𝑑𝑥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/>
                      </a:rPr>
                      <m:t>  </m:t>
                    </m:r>
                    <m:r>
                      <m:rPr>
                        <m:nor/>
                      </m:rPr>
                      <a:rPr lang="kk-KZ" sz="2400" dirty="0"/>
                      <m:t>анықталмаған интегралын табайық</m:t>
                    </m:r>
                  </m:oMath>
                </a14:m>
                <a:r>
                  <a:rPr lang="ru-RU" sz="2400" dirty="0"/>
                  <a:t>: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364" y="1146425"/>
                <a:ext cx="8100231" cy="524374"/>
              </a:xfrm>
              <a:prstGeom prst="rect">
                <a:avLst/>
              </a:prstGeom>
              <a:blipFill rotWithShape="1">
                <a:blip r:embed="rId2"/>
                <a:stretch>
                  <a:fillRect l="-7078" t="-139535" b="-201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920577" y="2322555"/>
            <a:ext cx="1842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160659" y="2307574"/>
                <a:ext cx="3110595" cy="5243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5</m:t>
                                    </m:r>
                                  </m:sup>
                                </m:sSup>
                                <m:r>
                                  <a:rPr lang="en-US" sz="2400" i="1">
                                    <a:latin typeface="Cambria Math"/>
                                  </a:rPr>
                                  <m:t>−17</m:t>
                                </m:r>
                              </m:e>
                            </m:d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9</m:t>
                            </m:r>
                          </m:sup>
                        </m:sSup>
                      </m:e>
                    </m:nary>
                    <m:r>
                      <a:rPr lang="en-US" sz="2400" i="1">
                        <a:latin typeface="Cambria Math"/>
                      </a:rPr>
                      <m:t>𝑑𝑥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0659" y="2307574"/>
                <a:ext cx="3110595" cy="524374"/>
              </a:xfrm>
              <a:prstGeom prst="rect">
                <a:avLst/>
              </a:prstGeom>
              <a:blipFill rotWithShape="1">
                <a:blip r:embed="rId3"/>
                <a:stretch>
                  <a:fillRect l="-18200" t="-139535" b="-201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065335" y="1847319"/>
                <a:ext cx="2569678" cy="15075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5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−17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10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𝑑𝑥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𝑑𝑡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𝑑𝑥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𝑑𝑡</m:t>
                              </m:r>
                            </m:e>
                          </m:eqAr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5335" y="1847319"/>
                <a:ext cx="2569678" cy="150759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507561" y="2039231"/>
                <a:ext cx="2069734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9</m:t>
                              </m:r>
                            </m:sup>
                          </m:sSup>
                          <m:r>
                            <a:rPr lang="ru-RU" sz="24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𝑑𝑡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7561" y="2039231"/>
                <a:ext cx="2069734" cy="106106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63152" y="3849563"/>
                <a:ext cx="1857560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9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𝑑𝑡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152" y="3849563"/>
                <a:ext cx="1857560" cy="106106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20712" y="3849563"/>
                <a:ext cx="2105192" cy="8334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ru-RU" sz="240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0712" y="3849563"/>
                <a:ext cx="2105192" cy="83343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925904" y="3849562"/>
                <a:ext cx="1658018" cy="8334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5904" y="3849562"/>
                <a:ext cx="1658018" cy="8334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494881" y="3844304"/>
                <a:ext cx="2553584" cy="8386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5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−17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10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4881" y="3844304"/>
                <a:ext cx="2553584" cy="83869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922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94388" y="554730"/>
            <a:ext cx="6591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24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77933" y="1071751"/>
                <a:ext cx="6850593" cy="6512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𝑠𝑖𝑛𝑥𝑑𝑥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1+2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𝑐𝑜𝑠𝑥</m:t>
                                </m:r>
                              </m:e>
                            </m:rad>
                          </m:den>
                        </m:f>
                      </m:e>
                    </m:nary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/>
                      </a:rPr>
                      <m:t>  </m:t>
                    </m:r>
                    <m:r>
                      <m:rPr>
                        <m:nor/>
                      </m:rPr>
                      <a:rPr lang="kk-KZ" sz="2400" dirty="0"/>
                      <m:t>анықталмаған интегралын табайық</m:t>
                    </m:r>
                  </m:oMath>
                </a14:m>
                <a:r>
                  <a:rPr lang="ru-RU" sz="2400" dirty="0"/>
                  <a:t>: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7933" y="1071751"/>
                <a:ext cx="6850593" cy="651204"/>
              </a:xfrm>
              <a:prstGeom prst="rect">
                <a:avLst/>
              </a:prstGeom>
              <a:blipFill rotWithShape="1">
                <a:blip r:embed="rId2"/>
                <a:stretch>
                  <a:fillRect b="-56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055303" y="2225286"/>
            <a:ext cx="1842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422699" y="2303005"/>
                <a:ext cx="2411942" cy="1061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𝑠𝑖𝑛𝑥𝑑𝑥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1+2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𝑐𝑜𝑠𝑥</m:t>
                                  </m:r>
                                </m:e>
                              </m:rad>
                            </m:den>
                          </m:f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2699" y="2303005"/>
                <a:ext cx="2411942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25641" y="2012937"/>
                <a:ext cx="3229923" cy="17609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1+2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𝑐𝑜𝑠𝑥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𝑡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−2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𝑠𝑖𝑛𝑥𝑑𝑥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𝑑𝑡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𝑠𝑖𝑛𝑥𝑑𝑥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𝑑𝑡</m:t>
                              </m:r>
                            </m:e>
                          </m:eqAr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400" dirty="0"/>
                        <m:t> </m:t>
                      </m:r>
                    </m:oMath>
                  </m:oMathPara>
                </a14:m>
                <a:endParaRPr lang="ru-RU" sz="2000" dirty="0"/>
              </a:p>
              <a:p>
                <a:endParaRPr lang="ru-RU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5641" y="2012937"/>
                <a:ext cx="3229923" cy="17609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48216" y="2246349"/>
                <a:ext cx="1717073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𝑑𝑡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rad>
                            </m:den>
                          </m:f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8216" y="2246349"/>
                <a:ext cx="1717073" cy="106106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21324" y="3936551"/>
                <a:ext cx="2312236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ru-RU" sz="24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324" y="3936551"/>
                <a:ext cx="2312236" cy="78380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84283" y="4086912"/>
                <a:ext cx="1708929" cy="4830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𝑡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4283" y="4086912"/>
                <a:ext cx="1708929" cy="48308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697677" y="4064789"/>
                <a:ext cx="2590837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1+2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𝑐𝑜𝑠𝑥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677" y="4064789"/>
                <a:ext cx="2590837" cy="50520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038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598420" y="3117542"/>
            <a:ext cx="64463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айнымалыны алмастыру</a:t>
            </a:r>
            <a:endParaRPr lang="en-US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әдісімен анықталмаған</a:t>
            </a:r>
            <a:endParaRPr lang="en-US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интегралды есептеуді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үйрендіңіздер</a:t>
            </a:r>
            <a:endParaRPr lang="en-US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5461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pic>
        <p:nvPicPr>
          <p:cNvPr id="6" name="Picture 2" descr="ASTANA QALASI ÄDISTEMELIK ORTALYĞ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66" y="211574"/>
            <a:ext cx="2158082" cy="174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2933" y="1073175"/>
            <a:ext cx="9846733" cy="905417"/>
          </a:xfrm>
        </p:spPr>
        <p:txBody>
          <a:bodyPr>
            <a:noAutofit/>
          </a:bodyPr>
          <a:lstStyle/>
          <a:p>
            <a:r>
              <a:rPr lang="ru-RU" sz="4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Интегралдау</a:t>
            </a:r>
            <a:r>
              <a:rPr lang="ru-RU" sz="4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тәсілдері</a:t>
            </a:r>
            <a:endParaRPr lang="ru-RU" sz="4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6519300" cy="2720941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айнымалыны алмастыру</a:t>
            </a:r>
            <a:endParaRPr lang="en-US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әдісімен анықталмаған</a:t>
            </a:r>
            <a:endParaRPr lang="en-US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интегралды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есептеуді үйренесіздер</a:t>
            </a:r>
            <a:endParaRPr 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41945434"/>
                  </p:ext>
                </p:extLst>
              </p:nvPr>
            </p:nvGraphicFramePr>
            <p:xfrm>
              <a:off x="5475657" y="1676953"/>
              <a:ext cx="3752674" cy="42031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752674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</a:tblGrid>
                  <a:tr h="9892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𝑠𝑖𝑛𝑥𝑑𝑥</m:t>
                                    </m:r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=−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𝑐𝑜𝑠𝑥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989243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𝑐𝑜𝑠𝑥𝑑𝑥</m:t>
                                    </m:r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𝑠𝑖𝑛𝑥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9892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𝑑𝑥</m:t>
                                        </m:r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24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𝑐𝑜𝑠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𝑡𝑔𝑥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2"/>
                      </a:ext>
                    </a:extLst>
                  </a:tr>
                  <a:tr h="9892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𝑑𝑥</m:t>
                                        </m:r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24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𝑠𝑖𝑛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=−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𝑐𝑡𝑔𝑥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4175819"/>
                  </p:ext>
                </p:extLst>
              </p:nvPr>
            </p:nvGraphicFramePr>
            <p:xfrm>
              <a:off x="5475657" y="1676953"/>
              <a:ext cx="3752674" cy="42031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752674"/>
                  </a:tblGrid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b="-298844"/>
                          </a:stretch>
                        </a:blipFill>
                      </a:tcPr>
                    </a:tc>
                  </a:tr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0581" b="-200581"/>
                          </a:stretch>
                        </a:blipFill>
                      </a:tcPr>
                    </a:tc>
                  </a:tr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99422" b="-99422"/>
                          </a:stretch>
                        </a:blipFill>
                      </a:tcPr>
                    </a:tc>
                  </a:tr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0116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2" name="Группа 1"/>
          <p:cNvGrpSpPr/>
          <p:nvPr/>
        </p:nvGrpSpPr>
        <p:grpSpPr>
          <a:xfrm>
            <a:off x="2475497" y="483436"/>
            <a:ext cx="7979470" cy="562681"/>
            <a:chOff x="5008727" y="876284"/>
            <a:chExt cx="7979470" cy="562681"/>
          </a:xfrm>
        </p:grpSpPr>
        <p:sp>
          <p:nvSpPr>
            <p:cNvPr id="22" name="Rectangle: Rounded Corners 139">
              <a:extLst>
                <a:ext uri="{FF2B5EF4-FFF2-40B4-BE49-F238E27FC236}">
                  <a16:creationId xmlns="" xmlns:a16="http://schemas.microsoft.com/office/drawing/2014/main" id="{08BAA3AA-6265-4276-94A2-5B5B060F07E4}"/>
                </a:ext>
              </a:extLst>
            </p:cNvPr>
            <p:cNvSpPr/>
            <p:nvPr/>
          </p:nvSpPr>
          <p:spPr>
            <a:xfrm>
              <a:off x="5008727" y="884614"/>
              <a:ext cx="7979470" cy="554351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104263" y="876284"/>
              <a:ext cx="77739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Анықталмаған интегралдар формуласы</a:t>
              </a:r>
              <a:endPara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4" name="Таблица 2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34856227"/>
                  </p:ext>
                </p:extLst>
              </p:nvPr>
            </p:nvGraphicFramePr>
            <p:xfrm>
              <a:off x="659021" y="1696254"/>
              <a:ext cx="4254173" cy="424539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254173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</a:tblGrid>
                  <a:tr h="54098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𝑘𝑑𝑥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𝑘𝑥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</m:nary>
                            </m:oMath>
                          </a14:m>
                          <a:r>
                            <a:rPr lang="en-US" sz="2400" dirty="0"/>
                            <a:t> (k</a:t>
                          </a:r>
                          <a:r>
                            <a:rPr lang="ru-RU" sz="2400" baseline="0" dirty="0"/>
                            <a:t> - </a:t>
                          </a:r>
                          <a:r>
                            <a:rPr lang="kk-KZ" sz="2400" baseline="0" dirty="0"/>
                            <a:t>тұрақты</a:t>
                          </a:r>
                          <a:r>
                            <a:rPr lang="en-US" sz="2400" dirty="0"/>
                            <a:t>)</a:t>
                          </a:r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149155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p>
                                    </m:sSup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𝑑𝑥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=</m:t>
                                    </m:r>
                                    <m:f>
                                      <m:fPr>
                                        <m:ctrlPr>
                                          <a:rPr lang="en-US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p>
                                          <m:sSupPr>
                                            <m:ctrlPr>
                                              <a:rPr lang="en-US" sz="2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𝑛</m:t>
                                            </m:r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+1</m:t>
                                            </m:r>
                                          </m:sup>
                                        </m:sSup>
                                      </m:num>
                                      <m:den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𝑛</m:t>
                                        </m:r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+1</m:t>
                                        </m:r>
                                      </m:den>
                                    </m:f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,  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≠−1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110643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𝑑𝑥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ru-RU" sz="24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=2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rad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2"/>
                      </a:ext>
                    </a:extLst>
                  </a:tr>
                  <a:tr h="110643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𝑑𝑥</m:t>
                                        </m:r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24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den>
                                    </m:f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4" name="Таблица 2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97280397"/>
                  </p:ext>
                </p:extLst>
              </p:nvPr>
            </p:nvGraphicFramePr>
            <p:xfrm>
              <a:off x="659021" y="1696254"/>
              <a:ext cx="4254173" cy="424539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254173"/>
                  </a:tblGrid>
                  <a:tr h="5409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35955" b="-683146"/>
                          </a:stretch>
                        </a:blipFill>
                      </a:tcPr>
                    </a:tc>
                  </a:tr>
                  <a:tr h="149155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85714" b="-148163"/>
                          </a:stretch>
                        </a:blipFill>
                      </a:tcPr>
                    </a:tc>
                  </a:tr>
                  <a:tr h="1106431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251381" b="-100552"/>
                          </a:stretch>
                        </a:blipFill>
                      </a:tcPr>
                    </a:tc>
                  </a:tr>
                  <a:tr h="1106431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34945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80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0370" y="382137"/>
            <a:ext cx="6591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Айнымалыны алмастыру әдісі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0752" y="1187354"/>
            <a:ext cx="87953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 астындағы өрнек тәуелсіз айнымалы және</a:t>
            </a:r>
          </a:p>
          <a:p>
            <a:endParaRPr lang="kk-K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6" name="Rectangle: Rounded Corners 136">
            <a:extLst>
              <a:ext uri="{FF2B5EF4-FFF2-40B4-BE49-F238E27FC236}">
                <a16:creationId xmlns="" xmlns:a16="http://schemas.microsoft.com/office/drawing/2014/main" id="{C3306753-06BE-413C-BC8E-880CDE0032D1}"/>
              </a:ext>
            </a:extLst>
          </p:cNvPr>
          <p:cNvSpPr/>
          <p:nvPr/>
        </p:nvSpPr>
        <p:spPr>
          <a:xfrm>
            <a:off x="768942" y="1814984"/>
            <a:ext cx="8925636" cy="106469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dirty="0">
                <a:latin typeface="Arial" panose="020B0604020202020204" pitchFamily="34" charset="0"/>
                <a:cs typeface="Arial" panose="020B0604020202020204" pitchFamily="34" charset="0"/>
              </a:rPr>
              <a:t>осы айнымалыға байланысты көпмүшенің көбейтіндісіне тең болған жағдайда; </a:t>
            </a:r>
          </a:p>
        </p:txBody>
      </p:sp>
      <p:sp>
        <p:nvSpPr>
          <p:cNvPr id="7" name="Rectangle: Rounded Corners 139">
            <a:extLst>
              <a:ext uri="{FF2B5EF4-FFF2-40B4-BE49-F238E27FC236}">
                <a16:creationId xmlns="" xmlns:a16="http://schemas.microsoft.com/office/drawing/2014/main" id="{08BAA3AA-6265-4276-94A2-5B5B060F07E4}"/>
              </a:ext>
            </a:extLst>
          </p:cNvPr>
          <p:cNvSpPr/>
          <p:nvPr/>
        </p:nvSpPr>
        <p:spPr>
          <a:xfrm>
            <a:off x="768942" y="3095945"/>
            <a:ext cx="8925635" cy="116215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dirty="0">
                <a:latin typeface="Arial" panose="020B0604020202020204" pitchFamily="34" charset="0"/>
                <a:cs typeface="Arial" panose="020B0604020202020204" pitchFamily="34" charset="0"/>
              </a:rPr>
              <a:t>осы айнымалыға байланысты тригонометриялық функцияның көбейтіндісіне тең болған жағдайда; </a:t>
            </a:r>
          </a:p>
        </p:txBody>
      </p:sp>
      <p:sp>
        <p:nvSpPr>
          <p:cNvPr id="8" name="Rectangle: Rounded Corners 136">
            <a:extLst>
              <a:ext uri="{FF2B5EF4-FFF2-40B4-BE49-F238E27FC236}">
                <a16:creationId xmlns="" xmlns:a16="http://schemas.microsoft.com/office/drawing/2014/main" id="{C3306753-06BE-413C-BC8E-880CDE0032D1}"/>
              </a:ext>
            </a:extLst>
          </p:cNvPr>
          <p:cNvSpPr/>
          <p:nvPr/>
        </p:nvSpPr>
        <p:spPr>
          <a:xfrm>
            <a:off x="864477" y="4513997"/>
            <a:ext cx="8830100" cy="106882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осы айнымалыға байланысты дәрежелік функцияның немесе түбірдің көбейтіндісіне тең болған жағдайда анықталмаған инт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грал айнымалыны алмастыру әдісі арқылы табылады.</a:t>
            </a:r>
          </a:p>
        </p:txBody>
      </p:sp>
    </p:spTree>
    <p:extLst>
      <p:ext uri="{BB962C8B-B14F-4D97-AF65-F5344CB8AC3E}">
        <p14:creationId xmlns:p14="http://schemas.microsoft.com/office/powerpoint/2010/main" val="387776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2948" y="468464"/>
            <a:ext cx="6591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Айнымалыны алмастыру әдісі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956678" y="1218619"/>
                <a:ext cx="6078139" cy="4476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kk-KZ" sz="2000" dirty="0"/>
                  <a:t> анықталмаған интегралын табайық:</a:t>
                </a:r>
                <a:endParaRPr lang="ru-RU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6678" y="1218619"/>
                <a:ext cx="6078139" cy="447687"/>
              </a:xfrm>
              <a:prstGeom prst="rect">
                <a:avLst/>
              </a:prstGeom>
              <a:blipFill rotWithShape="1">
                <a:blip r:embed="rId2"/>
                <a:stretch>
                  <a:fillRect l="-7723" t="-141096" b="-2013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968990" y="1787857"/>
            <a:ext cx="2129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 </a:t>
            </a:r>
            <a:endParaRPr lang="ru-RU" sz="20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05384" y="2306472"/>
                <a:ext cx="433157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𝑥</m:t>
                    </m:r>
                    <m:r>
                      <a:rPr lang="en-US" sz="2000" b="0" i="1" smtClean="0">
                        <a:latin typeface="Cambria Math"/>
                      </a:rPr>
                      <m:t>+1=</m:t>
                    </m:r>
                    <m:r>
                      <a:rPr lang="en-US" sz="2000" b="0" i="1" smtClean="0"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/>
                  <a:t> </a:t>
                </a:r>
                <a:r>
                  <a:rPr lang="kk-KZ" sz="2000" dirty="0"/>
                  <a:t> </a:t>
                </a:r>
                <a:r>
                  <a:rPr lang="kk-KZ" sz="2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айнымалысын енгіземіз</a:t>
                </a:r>
                <a:r>
                  <a:rPr lang="en-US" sz="2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384" y="2306472"/>
                <a:ext cx="4331570" cy="400110"/>
              </a:xfrm>
              <a:prstGeom prst="rect">
                <a:avLst/>
              </a:prstGeom>
              <a:blipFill rotWithShape="1">
                <a:blip r:embed="rId3"/>
                <a:stretch>
                  <a:fillRect t="-9091" b="-242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595426" y="2296307"/>
                <a:ext cx="54661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+1=</m:t>
                    </m:r>
                    <m:r>
                      <a:rPr lang="en-US" sz="2000" i="1">
                        <a:latin typeface="Cambria Math"/>
                      </a:rPr>
                      <m:t>𝑡</m:t>
                    </m:r>
                  </m:oMath>
                </a14:m>
                <a:r>
                  <a:rPr lang="kk-KZ" sz="2000" dirty="0"/>
                  <a:t> </a:t>
                </a:r>
                <a:r>
                  <a:rPr lang="kk-KZ" sz="2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екі жағын дифференциалдаймыз</a:t>
                </a:r>
                <a:r>
                  <a:rPr lang="en-US" sz="2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5426" y="2296307"/>
                <a:ext cx="5466176" cy="400110"/>
              </a:xfrm>
              <a:prstGeom prst="rect">
                <a:avLst/>
              </a:prstGeom>
              <a:blipFill rotWithShape="1">
                <a:blip r:embed="rId4"/>
                <a:stretch>
                  <a:fillRect t="-9231" b="-261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68990" y="2975212"/>
                <a:ext cx="526201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en-US" sz="2000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dt</m:t>
                    </m:r>
                  </m:oMath>
                </a14:m>
                <a:r>
                  <a:rPr lang="en-US" sz="2000" dirty="0"/>
                  <a:t> </a:t>
                </a:r>
                <a:r>
                  <a:rPr lang="kk-KZ" sz="2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0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latin typeface="Cambria Math"/>
                          </a:rPr>
                          <m:t>     </m:t>
                        </m:r>
                        <m:d>
                          <m:dPr>
                            <m:ctrlPr>
                              <a:rPr lang="kk-KZ" sz="20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000" b="0" i="1" dirty="0" smtClean="0">
                                <a:latin typeface="Cambria Math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sz="2000" b="0" i="1" dirty="0" smtClean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kk-KZ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𝑑𝑥</m:t>
                    </m:r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</a:rPr>
                      <m:t>𝑑𝑡</m:t>
                    </m:r>
                    <m:r>
                      <a:rPr lang="en-US" sz="2000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en-US" sz="2000" dirty="0"/>
                  <a:t>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𝑑𝑥</m:t>
                    </m:r>
                    <m:r>
                      <a:rPr lang="en-US" sz="2000" i="1">
                        <a:latin typeface="Cambria Math"/>
                      </a:rPr>
                      <m:t>=</m:t>
                    </m:r>
                    <m:r>
                      <a:rPr lang="en-US" sz="2000" i="1">
                        <a:latin typeface="Cambria Math"/>
                      </a:rPr>
                      <m:t>𝑑𝑡</m:t>
                    </m:r>
                  </m:oMath>
                </a14:m>
                <a:endParaRPr lang="ru-RU" sz="2000" dirty="0"/>
              </a:p>
              <a:p>
                <a:r>
                  <a:rPr lang="en-US" sz="2000" dirty="0"/>
                  <a:t>     </a:t>
                </a:r>
                <a:endParaRPr lang="ru-RU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990" y="2975212"/>
                <a:ext cx="5262018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562105" y="2975212"/>
                <a:ext cx="443552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</a:rPr>
                      <m:t>𝑥</m:t>
                    </m:r>
                    <m:r>
                      <a:rPr lang="en-US" sz="2000" i="1" smtClean="0">
                        <a:latin typeface="Cambria Math"/>
                      </a:rPr>
                      <m:t>+1=</m:t>
                    </m:r>
                    <m:r>
                      <a:rPr lang="en-US" sz="2000" i="1" smtClean="0"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/>
                  <a:t> </a:t>
                </a:r>
                <a:r>
                  <a:rPr lang="kk-KZ" sz="2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теңдігінен</a:t>
                </a:r>
                <a:r>
                  <a:rPr lang="en-US" sz="2000" dirty="0"/>
                  <a:t>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=</m:t>
                    </m:r>
                    <m:r>
                      <a:rPr lang="en-US" sz="2000" i="1">
                        <a:latin typeface="Cambria Math"/>
                      </a:rPr>
                      <m:t>𝑡</m:t>
                    </m:r>
                    <m:r>
                      <a:rPr lang="en-US" sz="2000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kk-KZ" sz="2000" dirty="0"/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105" y="2975212"/>
                <a:ext cx="4435522" cy="400110"/>
              </a:xfrm>
              <a:prstGeom prst="rect">
                <a:avLst/>
              </a:prstGeom>
              <a:blipFill rotWithShape="1">
                <a:blip r:embed="rId6"/>
                <a:stretch>
                  <a:fillRect t="-9091" b="-242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05383" y="3630852"/>
                <a:ext cx="2131161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000" b="0" i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383" y="3630852"/>
                <a:ext cx="2131161" cy="89967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05384" y="4679916"/>
                <a:ext cx="4829848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b="0" i="1" smtClean="0">
                                  <a:latin typeface="Cambria Math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b="0" i="1" smtClean="0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384" y="4679916"/>
                <a:ext cx="4829848" cy="89967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79635" y="3643953"/>
                <a:ext cx="1986313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</a:rPr>
                            <m:t>𝑑𝑡</m:t>
                          </m:r>
                        </m:e>
                      </m:nary>
                      <m:r>
                        <a:rPr lang="en-US" sz="20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9635" y="3643953"/>
                <a:ext cx="1986313" cy="89967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778343" y="3658695"/>
                <a:ext cx="1971437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5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000" i="1">
                              <a:latin typeface="Cambria Math"/>
                            </a:rPr>
                            <m:t>𝑑𝑡</m:t>
                          </m:r>
                        </m:e>
                      </m:nary>
                      <m:r>
                        <a:rPr lang="en-US" sz="20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343" y="3658695"/>
                <a:ext cx="1971437" cy="89967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562105" y="3671426"/>
                <a:ext cx="1584536" cy="1022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+</m:t>
                      </m:r>
                      <m:r>
                        <a:rPr lang="en-US" sz="20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000" dirty="0"/>
              </a:p>
              <a:p>
                <a:endParaRPr lang="ru-RU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105" y="3671426"/>
                <a:ext cx="1584536" cy="10221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9525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6596" y="402745"/>
            <a:ext cx="6591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Айнымалыны алмастыру әдісі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86200" y="1152517"/>
                <a:ext cx="8213677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𝑥𝑐𝑜𝑠𝑥𝑑𝑥</m:t>
                          </m:r>
                        </m:e>
                      </m:nary>
                      <m:r>
                        <m:rPr>
                          <m:nor/>
                        </m:rPr>
                        <a:rPr lang="ru-RU" sz="2400" b="0" i="0" smtClean="0">
                          <a:latin typeface="Cambria Math"/>
                        </a:rPr>
                        <m:t>   </m:t>
                      </m:r>
                      <m:r>
                        <m:rPr>
                          <m:nor/>
                        </m:rPr>
                        <a:rPr lang="kk-KZ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анықталмаған интегралын табайық</m:t>
                      </m:r>
                      <m:r>
                        <m:rPr>
                          <m:nor/>
                        </m:rPr>
                        <a:rPr lang="kk-KZ" sz="24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:</m:t>
                      </m:r>
                    </m:oMath>
                  </m:oMathPara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200" y="1152517"/>
                <a:ext cx="8213677" cy="106106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122125" y="2091884"/>
            <a:ext cx="2511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</a:t>
            </a:r>
            <a:r>
              <a:rPr lang="kk-KZ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22125" y="2651786"/>
                <a:ext cx="13887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𝑠𝑖𝑛𝑥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125" y="2651786"/>
                <a:ext cx="1388713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4377" y="2651786"/>
                <a:ext cx="17445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𝑑𝑠𝑖𝑛𝑥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𝑑𝑡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377" y="2651786"/>
                <a:ext cx="174458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085320" y="2645180"/>
                <a:ext cx="19385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𝑐𝑜𝑠𝑥𝑑𝑥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𝑑𝑡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5320" y="2645180"/>
                <a:ext cx="1938544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043820" y="3603609"/>
                <a:ext cx="2573525" cy="1061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𝑥𝑐𝑜𝑠𝑥𝑑𝑥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3603609"/>
                <a:ext cx="2573525" cy="106106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369012" y="3585337"/>
                <a:ext cx="1472839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𝑑𝑡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9012" y="3585337"/>
                <a:ext cx="1472839" cy="106106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721381" y="3603763"/>
                <a:ext cx="1429943" cy="8386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𝐶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381" y="3603763"/>
                <a:ext cx="1429943" cy="83869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013214" y="3585337"/>
                <a:ext cx="1571007" cy="12080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214" y="3585337"/>
                <a:ext cx="1571007" cy="120802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721381" y="2648483"/>
                <a:ext cx="22657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𝑠𝑖𝑛𝑥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𝑑𝑥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𝑑𝑡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381" y="2648483"/>
                <a:ext cx="2265748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978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67116" y="683725"/>
            <a:ext cx="6591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  </a:t>
            </a:r>
            <a:endParaRPr lang="ru-RU" sz="24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81125" y="1252479"/>
                <a:ext cx="6963894" cy="703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𝑐𝑜𝑠</m:t>
                            </m:r>
                            <m:rad>
                              <m:radPr>
                                <m:degHide m:val="on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rad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ru-RU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rad>
                          </m:den>
                        </m:f>
                      </m:e>
                    </m:nary>
                    <m:r>
                      <a:rPr lang="en-US" sz="2400" b="0" i="1" smtClean="0">
                        <a:latin typeface="Cambria Math"/>
                      </a:rPr>
                      <m:t>𝑑𝑥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/>
                      </a:rPr>
                      <m:t>  </m:t>
                    </m:r>
                    <m:r>
                      <m:rPr>
                        <m:nor/>
                      </m:rPr>
                      <a:rPr lang="kk-KZ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анықталмаған интегралын табайық</m:t>
                    </m:r>
                  </m:oMath>
                </a14:m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125" y="1252479"/>
                <a:ext cx="6963894" cy="703334"/>
              </a:xfrm>
              <a:prstGeom prst="rect">
                <a:avLst/>
              </a:prstGeom>
              <a:blipFill rotWithShape="1">
                <a:blip r:embed="rId2"/>
                <a:stretch>
                  <a:fillRect r="-3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267116" y="2311329"/>
            <a:ext cx="1842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694771" y="2322854"/>
                <a:ext cx="5463419" cy="465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𝑡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US" sz="2400" dirty="0"/>
                  <a:t>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жаңа айнымалысын енгіземіз.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4771" y="2322854"/>
                <a:ext cx="5463419" cy="465769"/>
              </a:xfrm>
              <a:prstGeom prst="rect">
                <a:avLst/>
              </a:prstGeom>
              <a:blipFill rotWithShape="1">
                <a:blip r:embed="rId3"/>
                <a:stretch>
                  <a:fillRect t="-13158" b="-26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399749" y="2811022"/>
                <a:ext cx="128137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𝑡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9749" y="2811022"/>
                <a:ext cx="1281376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308922" y="2804342"/>
                <a:ext cx="14898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𝑑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𝑡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8922" y="2804342"/>
                <a:ext cx="148989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13117" y="2802271"/>
                <a:ext cx="16195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𝑡𝑑𝑡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3117" y="2802271"/>
                <a:ext cx="161954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20577" y="3438832"/>
                <a:ext cx="2284280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𝑑𝑥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3438832"/>
                <a:ext cx="2284280" cy="106106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15636" y="4608649"/>
                <a:ext cx="2040880" cy="8351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8</m:t>
                      </m:r>
                      <m:r>
                        <a:rPr lang="en-US" sz="2400" i="1">
                          <a:latin typeface="Cambria Math"/>
                        </a:rPr>
                        <m:t>𝑠𝑖𝑛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e>
                      </m:rad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636" y="4608649"/>
                <a:ext cx="2040880" cy="83510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71551" y="3376409"/>
                <a:ext cx="2441566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𝑐𝑜𝑠𝑡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𝑡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∙2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𝑡𝑑𝑡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1551" y="3376409"/>
                <a:ext cx="2441566" cy="106106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056068" y="3376409"/>
                <a:ext cx="1930144" cy="1061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8</m:t>
                          </m:r>
                          <m:r>
                            <a:rPr lang="en-US" sz="2400" i="1">
                              <a:latin typeface="Cambria Math"/>
                            </a:rPr>
                            <m:t>𝑐𝑜𝑠𝑡𝑑𝑡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6068" y="3376409"/>
                <a:ext cx="1930144" cy="106106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794923" y="3626376"/>
                <a:ext cx="18642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8</m:t>
                      </m:r>
                      <m:r>
                        <a:rPr lang="en-US" sz="2400" i="1" smtClean="0">
                          <a:latin typeface="Cambria Math"/>
                        </a:rPr>
                        <m:t>𝑠𝑖𝑛𝑡</m:t>
                      </m:r>
                      <m:r>
                        <a:rPr lang="en-US" sz="2400" i="1" smtClean="0"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4923" y="3626376"/>
                <a:ext cx="1864293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99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37527" y="575393"/>
            <a:ext cx="6591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800469" y="1137639"/>
                <a:ext cx="7270645" cy="551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+3</m:t>
                            </m:r>
                          </m:e>
                        </m:rad>
                      </m:e>
                    </m:nary>
                    <m:r>
                      <a:rPr lang="en-US" sz="2400" b="0" i="1" smtClean="0">
                        <a:latin typeface="Cambria Math"/>
                      </a:rPr>
                      <m:t>𝑑𝑥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/>
                      </a:rPr>
                      <m:t>  </m:t>
                    </m:r>
                    <m:r>
                      <m:rPr>
                        <m:nor/>
                      </m:rPr>
                      <a:rPr lang="kk-KZ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анықталмаған интегралын табайық</m:t>
                    </m:r>
                  </m:oMath>
                </a14:m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0469" y="1137639"/>
                <a:ext cx="7270645" cy="551882"/>
              </a:xfrm>
              <a:prstGeom prst="rect">
                <a:avLst/>
              </a:prstGeom>
              <a:blipFill rotWithShape="1">
                <a:blip r:embed="rId2"/>
                <a:stretch>
                  <a:fillRect t="-4444" r="-335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037527" y="1801873"/>
            <a:ext cx="1842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09509" y="2338353"/>
                <a:ext cx="2369623" cy="1061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+3</m:t>
                              </m:r>
                            </m:e>
                          </m:rad>
                        </m:e>
                      </m:nary>
                      <m:r>
                        <a:rPr lang="en-US" sz="2400" i="1">
                          <a:latin typeface="Cambria Math"/>
                        </a:rPr>
                        <m:t>𝑑𝑥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509" y="2338353"/>
                <a:ext cx="2369623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168458" y="2257532"/>
                <a:ext cx="2026645" cy="10690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+3=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𝑡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𝑑𝑥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𝑑𝑡</m:t>
                              </m:r>
                            </m:e>
                          </m:eqArr>
                        </m:e>
                      </m:d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8458" y="2257532"/>
                <a:ext cx="2026645" cy="106901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82673" y="2274233"/>
                <a:ext cx="2443361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  <m:rad>
                            <m:radPr>
                              <m:degHide m:val="on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rad>
                        </m:e>
                      </m:nary>
                      <m:r>
                        <a:rPr lang="en-US" sz="2400" i="1">
                          <a:latin typeface="Cambria Math"/>
                        </a:rPr>
                        <m:t>𝑑𝑡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2673" y="2274233"/>
                <a:ext cx="2443361" cy="143039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975701" y="2238333"/>
                <a:ext cx="2393604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𝑡</m:t>
                          </m:r>
                        </m:e>
                        <m:sup>
                          <m:f>
                            <m:f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𝑑𝑡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5701" y="2238333"/>
                <a:ext cx="2393604" cy="106106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36475" y="3619978"/>
                <a:ext cx="2515689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−3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𝑑𝑡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475" y="3619978"/>
                <a:ext cx="2515689" cy="106106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352164" y="3470010"/>
                <a:ext cx="3308213" cy="12965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+1</m:t>
                              </m:r>
                            </m:sup>
                          </m:sSup>
                        </m:num>
                        <m:den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−3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sup>
                          </m:sSup>
                        </m:num>
                        <m:den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+1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164" y="3470010"/>
                <a:ext cx="3308213" cy="129657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517235" y="3495826"/>
                <a:ext cx="2799613" cy="10062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r>
                        <a:rPr lang="ru-RU" sz="2400" b="0" i="1" smtClean="0">
                          <a:latin typeface="Cambria Math"/>
                        </a:rPr>
                        <m:t>3</m:t>
                      </m:r>
                      <m:r>
                        <a:rPr lang="ru-RU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7235" y="3495826"/>
                <a:ext cx="2799613" cy="100623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09509" y="4744361"/>
                <a:ext cx="4067845" cy="10062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+3</m:t>
                                  </m:r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−2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509" y="4744361"/>
                <a:ext cx="4067845" cy="100623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407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0514" y="663728"/>
            <a:ext cx="6591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59962" y="1189852"/>
                <a:ext cx="6964151" cy="5191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nary>
                    <m:r>
                      <a:rPr lang="en-US" sz="2400" b="0" i="1" smtClean="0">
                        <a:latin typeface="Cambria Math"/>
                      </a:rPr>
                      <m:t>𝑑𝑥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/>
                      </a:rPr>
                      <m:t>  </m:t>
                    </m:r>
                    <m:r>
                      <m:rPr>
                        <m:nor/>
                      </m:rPr>
                      <a:rPr lang="kk-KZ" sz="2400" dirty="0"/>
                      <m:t>анықталмаған интегралын табайық</m:t>
                    </m:r>
                  </m:oMath>
                </a14:m>
                <a:r>
                  <a:rPr lang="ru-RU" sz="2400" dirty="0"/>
                  <a:t>: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962" y="1189852"/>
                <a:ext cx="6964151" cy="519116"/>
              </a:xfrm>
              <a:prstGeom prst="rect">
                <a:avLst/>
              </a:prstGeom>
              <a:blipFill rotWithShape="1">
                <a:blip r:embed="rId2"/>
                <a:stretch>
                  <a:fillRect l="-8231" t="-142353" b="-203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080514" y="2003901"/>
            <a:ext cx="1842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56596" y="1798303"/>
                <a:ext cx="2063129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𝑑𝑥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596" y="1798303"/>
                <a:ext cx="2063129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35619" y="1798303"/>
                <a:ext cx="2834750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𝑐𝑜𝑠𝑥𝑑𝑥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619" y="1798303"/>
                <a:ext cx="2834750" cy="143039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35542" y="2928692"/>
                <a:ext cx="2765437" cy="703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𝑠𝑖𝑛𝑥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𝑐𝑜𝑠𝑥𝑑𝑥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𝑑𝑡</m:t>
                              </m:r>
                            </m:e>
                          </m:eqAr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542" y="2928692"/>
                <a:ext cx="2765437" cy="70333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903318" y="1798303"/>
                <a:ext cx="3322961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𝑐𝑜𝑠𝑥𝑑𝑥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3318" y="1798303"/>
                <a:ext cx="3322961" cy="106106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614916" y="2812582"/>
                <a:ext cx="2212978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𝑑𝑡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916" y="2812582"/>
                <a:ext cx="2212978" cy="106106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84487" y="2784715"/>
                <a:ext cx="1925335" cy="8334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𝑡</m:t>
                      </m:r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4487" y="2784715"/>
                <a:ext cx="1925335" cy="8334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482255" y="2776826"/>
                <a:ext cx="2526654" cy="8334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𝑠𝑖𝑛𝑥</m:t>
                      </m:r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2255" y="2776826"/>
                <a:ext cx="2526654" cy="83343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0992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181</Words>
  <Application>Microsoft Office PowerPoint</Application>
  <PresentationFormat>Широкоэкранный</PresentationFormat>
  <Paragraphs>120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League Spartan</vt:lpstr>
      <vt:lpstr>Open Sans</vt:lpstr>
      <vt:lpstr>PT Sans Caption</vt:lpstr>
      <vt:lpstr>Tahoma</vt:lpstr>
      <vt:lpstr>Тема Office</vt:lpstr>
      <vt:lpstr>Презентация PowerPoint</vt:lpstr>
      <vt:lpstr>Интегралдау тәсілдері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68</cp:revision>
  <dcterms:created xsi:type="dcterms:W3CDTF">2022-09-04T21:41:09Z</dcterms:created>
  <dcterms:modified xsi:type="dcterms:W3CDTF">2024-08-14T16:27:12Z</dcterms:modified>
</cp:coreProperties>
</file>