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8" r:id="rId2"/>
    <p:sldId id="259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81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DA10F7-E203-408A-B08D-03768BAA0379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41EA4-491C-45FF-902E-5369CA0DF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578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B9867-A8D7-43CA-B62E-65ACB63F0B1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6330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="" xmlns:a16="http://schemas.microsoft.com/office/drawing/2014/main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image" Target="../media/image46.png"/><Relationship Id="rId7" Type="http://schemas.openxmlformats.org/officeDocument/2006/relationships/image" Target="../media/image49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3" Type="http://schemas.openxmlformats.org/officeDocument/2006/relationships/image" Target="../media/image52.png"/><Relationship Id="rId7" Type="http://schemas.openxmlformats.org/officeDocument/2006/relationships/image" Target="../media/image56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5.png"/><Relationship Id="rId5" Type="http://schemas.openxmlformats.org/officeDocument/2006/relationships/image" Target="../media/image54.png"/><Relationship Id="rId4" Type="http://schemas.openxmlformats.org/officeDocument/2006/relationships/image" Target="../media/image53.png"/><Relationship Id="rId9" Type="http://schemas.openxmlformats.org/officeDocument/2006/relationships/image" Target="../media/image58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3" Type="http://schemas.openxmlformats.org/officeDocument/2006/relationships/image" Target="../media/image60.png"/><Relationship Id="rId7" Type="http://schemas.openxmlformats.org/officeDocument/2006/relationships/image" Target="../media/image63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2.png"/><Relationship Id="rId5" Type="http://schemas.openxmlformats.org/officeDocument/2006/relationships/image" Target="../media/image61.png"/><Relationship Id="rId9" Type="http://schemas.openxmlformats.org/officeDocument/2006/relationships/image" Target="../media/image65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png"/><Relationship Id="rId3" Type="http://schemas.openxmlformats.org/officeDocument/2006/relationships/image" Target="../media/image67.png"/><Relationship Id="rId7" Type="http://schemas.openxmlformats.org/officeDocument/2006/relationships/image" Target="../media/image70.png"/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9.png"/><Relationship Id="rId5" Type="http://schemas.openxmlformats.org/officeDocument/2006/relationships/image" Target="../media/image68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39.png"/><Relationship Id="rId3" Type="http://schemas.openxmlformats.org/officeDocument/2006/relationships/image" Target="../media/image30.png"/><Relationship Id="rId7" Type="http://schemas.openxmlformats.org/officeDocument/2006/relationships/image" Target="../media/image33.png"/><Relationship Id="rId12" Type="http://schemas.openxmlformats.org/officeDocument/2006/relationships/image" Target="../media/image3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11" Type="http://schemas.openxmlformats.org/officeDocument/2006/relationships/image" Target="../media/image37.png"/><Relationship Id="rId5" Type="http://schemas.openxmlformats.org/officeDocument/2006/relationships/image" Target="../media/image32.png"/><Relationship Id="rId10" Type="http://schemas.openxmlformats.org/officeDocument/2006/relationships/image" Target="../media/image36.png"/><Relationship Id="rId4" Type="http://schemas.openxmlformats.org/officeDocument/2006/relationships/image" Target="../media/image31.png"/><Relationship Id="rId9" Type="http://schemas.openxmlformats.org/officeDocument/2006/relationships/image" Target="../media/image3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7" Type="http://schemas.openxmlformats.org/officeDocument/2006/relationships/image" Target="../media/image44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2697" y="2559099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697" y="347025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2697" y="438141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2697" y="5292570"/>
            <a:ext cx="67781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Ұстаздың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аты-жөні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88381" y="2282099"/>
            <a:ext cx="574641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 </a:t>
            </a:r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анализ </a:t>
            </a:r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бастамалары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88383" y="3449345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88383" y="4360502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ED2D613-7DF1-EC48-82F7-382DCC274411}"/>
              </a:ext>
            </a:extLst>
          </p:cNvPr>
          <p:cNvSpPr txBox="1"/>
          <p:nvPr/>
        </p:nvSpPr>
        <p:spPr>
          <a:xfrm>
            <a:off x="540238" y="1916535"/>
            <a:ext cx="237566" cy="323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kk-KZ" sz="1500" b="1" dirty="0">
                <a:solidFill>
                  <a:schemeClr val="tx2"/>
                </a:solidFill>
                <a:latin typeface="League Spartan" charset="0"/>
                <a:ea typeface="League Spartan" charset="0"/>
                <a:cs typeface="League Spartan" charset="0"/>
              </a:rPr>
              <a:t> </a:t>
            </a:r>
            <a:endParaRPr lang="en-US" sz="1500" b="1" dirty="0">
              <a:solidFill>
                <a:schemeClr val="tx2"/>
              </a:solidFill>
              <a:latin typeface="League Spartan" charset="0"/>
              <a:ea typeface="League Spartan" charset="0"/>
              <a:cs typeface="League Spartan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92729" y="179500"/>
            <a:ext cx="94523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kk-KZ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PT Sans Caption"/>
              </a:rPr>
              <a:t> 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66800" y="1219200"/>
            <a:ext cx="102706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kk-KZ" sz="2800" dirty="0">
                <a:latin typeface="Arial" pitchFamily="34" charset="0"/>
                <a:cs typeface="Arial" pitchFamily="34" charset="0"/>
              </a:rPr>
              <a:t> </a:t>
            </a:r>
            <a:endParaRPr lang="ru-RU" sz="2800" dirty="0" err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58245" y="979111"/>
            <a:ext cx="62502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Анықталмаған интегралды табайық:</a:t>
            </a:r>
            <a:endParaRPr lang="ru-RU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08734" y="2107337"/>
                <a:ext cx="4008513" cy="10610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ru-RU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5</m:t>
                                      </m:r>
                                    </m:sup>
                                  </m:sSup>
                                </m:den>
                              </m:f>
                              <m:r>
                                <a:rPr lang="en-US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2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400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rad>
                                </m:den>
                              </m:f>
                              <m:r>
                                <a:rPr lang="en-US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sz="2400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  <m:r>
                                <a:rPr lang="en-US" sz="2400" b="0" i="1" smtClean="0">
                                  <a:latin typeface="Cambria Math"/>
                                </a:rPr>
                                <m:t>−3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400" b="0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734" y="2107337"/>
                <a:ext cx="4008513" cy="106106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977667" y="708043"/>
                <a:ext cx="4952010" cy="10610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ru-RU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ru-RU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5</m:t>
                                      </m:r>
                                    </m:sup>
                                  </m:sSup>
                                </m:den>
                              </m:f>
                              <m:r>
                                <a:rPr lang="en-US" sz="2400" i="1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/>
                                    </a:rPr>
                                    <m:t>2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rad>
                                </m:den>
                              </m:f>
                              <m:r>
                                <a:rPr lang="en-US" sz="2400" i="1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  <m:r>
                                <a:rPr lang="en-US" sz="2400" i="1">
                                  <a:latin typeface="Cambria Math"/>
                                </a:rPr>
                                <m:t>−3</m:t>
                              </m:r>
                            </m:e>
                          </m:d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7667" y="708043"/>
                <a:ext cx="4952010" cy="106106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534950" y="4370598"/>
                <a:ext cx="4080156" cy="11555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4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4</m:t>
                              </m:r>
                            </m:sup>
                          </m:sSup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+7</m:t>
                      </m:r>
                      <m:rad>
                        <m:radPr>
                          <m:degHide m:val="on"/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</m:rad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𝑥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−3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𝐶</m:t>
                      </m:r>
                    </m:oMath>
                  </m:oMathPara>
                </a14:m>
                <a:endParaRPr lang="en-US" sz="2400" dirty="0"/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4950" y="4370598"/>
                <a:ext cx="4080156" cy="1155573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902987" y="4347738"/>
                <a:ext cx="5103827" cy="12012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r>
                        <a:rPr lang="en-US" sz="2400" i="1">
                          <a:latin typeface="Cambria Math"/>
                        </a:rPr>
                        <m:t>3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−4</m:t>
                              </m:r>
                            </m:sup>
                          </m:sSup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−4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7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∙2</m:t>
                      </m:r>
                      <m:rad>
                        <m:radPr>
                          <m:degHide m:val="on"/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</m:rad>
                      <m:r>
                        <a:rPr lang="en-US" sz="2400"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𝑥</m:t>
                          </m:r>
                        </m:den>
                      </m:f>
                      <m:r>
                        <a:rPr lang="ru-RU" sz="2400" b="0" i="0" smtClean="0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sz="2400">
                          <a:latin typeface="Cambria Math"/>
                          <a:ea typeface="Cambria Math"/>
                        </a:rPr>
                        <m:t>3</m:t>
                      </m:r>
                      <m:r>
                        <m:rPr>
                          <m:sty m:val="p"/>
                        </m:rPr>
                        <a:rPr lang="en-US" sz="2400">
                          <a:latin typeface="Cambria Math"/>
                          <a:ea typeface="Cambria Math"/>
                        </a:rPr>
                        <m:t>x</m:t>
                      </m:r>
                      <m:r>
                        <a:rPr lang="en-US" sz="2400">
                          <a:latin typeface="Cambria Math"/>
                          <a:ea typeface="Cambria Math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sz="2400">
                          <a:latin typeface="Cambria Math"/>
                          <a:ea typeface="Cambria Math"/>
                        </a:rPr>
                        <m:t>C</m:t>
                      </m:r>
                      <m:r>
                        <a:rPr lang="en-US" sz="240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en-US" sz="2400" dirty="0">
                  <a:latin typeface="Cambria Math"/>
                  <a:ea typeface="Cambria Math"/>
                </a:endParaRPr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2987" y="4347738"/>
                <a:ext cx="5103827" cy="1201291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146300" y="3263173"/>
                <a:ext cx="6088654" cy="14303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</a:rPr>
                        <m:t>=3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</a:rPr>
                                <m:t>−5</m:t>
                              </m:r>
                            </m:sup>
                          </m:sSup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i="1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</a:rPr>
                            <m:t>7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2</m:t>
                          </m:r>
                        </m:den>
                      </m:f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rad>
                            </m:den>
                          </m:f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i="1">
                          <a:latin typeface="Cambria Math"/>
                        </a:rPr>
                        <m:t>−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/>
                                </a:rPr>
                                <m:t>𝑑𝑥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r>
                            <a:rPr lang="en-US" sz="2400" i="1">
                              <a:latin typeface="Cambria Math"/>
                            </a:rPr>
                            <m:t>−</m:t>
                          </m:r>
                        </m:e>
                      </m:nary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400" i="1">
                              <a:latin typeface="Cambria Math"/>
                            </a:rPr>
                            <m:t>3</m:t>
                          </m:r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i="1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400" dirty="0">
                  <a:latin typeface="Cambria Math"/>
                  <a:ea typeface="Cambria Math"/>
                </a:endParaRPr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6300" y="3263173"/>
                <a:ext cx="6088654" cy="143039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651547" y="2078117"/>
                <a:ext cx="5389232" cy="14303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/>
                                </a:rPr>
                                <m:t>3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5</m:t>
                                  </m:r>
                                </m:sup>
                              </m:sSup>
                            </m:den>
                          </m:f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i="1">
                          <a:latin typeface="Cambria Math"/>
                        </a:rPr>
                        <m:t>+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/>
                                </a:rPr>
                                <m:t>7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/>
                                </a:rPr>
                                <m:t>2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rad>
                            </m:den>
                          </m:f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i="1">
                          <a:latin typeface="Cambria Math"/>
                        </a:rPr>
                        <m:t>−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/>
                                </a:rPr>
                                <m:t>𝑑𝑥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r>
                            <a:rPr lang="en-US" sz="2400" i="1">
                              <a:latin typeface="Cambria Math"/>
                            </a:rPr>
                            <m:t>−</m:t>
                          </m:r>
                        </m:e>
                      </m:nary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400" i="1">
                              <a:latin typeface="Cambria Math"/>
                            </a:rPr>
                            <m:t>3</m:t>
                          </m:r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i="1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400" i="1" dirty="0">
                  <a:latin typeface="Cambria Math"/>
                </a:endParaRPr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1547" y="2078117"/>
                <a:ext cx="5389232" cy="1430392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954536" y="268394"/>
            <a:ext cx="3916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err="1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42936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" grpId="0" animBg="1"/>
      <p:bldP spid="4" grpId="0" animBg="1"/>
      <p:bldP spid="2" grpId="0" animBg="1"/>
      <p:bldP spid="21" grpId="0" animBg="1"/>
      <p:bldP spid="22" grpId="0" animBg="1"/>
      <p:bldP spid="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ED2D613-7DF1-EC48-82F7-382DCC274411}"/>
              </a:ext>
            </a:extLst>
          </p:cNvPr>
          <p:cNvSpPr txBox="1"/>
          <p:nvPr/>
        </p:nvSpPr>
        <p:spPr>
          <a:xfrm>
            <a:off x="540238" y="1916535"/>
            <a:ext cx="237566" cy="323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kk-KZ" sz="1500" b="1" dirty="0">
                <a:solidFill>
                  <a:schemeClr val="tx2"/>
                </a:solidFill>
                <a:latin typeface="League Spartan" charset="0"/>
                <a:ea typeface="League Spartan" charset="0"/>
                <a:cs typeface="League Spartan" charset="0"/>
              </a:rPr>
              <a:t> </a:t>
            </a:r>
            <a:endParaRPr lang="en-US" sz="1500" b="1" dirty="0">
              <a:solidFill>
                <a:schemeClr val="tx2"/>
              </a:solidFill>
              <a:latin typeface="League Spartan" charset="0"/>
              <a:ea typeface="League Spartan" charset="0"/>
              <a:cs typeface="League Spartan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66800" y="1219200"/>
            <a:ext cx="102706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kk-KZ" sz="2800" dirty="0">
                <a:latin typeface="Arial" pitchFamily="34" charset="0"/>
                <a:cs typeface="Arial" pitchFamily="34" charset="0"/>
              </a:rPr>
              <a:t> </a:t>
            </a:r>
            <a:endParaRPr lang="ru-RU" sz="2800" dirty="0" err="1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066801" y="1336279"/>
                <a:ext cx="943098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latin typeface="Cambria Math"/>
                      </a:rPr>
                      <m:t>=3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</a:rPr>
                      <m:t>−5</m:t>
                    </m:r>
                    <m:r>
                      <a:rPr lang="ru-RU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функциясы үшін графигі </a:t>
                </a:r>
                <a:r>
                  <a:rPr lang="kk-K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М(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kk-K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kk-K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нүктесі арқылы өтетін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𝐹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ru-RU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алғашқы функциясын табайық:</a:t>
                </a:r>
                <a:endParaRPr lang="ru-RU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1" y="1336279"/>
                <a:ext cx="9430986" cy="830997"/>
              </a:xfrm>
              <a:prstGeom prst="rect">
                <a:avLst/>
              </a:prstGeom>
              <a:blipFill rotWithShape="0">
                <a:blip r:embed="rId2"/>
                <a:stretch>
                  <a:fillRect l="-970" t="-6569" b="-145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1066801" y="2417364"/>
            <a:ext cx="27694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Шешуі:</a:t>
            </a:r>
            <a:r>
              <a:rPr lang="kk-KZ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b="1" dirty="0">
              <a:solidFill>
                <a:srgbClr val="59359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413047" y="3141622"/>
                <a:ext cx="287726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𝐹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</a:rPr>
                        <m:t>−5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3047" y="3141622"/>
                <a:ext cx="2877263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428640" y="3112532"/>
                <a:ext cx="144866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𝐹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8640" y="3112532"/>
                <a:ext cx="1448666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413047" y="3859480"/>
                <a:ext cx="261821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</a:rPr>
                        <m:t>−5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∙2+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𝐶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=3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3047" y="3859480"/>
                <a:ext cx="2618217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413047" y="4435434"/>
                <a:ext cx="226344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8−10+</m:t>
                      </m:r>
                      <m:r>
                        <a:rPr lang="en-US" sz="2400" b="0" i="1" smtClean="0">
                          <a:latin typeface="Cambria Math"/>
                        </a:rPr>
                        <m:t>𝐶</m:t>
                      </m:r>
                      <m:r>
                        <a:rPr lang="en-US" sz="2400" b="0" i="1" smtClean="0"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3047" y="4435434"/>
                <a:ext cx="2263440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413047" y="4934198"/>
                <a:ext cx="102156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𝐶</m:t>
                      </m:r>
                      <m:r>
                        <a:rPr lang="en-US" sz="2400" b="0" i="1" smtClean="0">
                          <a:latin typeface="Cambria Math"/>
                        </a:rPr>
                        <m:t>=5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3047" y="4934198"/>
                <a:ext cx="1021562" cy="46166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393038" y="5424961"/>
                <a:ext cx="28493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𝐹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</a:rPr>
                        <m:t>−5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+5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3038" y="5424961"/>
                <a:ext cx="2849306" cy="461665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923673" y="5395863"/>
                <a:ext cx="4493282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b="1" dirty="0">
                    <a:solidFill>
                      <a:srgbClr val="593593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Жауабы: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𝐹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sz="2400" i="1">
                        <a:latin typeface="Cambria Math"/>
                      </a:rPr>
                      <m:t>−5</m:t>
                    </m:r>
                    <m:r>
                      <a:rPr lang="en-US" sz="2400" i="1">
                        <a:latin typeface="Cambria Math"/>
                      </a:rPr>
                      <m:t>𝑥</m:t>
                    </m:r>
                    <m:r>
                      <a:rPr lang="en-US" sz="2400" i="1">
                        <a:latin typeface="Cambria Math"/>
                      </a:rPr>
                      <m:t>+5</m:t>
                    </m:r>
                  </m:oMath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3673" y="5395863"/>
                <a:ext cx="4493282" cy="738664"/>
              </a:xfrm>
              <a:prstGeom prst="rect">
                <a:avLst/>
              </a:prstGeom>
              <a:blipFill rotWithShape="0">
                <a:blip r:embed="rId9"/>
                <a:stretch>
                  <a:fillRect l="-2171" t="-74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1107819" y="294159"/>
            <a:ext cx="3916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err="1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20676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10" grpId="0" animBg="1"/>
      <p:bldP spid="11" grpId="0" animBg="1"/>
      <p:bldP spid="13" grpId="0" animBg="1"/>
      <p:bldP spid="14" grpId="0" animBg="1"/>
      <p:bldP spid="16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ED2D613-7DF1-EC48-82F7-382DCC274411}"/>
              </a:ext>
            </a:extLst>
          </p:cNvPr>
          <p:cNvSpPr txBox="1"/>
          <p:nvPr/>
        </p:nvSpPr>
        <p:spPr>
          <a:xfrm>
            <a:off x="540238" y="1916535"/>
            <a:ext cx="237566" cy="323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kk-KZ" sz="1500" b="1" dirty="0">
                <a:solidFill>
                  <a:schemeClr val="tx2"/>
                </a:solidFill>
                <a:latin typeface="League Spartan" charset="0"/>
                <a:ea typeface="League Spartan" charset="0"/>
                <a:cs typeface="League Spartan" charset="0"/>
              </a:rPr>
              <a:t> </a:t>
            </a:r>
            <a:endParaRPr lang="en-US" sz="1500" b="1" dirty="0">
              <a:solidFill>
                <a:schemeClr val="tx2"/>
              </a:solidFill>
              <a:latin typeface="League Spartan" charset="0"/>
              <a:ea typeface="League Spartan" charset="0"/>
              <a:cs typeface="League Spartan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92729" y="179500"/>
            <a:ext cx="94523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kk-KZ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PT Sans Caption"/>
              </a:rPr>
              <a:t> 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66800" y="1219200"/>
            <a:ext cx="102706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kk-KZ" sz="2800" dirty="0">
                <a:latin typeface="Arial" pitchFamily="34" charset="0"/>
                <a:cs typeface="Arial" pitchFamily="34" charset="0"/>
              </a:rPr>
              <a:t> </a:t>
            </a:r>
            <a:endParaRPr lang="ru-RU" sz="2800" dirty="0" err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92527" y="1086742"/>
            <a:ext cx="63534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Анықталмаған интегралды табайық:</a:t>
            </a:r>
            <a:endParaRPr lang="ru-RU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848729" y="1642777"/>
                <a:ext cx="2153410" cy="10610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8</m:t>
                                  </m:r>
                                </m:sup>
                              </m:sSup>
                              <m:r>
                                <a:rPr lang="en-US" sz="2400" b="0" i="1" smtClean="0">
                                  <a:latin typeface="Cambria Math"/>
                                </a:rPr>
                                <m:t>+3</m:t>
                              </m:r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6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2400" b="0" i="1" smtClean="0">
                                  <a:latin typeface="Cambria Math"/>
                                </a:rPr>
                                <m:t>𝑦</m:t>
                              </m:r>
                            </m:den>
                          </m:f>
                          <m:r>
                            <a:rPr lang="en-US" sz="2400" b="0" i="1" smtClean="0">
                              <a:latin typeface="Cambria Math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8729" y="1642777"/>
                <a:ext cx="2153410" cy="106106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77803" y="2862396"/>
                <a:ext cx="2661953" cy="10610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8</m:t>
                                  </m:r>
                                </m:sup>
                              </m:sSup>
                              <m:r>
                                <a:rPr lang="en-US" sz="2400" b="0" i="1" smtClean="0">
                                  <a:latin typeface="Cambria Math"/>
                                </a:rPr>
                                <m:t>+3</m:t>
                              </m:r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6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2400" b="0" i="1" smtClean="0">
                                  <a:latin typeface="Cambria Math"/>
                                </a:rPr>
                                <m:t>𝑦</m:t>
                              </m:r>
                            </m:den>
                          </m:f>
                          <m:r>
                            <a:rPr lang="en-US" sz="2400" b="0" i="1" smtClean="0">
                              <a:latin typeface="Cambria Math"/>
                            </a:rPr>
                            <m:t>𝑑𝑦</m:t>
                          </m:r>
                        </m:e>
                      </m:nary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400" b="0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803" y="2862396"/>
                <a:ext cx="2661953" cy="106106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888133" y="4291889"/>
                <a:ext cx="1857881" cy="12027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</a:rPr>
                                <m:t>8</m:t>
                              </m:r>
                            </m:sup>
                          </m:sSup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8</m:t>
                          </m:r>
                        </m:den>
                      </m:f>
                      <m:r>
                        <a:rPr lang="en-US" sz="240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</a:rPr>
                                <m:t>6</m:t>
                              </m:r>
                            </m:sup>
                          </m:sSup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i="1">
                          <a:latin typeface="Cambria Math"/>
                        </a:rPr>
                        <m:t>+</m:t>
                      </m:r>
                      <m:r>
                        <a:rPr lang="en-US" sz="2400" i="1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2400" dirty="0"/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8133" y="4291889"/>
                <a:ext cx="1857881" cy="12027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486845" y="4280721"/>
                <a:ext cx="2554674" cy="12027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</a:rPr>
                                <m:t>8</m:t>
                              </m:r>
                            </m:sup>
                          </m:sSup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8</m:t>
                          </m:r>
                        </m:den>
                      </m:f>
                      <m:r>
                        <a:rPr lang="en-US" sz="2400" i="1">
                          <a:latin typeface="Cambria Math"/>
                        </a:rPr>
                        <m:t>+3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6</m:t>
                              </m:r>
                            </m:sup>
                          </m:sSup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6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𝐶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6845" y="4280721"/>
                <a:ext cx="2554674" cy="12027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072426" y="4250699"/>
                <a:ext cx="3504421" cy="14303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</a:rPr>
                                <m:t>7</m:t>
                              </m:r>
                            </m:sup>
                          </m:sSup>
                          <m:r>
                            <a:rPr lang="en-US" sz="2400" i="1">
                              <a:latin typeface="Cambria Math"/>
                            </a:rPr>
                            <m:t>𝑑𝑦</m:t>
                          </m:r>
                        </m:e>
                      </m:nary>
                      <m:r>
                        <a:rPr lang="en-US" sz="2400" i="1">
                          <a:latin typeface="Cambria Math"/>
                        </a:rPr>
                        <m:t>+3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</a:rPr>
                                <m:t>5</m:t>
                              </m:r>
                            </m:sup>
                          </m:sSup>
                        </m:e>
                      </m:nary>
                      <m:r>
                        <a:rPr lang="en-US" sz="2400" i="1">
                          <a:latin typeface="Cambria Math"/>
                        </a:rPr>
                        <m:t>𝑑𝑦</m:t>
                      </m:r>
                      <m:r>
                        <a:rPr lang="en-US" sz="2400" i="1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2426" y="4250699"/>
                <a:ext cx="3504421" cy="143039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5731833" y="2826194"/>
                <a:ext cx="2619371" cy="14303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7</m:t>
                                  </m:r>
                                </m:sup>
                              </m:sSup>
                              <m:r>
                                <a:rPr lang="en-US" sz="2400" i="1">
                                  <a:latin typeface="Cambria Math"/>
                                </a:rPr>
                                <m:t>+3</m:t>
                              </m:r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5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2400" i="1">
                              <a:latin typeface="Cambria Math"/>
                            </a:rPr>
                            <m:t>𝑑𝑦</m:t>
                          </m:r>
                        </m:e>
                      </m:nary>
                      <m:r>
                        <a:rPr lang="en-US" sz="2400" i="1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400" i="1" dirty="0">
                  <a:latin typeface="Cambria Math"/>
                </a:endParaRPr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1833" y="2826194"/>
                <a:ext cx="2619371" cy="143039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3167005" y="2833047"/>
                <a:ext cx="2819683" cy="14303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ru-RU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8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2400" i="1">
                                      <a:latin typeface="Cambria Math"/>
                                    </a:rPr>
                                    <m:t>𝑦</m:t>
                                  </m:r>
                                </m:den>
                              </m:f>
                              <m:r>
                                <a:rPr lang="en-US" sz="2400" i="1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/>
                                    </a:rPr>
                                    <m:t>3</m:t>
                                  </m:r>
                                  <m:sSup>
                                    <m:sSup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6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2400" i="1">
                                      <a:latin typeface="Cambria Math"/>
                                    </a:rPr>
                                    <m:t>𝑦</m:t>
                                  </m:r>
                                </m:den>
                              </m:f>
                            </m:e>
                          </m:d>
                          <m:r>
                            <a:rPr lang="en-US" sz="2400" i="1">
                              <a:latin typeface="Cambria Math"/>
                            </a:rPr>
                            <m:t>𝑑𝑦</m:t>
                          </m:r>
                        </m:e>
                      </m:nary>
                      <m:r>
                        <a:rPr lang="en-US" sz="2400" i="1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400" i="1" dirty="0">
                  <a:latin typeface="Cambria Math"/>
                </a:endParaRPr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7005" y="2833047"/>
                <a:ext cx="2819683" cy="143039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1115449" y="278303"/>
            <a:ext cx="3916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err="1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15173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 animBg="1"/>
      <p:bldP spid="11" grpId="0" animBg="1"/>
      <p:bldP spid="3" grpId="0" animBg="1"/>
      <p:bldP spid="4" grpId="0" animBg="1"/>
      <p:bldP spid="22" grpId="0" animBg="1"/>
      <p:bldP spid="24" grpId="0" animBg="1"/>
      <p:bldP spid="2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ED2D613-7DF1-EC48-82F7-382DCC274411}"/>
              </a:ext>
            </a:extLst>
          </p:cNvPr>
          <p:cNvSpPr txBox="1"/>
          <p:nvPr/>
        </p:nvSpPr>
        <p:spPr>
          <a:xfrm>
            <a:off x="540238" y="1916535"/>
            <a:ext cx="237566" cy="323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kk-KZ" sz="1500" b="1" dirty="0">
                <a:solidFill>
                  <a:schemeClr val="tx2"/>
                </a:solidFill>
                <a:latin typeface="League Spartan" charset="0"/>
                <a:ea typeface="League Spartan" charset="0"/>
                <a:cs typeface="League Spartan" charset="0"/>
              </a:rPr>
              <a:t> </a:t>
            </a:r>
            <a:endParaRPr lang="en-US" sz="1500" b="1" dirty="0">
              <a:solidFill>
                <a:schemeClr val="tx2"/>
              </a:solidFill>
              <a:latin typeface="League Spartan" charset="0"/>
              <a:ea typeface="League Spartan" charset="0"/>
              <a:cs typeface="League Spartan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92729" y="179500"/>
            <a:ext cx="94523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kk-KZ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PT Sans Caption"/>
              </a:rPr>
              <a:t> 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66800" y="1219200"/>
            <a:ext cx="102706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kk-KZ" sz="2800" dirty="0">
                <a:latin typeface="Arial" pitchFamily="34" charset="0"/>
                <a:cs typeface="Arial" pitchFamily="34" charset="0"/>
              </a:rPr>
              <a:t> </a:t>
            </a:r>
            <a:endParaRPr lang="ru-RU" sz="2800" dirty="0" err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779943" y="254718"/>
            <a:ext cx="16598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PT Sans Caption"/>
              </a:rPr>
              <a:t>5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PT Sans Caption"/>
              </a:rPr>
              <a:t>-  </a:t>
            </a:r>
            <a:r>
              <a:rPr lang="kk-KZ" b="1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sym typeface="PT Sans Caption"/>
              </a:rPr>
              <a:t>тапсырма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  <a:sym typeface="PT Sans Caption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70246" y="966800"/>
            <a:ext cx="65440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Анықталмаған интегралды табайық:</a:t>
            </a:r>
            <a:endParaRPr lang="ru-RU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06541" y="2447065"/>
                <a:ext cx="5549468" cy="10610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ru-RU" sz="24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  <m:r>
                                        <a:rPr lang="en-US" sz="2400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lang="en-US" sz="2400" b="0" i="1" smtClean="0">
                                          <a:latin typeface="Cambria Math"/>
                                        </a:rPr>
                                        <m:t>+1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US" sz="2400" b="0" i="1" smtClean="0">
                                  <a:latin typeface="Cambria Math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−2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+2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latin typeface="Cambria Math"/>
                                </a:rPr>
                                <m:t>+5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400" b="0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541" y="2447065"/>
                <a:ext cx="5549468" cy="106106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449518" y="1386005"/>
                <a:ext cx="8467106" cy="10610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ru-RU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ru-RU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2</m:t>
                                      </m:r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+1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US" sz="2400" i="1">
                                  <a:latin typeface="Cambria Math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400" i="1">
                                      <a:latin typeface="Cambria Math"/>
                                    </a:rPr>
                                    <m:t>−2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400" i="1">
                                      <a:latin typeface="Cambria Math"/>
                                    </a:rPr>
                                    <m:t>+2</m:t>
                                  </m:r>
                                </m:e>
                              </m:d>
                              <m:r>
                                <a:rPr lang="en-US" sz="2400" i="1">
                                  <a:latin typeface="Cambria Math"/>
                                </a:rPr>
                                <m:t>+5</m:t>
                              </m:r>
                            </m:e>
                          </m:d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9518" y="1386005"/>
                <a:ext cx="8467106" cy="106106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1115449" y="264494"/>
            <a:ext cx="3916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err="1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r>
              <a:rPr lang="ru-RU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191498" y="4387001"/>
                <a:ext cx="3822778" cy="12027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  <m:r>
                                    <a:rPr lang="en-US" sz="2400" i="1">
                                      <a:latin typeface="Cambria Math"/>
                                      <a:ea typeface="Cambria Math"/>
                                    </a:rPr>
                                    <m:t>𝑥</m:t>
                                  </m:r>
                                  <m:r>
                                    <a:rPr lang="en-US" sz="2400" i="1">
                                      <a:latin typeface="Cambria Math"/>
                                      <a:ea typeface="Cambria Math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4</m:t>
                              </m:r>
                            </m:sup>
                          </m:sSup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8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3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ru-RU" sz="2400" i="1">
                          <a:latin typeface="Cambria Math"/>
                          <a:ea typeface="Cambria Math"/>
                        </a:rPr>
                        <m:t>9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𝐶</m:t>
                      </m:r>
                    </m:oMath>
                  </m:oMathPara>
                </a14:m>
                <a:endParaRPr lang="ru-RU" sz="2400" dirty="0"/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1498" y="4387001"/>
                <a:ext cx="3822778" cy="12027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066800" y="4398370"/>
                <a:ext cx="4501938" cy="12027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  <m:r>
                                    <a:rPr lang="en-US" sz="2400" i="1">
                                      <a:latin typeface="Cambria Math"/>
                                      <a:ea typeface="Cambria Math"/>
                                    </a:rPr>
                                    <m:t>𝑥</m:t>
                                  </m:r>
                                  <m:r>
                                    <a:rPr lang="en-US" sz="2400" i="1">
                                      <a:latin typeface="Cambria Math"/>
                                      <a:ea typeface="Cambria Math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4</m:t>
                              </m:r>
                            </m:sup>
                          </m:sSup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3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ru-RU" sz="2400" i="1">
                          <a:latin typeface="Cambria Math"/>
                          <a:ea typeface="Cambria Math"/>
                        </a:rPr>
                        <m:t>9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𝐶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en-US" sz="2400" i="1" dirty="0">
                  <a:latin typeface="Cambria Math"/>
                  <a:ea typeface="Cambria Math"/>
                </a:endParaRPr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4398370"/>
                <a:ext cx="4501938" cy="12027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919407" y="3358020"/>
                <a:ext cx="5282728" cy="14303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ru-RU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400" i="1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i="1">
                          <a:latin typeface="Cambria Math"/>
                        </a:rPr>
                        <m:t>−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i="1">
                          <a:latin typeface="Cambria Math"/>
                        </a:rPr>
                        <m:t>+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ru-RU" sz="2400" i="1">
                              <a:latin typeface="Cambria Math"/>
                            </a:rPr>
                            <m:t>9</m:t>
                          </m:r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i="1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400" i="1" dirty="0">
                  <a:latin typeface="Cambria Math"/>
                  <a:ea typeface="Cambria Math"/>
                </a:endParaRPr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407" y="3358020"/>
                <a:ext cx="5282728" cy="143039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202134" y="2434884"/>
                <a:ext cx="4479881" cy="14303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ru-RU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ru-RU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2</m:t>
                                      </m:r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+1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US" sz="2400" i="1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i="1">
                                  <a:latin typeface="Cambria Math"/>
                                </a:rPr>
                                <m:t>+4+5</m:t>
                              </m:r>
                            </m:e>
                          </m:d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i="1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400" i="1" dirty="0">
                  <a:latin typeface="Cambria Math"/>
                </a:endParaRPr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2134" y="2434884"/>
                <a:ext cx="4479881" cy="143039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6135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" grpId="0" animBg="1"/>
      <p:bldP spid="4" grpId="0" animBg="1"/>
      <p:bldP spid="2" grpId="0" animBg="1"/>
      <p:bldP spid="21" grpId="0" animBg="1"/>
      <p:bldP spid="22" grpId="0" animBg="1"/>
      <p:bldP spid="2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>
            <a:extLst>
              <a:ext uri="{FF2B5EF4-FFF2-40B4-BE49-F238E27FC236}">
                <a16:creationId xmlns="" xmlns:a16="http://schemas.microsoft.com/office/drawing/2014/main" id="{14FCEE11-4AB3-4847-9E51-E42FD092039B}"/>
              </a:ext>
            </a:extLst>
          </p:cNvPr>
          <p:cNvSpPr txBox="1"/>
          <p:nvPr/>
        </p:nvSpPr>
        <p:spPr>
          <a:xfrm>
            <a:off x="1598420" y="3481609"/>
            <a:ext cx="644635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анықталмаған </a:t>
            </a:r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интегралды табуды </a:t>
            </a:r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үйрендіңіздер</a:t>
            </a:r>
            <a:endParaRPr lang="en-US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2050472" y="1954613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US" sz="5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1" name="Рисунок 7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74" y="1954613"/>
            <a:ext cx="3521413" cy="432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32933" y="1073175"/>
            <a:ext cx="9846733" cy="905417"/>
          </a:xfrm>
        </p:spPr>
        <p:txBody>
          <a:bodyPr>
            <a:noAutofit/>
          </a:bodyPr>
          <a:lstStyle/>
          <a:p>
            <a:r>
              <a:rPr lang="ru-RU" sz="48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Алғашқы</a:t>
            </a:r>
            <a:r>
              <a:rPr lang="ru-RU" sz="4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функция </a:t>
            </a:r>
            <a:r>
              <a:rPr lang="ru-RU" sz="48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</a:t>
            </a:r>
            <a:r>
              <a:rPr lang="ru-RU" sz="4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48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анықталмаған</a:t>
            </a:r>
            <a:r>
              <a:rPr lang="ru-RU" sz="4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интеграл</a:t>
            </a:r>
            <a:endParaRPr lang="ru-RU" sz="48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6234" y="2482369"/>
            <a:ext cx="6519300" cy="2720941"/>
          </a:xfrm>
        </p:spPr>
        <p:txBody>
          <a:bodyPr>
            <a:normAutofit/>
          </a:bodyPr>
          <a:lstStyle/>
          <a:p>
            <a:pPr algn="l"/>
            <a:r>
              <a:rPr lang="ru-RU" sz="32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</a:t>
            </a:r>
            <a:r>
              <a:rPr 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сабақта</a:t>
            </a:r>
            <a:r>
              <a:rPr 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</a:t>
            </a:r>
            <a:r>
              <a:rPr lang="kk-KZ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лғашқы </a:t>
            </a:r>
            <a:r>
              <a:rPr lang="kk-KZ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функция </a:t>
            </a:r>
            <a:r>
              <a:rPr lang="kk-KZ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ұғымымен танысасыздар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kk-KZ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анықталмаған </a:t>
            </a:r>
            <a:r>
              <a:rPr lang="kk-KZ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интегралды </a:t>
            </a:r>
            <a:r>
              <a:rPr lang="kk-KZ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табуды үйренесіздер</a:t>
            </a:r>
            <a:endParaRPr lang="en-US" sz="3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74" y="1954613"/>
            <a:ext cx="3521413" cy="432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ED2D613-7DF1-EC48-82F7-382DCC274411}"/>
              </a:ext>
            </a:extLst>
          </p:cNvPr>
          <p:cNvSpPr txBox="1"/>
          <p:nvPr/>
        </p:nvSpPr>
        <p:spPr>
          <a:xfrm>
            <a:off x="540238" y="1916535"/>
            <a:ext cx="237566" cy="323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kk-KZ" sz="1500" b="1" dirty="0">
                <a:solidFill>
                  <a:schemeClr val="tx2"/>
                </a:solidFill>
                <a:latin typeface="League Spartan" charset="0"/>
                <a:ea typeface="League Spartan" charset="0"/>
                <a:cs typeface="League Spartan" charset="0"/>
              </a:rPr>
              <a:t> </a:t>
            </a:r>
            <a:endParaRPr lang="en-US" sz="1500" b="1" dirty="0">
              <a:solidFill>
                <a:schemeClr val="tx2"/>
              </a:solidFill>
              <a:latin typeface="League Spartan" charset="0"/>
              <a:ea typeface="League Spartan" charset="0"/>
              <a:cs typeface="League Spartan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92729" y="179500"/>
            <a:ext cx="94523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kk-KZ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PT Sans Caption"/>
              </a:rPr>
              <a:t> 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66800" y="1219200"/>
            <a:ext cx="102706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kk-KZ" sz="2800" dirty="0">
                <a:latin typeface="Arial" pitchFamily="34" charset="0"/>
                <a:cs typeface="Arial" pitchFamily="34" charset="0"/>
              </a:rPr>
              <a:t> </a:t>
            </a:r>
            <a:endParaRPr lang="ru-RU" sz="2800" dirty="0" err="1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296379" y="1250138"/>
                <a:ext cx="232117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𝑦</m:t>
                      </m:r>
                      <m:r>
                        <a:rPr lang="en-US" sz="2400" b="0" i="1" smtClean="0">
                          <a:latin typeface="Cambria Math"/>
                        </a:rPr>
                        <m:t>=5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6379" y="1250138"/>
                <a:ext cx="2321170" cy="461665"/>
              </a:xfrm>
              <a:prstGeom prst="rect">
                <a:avLst/>
              </a:prstGeom>
              <a:blipFill rotWithShape="0">
                <a:blip r:embed="rId2"/>
                <a:stretch>
                  <a:fillRect b="-131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038307" y="2233136"/>
                <a:ext cx="2837315" cy="7386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2400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5</m:t>
                              </m:r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</a:rPr>
                        <m:t>=15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8307" y="2233136"/>
                <a:ext cx="2837315" cy="73866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066800" y="3187669"/>
                <a:ext cx="293076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𝐹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=3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3187669"/>
                <a:ext cx="2930769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729913" y="4058820"/>
                <a:ext cx="160454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𝐹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9913" y="4058820"/>
                <a:ext cx="1604542" cy="46166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1623249" y="4929971"/>
                <a:ext cx="181787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ru-RU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</a:rPr>
                        <m:t>=3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3249" y="4929971"/>
                <a:ext cx="1817870" cy="461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003225" y="957588"/>
                <a:ext cx="7696580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b="1" dirty="0">
                    <a:solidFill>
                      <a:srgbClr val="593593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Анықтама: </a:t>
                </a:r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Кез келген </a:t>
                </a:r>
                <a:r>
                  <a:rPr lang="kk-K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Х </a:t>
                </a:r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жиынында өзгеретін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үшін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𝐹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r>
                      <a:rPr lang="en-US" sz="2400" b="0" i="1" smtClean="0">
                        <a:latin typeface="Cambria Math"/>
                      </a:rPr>
                      <m:t>𝑓</m:t>
                    </m:r>
                    <m:r>
                      <a:rPr lang="en-US" sz="2400" b="0" i="1" smtClean="0">
                        <a:latin typeface="Cambria Math"/>
                      </a:rPr>
                      <m:t>(</m:t>
                    </m:r>
                    <m:r>
                      <a:rPr lang="en-US" sz="2400" b="0" i="1" smtClean="0">
                        <a:latin typeface="Cambria Math"/>
                      </a:rPr>
                      <m:t>𝑥</m:t>
                    </m:r>
                    <m:r>
                      <a:rPr lang="en-US" sz="2400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теңдігі орындалса, онда берілген жиында</a:t>
                </a:r>
                <a14:m>
                  <m:oMath xmlns:m="http://schemas.openxmlformats.org/officeDocument/2006/math">
                    <m:r>
                      <a:rPr lang="ru-RU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𝑓</m:t>
                    </m:r>
                    <m:r>
                      <a:rPr lang="en-US" sz="2400" i="1">
                        <a:latin typeface="Cambria Math"/>
                      </a:rPr>
                      <m:t>(</m:t>
                    </m:r>
                    <m:r>
                      <a:rPr lang="en-US" sz="2400" i="1">
                        <a:latin typeface="Cambria Math"/>
                      </a:rPr>
                      <m:t>𝑥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функциясы үшін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𝐹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функциясы алғашқы функция деп аталады.</a:t>
                </a:r>
                <a:endParaRPr lang="ru-RU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3225" y="957588"/>
                <a:ext cx="7696580" cy="1569660"/>
              </a:xfrm>
              <a:prstGeom prst="rect">
                <a:avLst/>
              </a:prstGeom>
              <a:blipFill rotWithShape="0">
                <a:blip r:embed="rId7"/>
                <a:stretch>
                  <a:fillRect l="-1268" t="-3488" b="-77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378544" y="2579949"/>
                <a:ext cx="323441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∈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−∞;0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∪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0;+∞</m:t>
                          </m: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8544" y="2579949"/>
                <a:ext cx="3234412" cy="461665"/>
              </a:xfrm>
              <a:prstGeom prst="rect">
                <a:avLst/>
              </a:prstGeom>
              <a:blipFill rotWithShape="1">
                <a:blip r:embed="rId8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005333" y="3256214"/>
                <a:ext cx="1990417" cy="7862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𝐹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+2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5333" y="3256214"/>
                <a:ext cx="1990417" cy="78624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7366846" y="3256214"/>
                <a:ext cx="1864421" cy="7862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6846" y="3256214"/>
                <a:ext cx="1864421" cy="786241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5710090" y="4520485"/>
                <a:ext cx="2412071" cy="9693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a:rPr lang="en-US" sz="2400" b="0" i="1" smtClean="0">
                                  <a:latin typeface="Cambria Math"/>
                                </a:rPr>
                                <m:t>+2</m:t>
                              </m:r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0090" y="4520485"/>
                <a:ext cx="2412071" cy="969368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1692729" y="203256"/>
            <a:ext cx="52233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>
                <a:solidFill>
                  <a:schemeClr val="bg1"/>
                </a:solidFill>
              </a:rPr>
              <a:t>Алғашқы функция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971682" y="388203"/>
            <a:ext cx="51877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Алғашқы функция</a:t>
            </a:r>
            <a:endParaRPr lang="ru-RU" sz="3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6814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8" grpId="0" animBg="1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ED2D613-7DF1-EC48-82F7-382DCC274411}"/>
              </a:ext>
            </a:extLst>
          </p:cNvPr>
          <p:cNvSpPr txBox="1"/>
          <p:nvPr/>
        </p:nvSpPr>
        <p:spPr>
          <a:xfrm>
            <a:off x="540238" y="1916535"/>
            <a:ext cx="237566" cy="323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kk-KZ" sz="1500" b="1" dirty="0">
                <a:solidFill>
                  <a:schemeClr val="tx2"/>
                </a:solidFill>
                <a:latin typeface="League Spartan" charset="0"/>
                <a:ea typeface="League Spartan" charset="0"/>
                <a:cs typeface="League Spartan" charset="0"/>
              </a:rPr>
              <a:t> </a:t>
            </a:r>
            <a:endParaRPr lang="en-US" sz="1500" b="1" dirty="0">
              <a:solidFill>
                <a:schemeClr val="tx2"/>
              </a:solidFill>
              <a:latin typeface="League Spartan" charset="0"/>
              <a:ea typeface="League Spartan" charset="0"/>
              <a:cs typeface="League Spartan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92729" y="179500"/>
            <a:ext cx="94523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kk-KZ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PT Sans Caption"/>
              </a:rPr>
              <a:t> 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66800" y="1219200"/>
            <a:ext cx="102706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kk-KZ" sz="2800" dirty="0">
                <a:latin typeface="Arial" pitchFamily="34" charset="0"/>
                <a:cs typeface="Arial" pitchFamily="34" charset="0"/>
              </a:rPr>
              <a:t> </a:t>
            </a:r>
            <a:endParaRPr lang="ru-RU" sz="2800" dirty="0" err="1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173124" y="1685702"/>
                <a:ext cx="280181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ru-RU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kk-KZ" sz="2400" b="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2400" i="1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2400" i="1">
                          <a:latin typeface="Cambria Math"/>
                        </a:rPr>
                        <m:t>=</m:t>
                      </m:r>
                      <m:r>
                        <a:rPr lang="kk-KZ" sz="2400" b="0" i="1" smtClean="0">
                          <a:latin typeface="Cambria Math"/>
                        </a:rPr>
                        <m:t>2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3124" y="1685702"/>
                <a:ext cx="2801815" cy="46166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348153" y="2672873"/>
                <a:ext cx="280181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ru-RU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kk-KZ" sz="2400" b="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US" sz="2400" i="1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2400" i="1">
                          <a:latin typeface="Cambria Math"/>
                        </a:rPr>
                        <m:t>=</m:t>
                      </m:r>
                      <m:r>
                        <a:rPr lang="kk-KZ" sz="2400" b="0" i="1" smtClean="0">
                          <a:latin typeface="Cambria Math"/>
                        </a:rPr>
                        <m:t>2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8153" y="2672873"/>
                <a:ext cx="2801815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348153" y="3580111"/>
                <a:ext cx="280181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ru-RU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kk-KZ" sz="2400" b="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+2</m:t>
                              </m:r>
                            </m:e>
                          </m:d>
                        </m:e>
                        <m:sup>
                          <m:r>
                            <a:rPr lang="en-US" sz="2400" i="1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2400" i="1">
                          <a:latin typeface="Cambria Math"/>
                        </a:rPr>
                        <m:t>=</m:t>
                      </m:r>
                      <m:r>
                        <a:rPr lang="kk-KZ" sz="2400" b="0" i="1" smtClean="0">
                          <a:latin typeface="Cambria Math"/>
                        </a:rPr>
                        <m:t>2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8153" y="3580111"/>
                <a:ext cx="2801815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348153" y="4466754"/>
                <a:ext cx="280181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ru-RU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kk-KZ" sz="2400" b="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−3</m:t>
                              </m:r>
                            </m:e>
                          </m:d>
                        </m:e>
                        <m:sup>
                          <m:r>
                            <a:rPr lang="en-US" sz="2400" i="1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2400" i="1">
                          <a:latin typeface="Cambria Math"/>
                        </a:rPr>
                        <m:t>=</m:t>
                      </m:r>
                      <m:r>
                        <a:rPr lang="kk-KZ" sz="2400" b="0" i="1" smtClean="0">
                          <a:latin typeface="Cambria Math"/>
                        </a:rPr>
                        <m:t>2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8153" y="4466754"/>
                <a:ext cx="2801815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3829" y="1442056"/>
            <a:ext cx="4294205" cy="38306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1348152" y="191381"/>
            <a:ext cx="85558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>
                <a:solidFill>
                  <a:schemeClr val="bg1"/>
                </a:solidFill>
              </a:rPr>
              <a:t>Алғашқы функцияның геометриялық мағынасы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574031" y="434148"/>
            <a:ext cx="92208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Алғашқы функцияның геометриялық</a:t>
            </a:r>
            <a:endParaRPr lang="en-US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kk-KZ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мағынасы</a:t>
            </a:r>
            <a:endParaRPr lang="ru-RU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118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 animBg="1"/>
      <p:bldP spid="1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ED2D613-7DF1-EC48-82F7-382DCC274411}"/>
              </a:ext>
            </a:extLst>
          </p:cNvPr>
          <p:cNvSpPr txBox="1"/>
          <p:nvPr/>
        </p:nvSpPr>
        <p:spPr>
          <a:xfrm>
            <a:off x="540238" y="1916535"/>
            <a:ext cx="237566" cy="323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kk-KZ" sz="1500" b="1" dirty="0">
                <a:solidFill>
                  <a:schemeClr val="tx2"/>
                </a:solidFill>
                <a:latin typeface="League Spartan" charset="0"/>
                <a:ea typeface="League Spartan" charset="0"/>
                <a:cs typeface="League Spartan" charset="0"/>
              </a:rPr>
              <a:t> </a:t>
            </a:r>
            <a:endParaRPr lang="en-US" sz="1500" b="1" dirty="0">
              <a:solidFill>
                <a:schemeClr val="tx2"/>
              </a:solidFill>
              <a:latin typeface="League Spartan" charset="0"/>
              <a:ea typeface="League Spartan" charset="0"/>
              <a:cs typeface="League Spartan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92729" y="179500"/>
            <a:ext cx="94523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kk-KZ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PT Sans Caption"/>
              </a:rPr>
              <a:t> 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66800" y="1219200"/>
            <a:ext cx="102706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kk-KZ" sz="2800" dirty="0">
                <a:latin typeface="Arial" pitchFamily="34" charset="0"/>
                <a:cs typeface="Arial" pitchFamily="34" charset="0"/>
              </a:rPr>
              <a:t> </a:t>
            </a:r>
            <a:endParaRPr lang="ru-RU" sz="2800" dirty="0" err="1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77804" y="1219200"/>
                <a:ext cx="11038144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b="1" dirty="0">
                    <a:solidFill>
                      <a:srgbClr val="593593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Анықтама: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ru-RU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функциясының </a:t>
                </a:r>
                <a:r>
                  <a:rPr lang="ru-RU" sz="24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барлық</a:t>
                </a:r>
                <a:r>
                  <a:rPr lang="ru-RU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алғашқы</a:t>
                </a:r>
                <a:r>
                  <a:rPr lang="ru-RU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функцияларының</a:t>
                </a:r>
                <a:r>
                  <a:rPr lang="ru-RU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жиынтығы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sz="2400" b="0" i="1" smtClean="0">
                        <a:latin typeface="Cambria Math"/>
                      </a:rPr>
                      <m:t>𝐹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latin typeface="Cambria Math"/>
                      </a:rPr>
                      <m:t>+</m:t>
                    </m:r>
                    <m:r>
                      <a:rPr lang="en-US" sz="2400" b="0" i="1" smtClean="0">
                        <a:latin typeface="Cambria Math"/>
                      </a:rPr>
                      <m:t>𝐶</m:t>
                    </m:r>
                    <m:r>
                      <a:rPr lang="en-US" sz="2400" b="0" i="1" smtClean="0">
                        <a:latin typeface="Cambria Math"/>
                      </a:rPr>
                      <m:t>  </m:t>
                    </m:r>
                  </m:oMath>
                </a14:m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берілген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ru-RU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функциясының анықталмаған</a:t>
                </a:r>
                <a:endParaRPr lang="en-US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ru-RU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интегралы </a:t>
                </a:r>
                <a:r>
                  <a:rPr lang="ru-RU" sz="24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деп</a:t>
                </a:r>
                <a:r>
                  <a:rPr lang="ru-RU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аталады</a:t>
                </a:r>
                <a:r>
                  <a:rPr lang="ru-RU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804" y="1219200"/>
                <a:ext cx="11038144" cy="1200329"/>
              </a:xfrm>
              <a:prstGeom prst="rect">
                <a:avLst/>
              </a:prstGeom>
              <a:blipFill rotWithShape="0">
                <a:blip r:embed="rId2"/>
                <a:stretch>
                  <a:fillRect l="-884" t="-4569" b="-106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196934" y="2563999"/>
                <a:ext cx="3562598" cy="5187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b="1" dirty="0">
                    <a:solidFill>
                      <a:srgbClr val="593593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Белгіленуі: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kk-KZ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sz="2400" b="0" i="1" smtClean="0">
                            <a:latin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en-US" sz="2400" b="0" i="1" smtClean="0">
                            <a:latin typeface="Cambria Math"/>
                          </a:rPr>
                          <m:t>𝑑𝑥</m:t>
                        </m:r>
                      </m:e>
                    </m:nary>
                  </m:oMath>
                </a14:m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934" y="2563999"/>
                <a:ext cx="3562598" cy="518796"/>
              </a:xfrm>
              <a:prstGeom prst="rect">
                <a:avLst/>
              </a:prstGeom>
              <a:blipFill rotWithShape="0">
                <a:blip r:embed="rId3"/>
                <a:stretch>
                  <a:fillRect l="-2564" t="-142353" b="-2035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59021" y="3067127"/>
                <a:ext cx="10776886" cy="12574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b="1" dirty="0">
                    <a:solidFill>
                      <a:srgbClr val="593593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мұндағы</a:t>
                </a:r>
                <a:r>
                  <a:rPr lang="ru-RU" sz="2400" b="1" dirty="0">
                    <a:solidFill>
                      <a:srgbClr val="593593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:</a:t>
                </a:r>
                <a14:m>
                  <m:oMath xmlns:m="http://schemas.openxmlformats.org/officeDocument/2006/math">
                    <m:r>
                      <a:rPr lang="ru-RU" sz="2400" b="1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kk-K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- </a:t>
                </a:r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интеграл таңбасының астындағы функция</a:t>
                </a:r>
                <a:r>
                  <a:rPr lang="kk-K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𝑑𝑥</m:t>
                    </m:r>
                  </m:oMath>
                </a14:m>
                <a:r>
                  <a:rPr lang="kk-K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– </a:t>
                </a:r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интеграл таңбасының астындағы өрнек,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𝑥</m:t>
                    </m:r>
                  </m:oMath>
                </a14:m>
                <a:r>
                  <a:rPr lang="kk-K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– </a:t>
                </a:r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интегралдау </a:t>
                </a:r>
              </a:p>
              <a:p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айнымалысы,</a:t>
                </a:r>
                <a14:m>
                  <m:oMath xmlns:m="http://schemas.openxmlformats.org/officeDocument/2006/math">
                    <m:r>
                      <a:rPr lang="ru-RU" sz="2400" b="0" i="0" smtClean="0">
                        <a:latin typeface="Cambria Math" panose="02040503050406030204" pitchFamily="18" charset="0"/>
                      </a:rPr>
                      <m:t>   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kk-KZ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kk-KZ" sz="2400" b="0" i="1" smtClean="0">
                            <a:latin typeface="Cambria Math"/>
                          </a:rPr>
                          <m:t>−</m:t>
                        </m:r>
                      </m:e>
                    </m:nary>
                  </m:oMath>
                </a14:m>
                <a:r>
                  <a:rPr lang="ru-RU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интеграл </a:t>
                </a:r>
                <a:r>
                  <a:rPr lang="ru-RU" sz="24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белгісі</a:t>
                </a:r>
                <a:r>
                  <a:rPr lang="ru-RU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021" y="3067127"/>
                <a:ext cx="10776886" cy="1257460"/>
              </a:xfrm>
              <a:prstGeom prst="rect">
                <a:avLst/>
              </a:prstGeom>
              <a:blipFill rotWithShape="0">
                <a:blip r:embed="rId4"/>
                <a:stretch>
                  <a:fillRect l="-848" t="-4369" b="-834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636321" y="4151081"/>
                <a:ext cx="3660555" cy="13380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kk-KZ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/>
                            </a:rPr>
                            <m:t>𝑑𝑥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=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𝐹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𝐶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6321" y="4151081"/>
                <a:ext cx="3660555" cy="1338059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587290" y="5015167"/>
            <a:ext cx="107501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Анықталмаған интегралдың мәнін табу операциясын</a:t>
            </a:r>
          </a:p>
          <a:p>
            <a:r>
              <a:rPr lang="kk-KZ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функцияны интегралдау деп атайды.</a:t>
            </a:r>
            <a:endParaRPr lang="ru-R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64237" y="418104"/>
            <a:ext cx="61687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Анықталмаған интеграл</a:t>
            </a:r>
            <a:endParaRPr lang="ru-RU" sz="3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461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0" grpId="0" animBg="1"/>
      <p:bldP spid="11" grpId="0" animBg="1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ED2D613-7DF1-EC48-82F7-382DCC274411}"/>
              </a:ext>
            </a:extLst>
          </p:cNvPr>
          <p:cNvSpPr txBox="1"/>
          <p:nvPr/>
        </p:nvSpPr>
        <p:spPr>
          <a:xfrm>
            <a:off x="540238" y="1916535"/>
            <a:ext cx="237566" cy="323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kk-KZ" sz="1500" b="1" dirty="0">
                <a:solidFill>
                  <a:schemeClr val="tx2"/>
                </a:solidFill>
                <a:latin typeface="League Spartan" charset="0"/>
                <a:ea typeface="League Spartan" charset="0"/>
                <a:cs typeface="League Spartan" charset="0"/>
              </a:rPr>
              <a:t> </a:t>
            </a:r>
            <a:endParaRPr lang="en-US" sz="1500" b="1" dirty="0">
              <a:solidFill>
                <a:schemeClr val="tx2"/>
              </a:solidFill>
              <a:latin typeface="League Spartan" charset="0"/>
              <a:ea typeface="League Spartan" charset="0"/>
              <a:cs typeface="League Spartan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92729" y="179500"/>
            <a:ext cx="94523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kk-KZ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PT Sans Caption"/>
              </a:rPr>
              <a:t> 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66800" y="1219200"/>
            <a:ext cx="102706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kk-KZ" sz="2800" dirty="0">
                <a:latin typeface="Arial" pitchFamily="34" charset="0"/>
                <a:cs typeface="Arial" pitchFamily="34" charset="0"/>
              </a:rPr>
              <a:t> </a:t>
            </a:r>
            <a:endParaRPr lang="ru-RU" sz="2800" dirty="0" err="1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27932" y="1219200"/>
                <a:ext cx="11038144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b="1" dirty="0">
                    <a:solidFill>
                      <a:srgbClr val="593593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1-ереже. </a:t>
                </a:r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Егер</a:t>
                </a:r>
                <a14:m>
                  <m:oMath xmlns:m="http://schemas.openxmlformats.org/officeDocument/2006/math">
                    <m:r>
                      <a:rPr lang="ru-RU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F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функциясы</a:t>
                </a:r>
                <a14:m>
                  <m:oMath xmlns:m="http://schemas.openxmlformats.org/officeDocument/2006/math">
                    <m:r>
                      <a:rPr lang="ru-RU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функциясының</a:t>
                </a:r>
                <a:r>
                  <a:rPr lang="kk-K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ал</a:t>
                </a:r>
                <a14:m>
                  <m:oMath xmlns:m="http://schemas.openxmlformats.org/officeDocument/2006/math">
                    <m:r>
                      <a:rPr lang="ru-RU" sz="2400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dirty="0" smtClean="0">
                        <a:latin typeface="Cambria Math"/>
                      </a:rPr>
                      <m:t>P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функциясы</a:t>
                </a:r>
                <a14:m>
                  <m:oMath xmlns:m="http://schemas.openxmlformats.org/officeDocument/2006/math">
                    <m:r>
                      <a:rPr lang="en-US" sz="2400" b="0" i="0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400" b="0" i="0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dirty="0" smtClean="0">
                        <a:latin typeface="Cambria Math"/>
                      </a:rPr>
                      <m:t>p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функциясының алғашқы функциясы болса, онда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>
                        <a:latin typeface="Cambria Math"/>
                      </a:rPr>
                      <m:t>F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400" b="0" i="0" smtClean="0">
                        <a:latin typeface="Cambria Math"/>
                      </a:rPr>
                      <m:t>+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P</m:t>
                    </m:r>
                    <m:r>
                      <a:rPr lang="en-US" sz="2400" b="0" i="0" smtClean="0">
                        <a:latin typeface="Cambria Math"/>
                      </a:rPr>
                      <m:t>(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x</m:t>
                    </m:r>
                    <m:r>
                      <a:rPr lang="en-US" sz="2400" b="0" i="0" smtClean="0">
                        <a:latin typeface="Cambria Math"/>
                      </a:rPr>
                      <m:t>)</m:t>
                    </m:r>
                  </m:oMath>
                </a14:m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функциясы</a:t>
                </a:r>
                <a14:m>
                  <m:oMath xmlns:m="http://schemas.openxmlformats.org/officeDocument/2006/math">
                    <m:r>
                      <a:rPr lang="ru-RU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latin typeface="Cambria Math"/>
                      </a:rPr>
                      <m:t>+</m:t>
                    </m:r>
                    <m:r>
                      <m:rPr>
                        <m:sty m:val="p"/>
                      </m:rPr>
                      <a:rPr lang="en-US" sz="2400" dirty="0">
                        <a:latin typeface="Cambria Math"/>
                      </a:rPr>
                      <m:t>p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функциясының алғашқы функциясы болады. </a:t>
                </a:r>
                <a:endParaRPr lang="ru-RU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932" y="1219200"/>
                <a:ext cx="11038144" cy="1200329"/>
              </a:xfrm>
              <a:prstGeom prst="rect">
                <a:avLst/>
              </a:prstGeom>
              <a:blipFill rotWithShape="0">
                <a:blip r:embed="rId2"/>
                <a:stretch>
                  <a:fillRect l="-828" t="-4569" b="-101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27932" y="2603285"/>
                <a:ext cx="10776886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b="1" dirty="0">
                    <a:solidFill>
                      <a:srgbClr val="593593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2-ереже. </a:t>
                </a:r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Егер</a:t>
                </a:r>
                <a14:m>
                  <m:oMath xmlns:m="http://schemas.openxmlformats.org/officeDocument/2006/math">
                    <m:r>
                      <a:rPr lang="ru-RU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>
                        <a:latin typeface="Cambria Math"/>
                      </a:rPr>
                      <m:t>F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функциясы</a:t>
                </a:r>
                <a14:m>
                  <m:oMath xmlns:m="http://schemas.openxmlformats.org/officeDocument/2006/math">
                    <m:r>
                      <a:rPr lang="ru-RU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функциясының алғашқы функциясы, ал</a:t>
                </a:r>
                <a14:m>
                  <m:oMath xmlns:m="http://schemas.openxmlformats.org/officeDocument/2006/math">
                    <m:r>
                      <a:rPr lang="ru-RU" sz="2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  <a:cs typeface="Arial" panose="020B0604020202020204" pitchFamily="34" charset="0"/>
                      </a:rPr>
                      <m:t>𝑘</m:t>
                    </m:r>
                  </m:oMath>
                </a14:m>
                <a:r>
                  <a:rPr lang="kk-K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тұрақты сан болса, онда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dirty="0">
                        <a:latin typeface="Cambria Math"/>
                      </a:rPr>
                      <m:t>k</m:t>
                    </m:r>
                    <m:r>
                      <m:rPr>
                        <m:sty m:val="p"/>
                      </m:rPr>
                      <a:rPr lang="en-US" sz="2400">
                        <a:latin typeface="Cambria Math"/>
                      </a:rPr>
                      <m:t>F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функциясы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k</m:t>
                    </m:r>
                    <m:r>
                      <a:rPr lang="en-US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функциясы үшін алғашқы функция болады.</a:t>
                </a:r>
                <a:endParaRPr lang="ru-RU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932" y="2603285"/>
                <a:ext cx="10776886" cy="1200329"/>
              </a:xfrm>
              <a:prstGeom prst="rect">
                <a:avLst/>
              </a:prstGeom>
              <a:blipFill rotWithShape="0">
                <a:blip r:embed="rId3"/>
                <a:stretch>
                  <a:fillRect l="-848" t="-4569" r="-170" b="-106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871037" y="4016296"/>
                <a:ext cx="10750181" cy="17238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b="1" dirty="0">
                    <a:solidFill>
                      <a:srgbClr val="593593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3-ереже. </a:t>
                </a:r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Егер</a:t>
                </a:r>
                <a14:m>
                  <m:oMath xmlns:m="http://schemas.openxmlformats.org/officeDocument/2006/math">
                    <m:r>
                      <a:rPr lang="ru-RU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>
                        <a:latin typeface="Cambria Math"/>
                      </a:rPr>
                      <m:t>F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функциясы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функциясының алғашқы </a:t>
                </a:r>
              </a:p>
              <a:p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функциясы, ал</a:t>
                </a:r>
                <a14:m>
                  <m:oMath xmlns:m="http://schemas.openxmlformats.org/officeDocument/2006/math">
                    <m:r>
                      <a:rPr lang="ru-RU" sz="2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  <a:cs typeface="Arial" panose="020B0604020202020204" pitchFamily="34" charset="0"/>
                      </a:rPr>
                      <m:t>𝑘</m:t>
                    </m:r>
                  </m:oMath>
                </a14:m>
                <a:r>
                  <a:rPr lang="kk-K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және</a:t>
                </a:r>
                <a14:m>
                  <m:oMath xmlns:m="http://schemas.openxmlformats.org/officeDocument/2006/math">
                    <m:r>
                      <a:rPr lang="en-US" sz="24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2400" b="0" i="1" dirty="0" smtClean="0">
                        <a:latin typeface="Cambria Math"/>
                        <a:cs typeface="Arial" panose="020B0604020202020204" pitchFamily="34" charset="0"/>
                      </a:rPr>
                      <m:t>𝑏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– </a:t>
                </a:r>
                <a:r>
                  <a:rPr lang="ru-RU" sz="24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тұрақтылар</a:t>
                </a:r>
                <a:r>
                  <a:rPr lang="ru-RU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(</a:t>
                </a:r>
                <a:r>
                  <a:rPr lang="ru-RU" sz="24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мұндағы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2400" i="1">
                        <a:latin typeface="Cambria Math"/>
                        <a:cs typeface="Arial" panose="020B0604020202020204" pitchFamily="34" charset="0"/>
                      </a:rPr>
                      <m:t>𝑘</m:t>
                    </m:r>
                    <m:r>
                      <a:rPr lang="en-US" sz="240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≠</m:t>
                    </m:r>
                    <m:r>
                      <a:rPr lang="kk-KZ" sz="2400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0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ru-RU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болса, </a:t>
                </a:r>
              </a:p>
              <a:p>
                <a:r>
                  <a:rPr lang="ru-RU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онда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2400" b="0" i="1" smtClean="0"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cs typeface="Arial" panose="020B0604020202020204" pitchFamily="34" charset="0"/>
                          </a:rPr>
                          <m:t>𝑘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  <a:cs typeface="Arial" panose="020B0604020202020204" pitchFamily="34" charset="0"/>
                      </a:rPr>
                      <m:t>𝐹</m:t>
                    </m:r>
                    <m:r>
                      <a:rPr lang="en-US" sz="2400" b="0" i="1" smtClean="0">
                        <a:latin typeface="Cambria Math"/>
                        <a:cs typeface="Arial" panose="020B0604020202020204" pitchFamily="34" charset="0"/>
                      </a:rPr>
                      <m:t>(</m:t>
                    </m:r>
                    <m:r>
                      <a:rPr lang="en-US" sz="2400" b="0" i="1" smtClean="0">
                        <a:latin typeface="Cambria Math"/>
                        <a:cs typeface="Arial" panose="020B0604020202020204" pitchFamily="34" charset="0"/>
                      </a:rPr>
                      <m:t>𝑘𝑥</m:t>
                    </m:r>
                    <m:r>
                      <a:rPr lang="en-US" sz="2400" b="0" i="1" smtClean="0">
                        <a:latin typeface="Cambria Math"/>
                        <a:cs typeface="Arial" panose="020B0604020202020204" pitchFamily="34" charset="0"/>
                      </a:rPr>
                      <m:t>+</m:t>
                    </m:r>
                    <m:r>
                      <a:rPr lang="en-US" sz="2400" b="0" i="1" smtClean="0">
                        <a:latin typeface="Cambria Math"/>
                        <a:cs typeface="Arial" panose="020B0604020202020204" pitchFamily="34" charset="0"/>
                      </a:rPr>
                      <m:t>𝑏</m:t>
                    </m:r>
                    <m:r>
                      <a:rPr lang="en-US" sz="2400" b="0" i="1" smtClean="0">
                        <a:latin typeface="Cambria Math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функциясы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  <a:cs typeface="Arial" panose="020B0604020202020204" pitchFamily="34" charset="0"/>
                      </a:rPr>
                      <m:t>𝑓</m:t>
                    </m:r>
                    <m:r>
                      <a:rPr lang="en-US" sz="2400" b="0" i="1" smtClean="0">
                        <a:latin typeface="Cambria Math"/>
                        <a:cs typeface="Arial" panose="020B0604020202020204" pitchFamily="34" charset="0"/>
                      </a:rPr>
                      <m:t>(</m:t>
                    </m:r>
                    <m:r>
                      <a:rPr lang="en-US" sz="2400" b="0" i="1" smtClean="0">
                        <a:latin typeface="Cambria Math"/>
                        <a:cs typeface="Arial" panose="020B0604020202020204" pitchFamily="34" charset="0"/>
                      </a:rPr>
                      <m:t>𝑘𝑥</m:t>
                    </m:r>
                    <m:r>
                      <a:rPr lang="en-US" sz="2400" b="0" i="1" smtClean="0">
                        <a:latin typeface="Cambria Math"/>
                        <a:cs typeface="Arial" panose="020B0604020202020204" pitchFamily="34" charset="0"/>
                      </a:rPr>
                      <m:t>+</m:t>
                    </m:r>
                    <m:r>
                      <a:rPr lang="en-US" sz="2400" b="0" i="1" smtClean="0">
                        <a:latin typeface="Cambria Math"/>
                        <a:cs typeface="Arial" panose="020B0604020202020204" pitchFamily="34" charset="0"/>
                      </a:rPr>
                      <m:t>𝑏</m:t>
                    </m:r>
                    <m:r>
                      <a:rPr lang="en-US" sz="2400" b="0" i="1" smtClean="0">
                        <a:latin typeface="Cambria Math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функциясы үшін</a:t>
                </a:r>
              </a:p>
              <a:p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алғашқы функция болады.</a:t>
                </a:r>
                <a:endParaRPr lang="ru-RU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037" y="4016296"/>
                <a:ext cx="10750181" cy="1723870"/>
              </a:xfrm>
              <a:prstGeom prst="rect">
                <a:avLst/>
              </a:prstGeom>
              <a:blipFill rotWithShape="0">
                <a:blip r:embed="rId4"/>
                <a:stretch>
                  <a:fillRect l="-908" t="-3180" b="-70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2208150" y="231829"/>
            <a:ext cx="801083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Алғашқы функцияның қасиеттері</a:t>
            </a:r>
            <a:endParaRPr lang="ru-RU" sz="3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3169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ED2D613-7DF1-EC48-82F7-382DCC274411}"/>
              </a:ext>
            </a:extLst>
          </p:cNvPr>
          <p:cNvSpPr txBox="1"/>
          <p:nvPr/>
        </p:nvSpPr>
        <p:spPr>
          <a:xfrm>
            <a:off x="540238" y="1916535"/>
            <a:ext cx="237566" cy="323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kk-KZ" sz="1500" b="1" dirty="0">
                <a:solidFill>
                  <a:schemeClr val="tx2"/>
                </a:solidFill>
                <a:latin typeface="League Spartan" charset="0"/>
                <a:ea typeface="League Spartan" charset="0"/>
                <a:cs typeface="League Spartan" charset="0"/>
              </a:rPr>
              <a:t> </a:t>
            </a:r>
            <a:endParaRPr lang="en-US" sz="1500" b="1" dirty="0">
              <a:solidFill>
                <a:schemeClr val="tx2"/>
              </a:solidFill>
              <a:latin typeface="League Spartan" charset="0"/>
              <a:ea typeface="League Spartan" charset="0"/>
              <a:cs typeface="League Spartan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92729" y="179500"/>
            <a:ext cx="94523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kk-KZ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PT Sans Caption"/>
              </a:rPr>
              <a:t> 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66800" y="1219200"/>
            <a:ext cx="102706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kk-KZ" sz="2800" dirty="0">
                <a:latin typeface="Arial" pitchFamily="34" charset="0"/>
                <a:cs typeface="Arial" pitchFamily="34" charset="0"/>
              </a:rPr>
              <a:t> </a:t>
            </a:r>
            <a:endParaRPr lang="ru-RU" sz="2800" dirty="0" err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9898" y="1075140"/>
            <a:ext cx="58661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Кейбір анықталмаған интегралдардың </a:t>
            </a:r>
            <a:endParaRPr lang="en-US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kk-KZ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формулалары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Таблица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51241022"/>
                  </p:ext>
                </p:extLst>
              </p:nvPr>
            </p:nvGraphicFramePr>
            <p:xfrm>
              <a:off x="835965" y="1838080"/>
              <a:ext cx="4910505" cy="4031933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4910505">
                      <a:extLst>
                        <a:ext uri="{9D8B030D-6E8A-4147-A177-3AD203B41FA5}">
                          <a16:colId xmlns="" xmlns:a16="http://schemas.microsoft.com/office/drawing/2014/main" val="20000"/>
                        </a:ext>
                      </a:extLst>
                    </a:gridCol>
                  </a:tblGrid>
                  <a:tr h="503265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nary>
                                <m:naryPr>
                                  <m:limLoc m:val="undOvr"/>
                                  <m:subHide m:val="on"/>
                                  <m:supHide m:val="on"/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𝑘𝑑𝑥</m:t>
                                  </m:r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=</m:t>
                                  </m:r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𝑘𝑥</m:t>
                                  </m:r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𝐶</m:t>
                                  </m:r>
                                </m:e>
                              </m:nary>
                            </m:oMath>
                          </a14:m>
                          <a:r>
                            <a:rPr lang="en-US" sz="2400" dirty="0"/>
                            <a:t> (k</a:t>
                          </a:r>
                          <a:r>
                            <a:rPr lang="ru-RU" sz="2400" baseline="0" dirty="0"/>
                            <a:t> - </a:t>
                          </a:r>
                          <a:r>
                            <a:rPr lang="kk-KZ" sz="2400" baseline="0" dirty="0"/>
                            <a:t>тұрақты</a:t>
                          </a:r>
                          <a:r>
                            <a:rPr lang="en-US" sz="2400" dirty="0"/>
                            <a:t>)</a:t>
                          </a:r>
                          <a:endParaRPr lang="ru-RU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10000"/>
                      </a:ext>
                    </a:extLst>
                  </a:tr>
                  <a:tr h="1210207">
                    <a:tc>
                      <a:txBody>
                        <a:bodyPr/>
                        <a:lstStyle/>
                        <a:p>
                          <a:endParaRPr lang="en-US" sz="2400" i="1" dirty="0">
                            <a:latin typeface="Cambria Math"/>
                          </a:endParaRPr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ru-RU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sSup>
                                      <m:sSupPr>
                                        <m:ctrlPr>
                                          <a:rPr lang="ru-RU" sz="24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2400" b="0" i="1" smtClean="0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en-US" sz="2400" b="0" i="1" smtClean="0">
                                            <a:latin typeface="Cambria Math"/>
                                          </a:rPr>
                                          <m:t>𝑛</m:t>
                                        </m:r>
                                      </m:sup>
                                    </m:sSup>
                                    <m:r>
                                      <a:rPr lang="en-US" sz="2400" b="0" i="1" smtClean="0">
                                        <a:latin typeface="Cambria Math"/>
                                      </a:rPr>
                                      <m:t>𝑑𝑥</m:t>
                                    </m:r>
                                    <m:r>
                                      <a:rPr lang="en-US" sz="2400" b="0" i="1" smtClean="0">
                                        <a:latin typeface="Cambria Math"/>
                                      </a:rPr>
                                      <m:t>=</m:t>
                                    </m:r>
                                    <m:f>
                                      <m:fPr>
                                        <m:ctrlPr>
                                          <a:rPr lang="en-US" sz="24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sSup>
                                          <m:sSupPr>
                                            <m:ctrlPr>
                                              <a:rPr lang="en-US" sz="24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sz="2400" b="0" i="1" smtClean="0">
                                                <a:latin typeface="Cambria Math"/>
                                              </a:rPr>
                                              <m:t>𝑥</m:t>
                                            </m:r>
                                          </m:e>
                                          <m:sup>
                                            <m:r>
                                              <a:rPr lang="en-US" sz="2400" b="0" i="1" smtClean="0">
                                                <a:latin typeface="Cambria Math"/>
                                              </a:rPr>
                                              <m:t>𝑛</m:t>
                                            </m:r>
                                            <m:r>
                                              <a:rPr lang="en-US" sz="2400" b="0" i="1" smtClean="0">
                                                <a:latin typeface="Cambria Math"/>
                                              </a:rPr>
                                              <m:t>+1</m:t>
                                            </m:r>
                                          </m:sup>
                                        </m:sSup>
                                      </m:num>
                                      <m:den>
                                        <m:r>
                                          <a:rPr lang="en-US" sz="2400" b="0" i="1" smtClean="0">
                                            <a:latin typeface="Cambria Math"/>
                                          </a:rPr>
                                          <m:t>𝑛</m:t>
                                        </m:r>
                                        <m:r>
                                          <a:rPr lang="en-US" sz="2400" b="0" i="1" smtClean="0">
                                            <a:latin typeface="Cambria Math"/>
                                          </a:rPr>
                                          <m:t>+1</m:t>
                                        </m:r>
                                      </m:den>
                                    </m:f>
                                    <m:r>
                                      <a:rPr lang="en-US" sz="2400" b="0" i="1" smtClean="0">
                                        <a:latin typeface="Cambria Math"/>
                                      </a:rPr>
                                      <m:t>+</m:t>
                                    </m:r>
                                    <m:r>
                                      <a:rPr lang="en-US" sz="2400" b="0" i="1" smtClean="0">
                                        <a:latin typeface="Cambria Math"/>
                                      </a:rPr>
                                      <m:t>𝐶</m:t>
                                    </m:r>
                                  </m:e>
                                </m:nary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,  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</a:rPr>
                                  <m:t>≠−1</m:t>
                                </m:r>
                              </m:oMath>
                            </m:oMathPara>
                          </a14:m>
                          <a:endParaRPr lang="ru-RU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10001"/>
                      </a:ext>
                    </a:extLst>
                  </a:tr>
                  <a:tr h="1029295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ru-RU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f>
                                      <m:fPr>
                                        <m:ctrlPr>
                                          <a:rPr lang="ru-RU" sz="24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2400" b="0" i="1" smtClean="0">
                                            <a:latin typeface="Cambria Math"/>
                                          </a:rPr>
                                          <m:t>𝑑𝑥</m:t>
                                        </m:r>
                                      </m:num>
                                      <m:den>
                                        <m:rad>
                                          <m:radPr>
                                            <m:degHide m:val="on"/>
                                            <m:ctrlPr>
                                              <a:rPr lang="ru-RU" sz="24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radPr>
                                          <m:deg/>
                                          <m:e>
                                            <m:r>
                                              <a:rPr lang="en-US" sz="2400" b="0" i="1" smtClean="0">
                                                <a:latin typeface="Cambria Math"/>
                                              </a:rPr>
                                              <m:t>𝑥</m:t>
                                            </m:r>
                                          </m:e>
                                        </m:rad>
                                      </m:den>
                                    </m:f>
                                    <m:r>
                                      <a:rPr lang="en-US" sz="2400" b="0" i="1" smtClean="0">
                                        <a:latin typeface="Cambria Math"/>
                                      </a:rPr>
                                      <m:t>=2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US" sz="24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2400" b="0" i="1" smtClean="0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</m:rad>
                                    <m:r>
                                      <a:rPr lang="en-US" sz="2400" b="0" i="1" smtClean="0">
                                        <a:latin typeface="Cambria Math"/>
                                      </a:rPr>
                                      <m:t>+</m:t>
                                    </m:r>
                                    <m:r>
                                      <a:rPr lang="en-US" sz="2400" b="0" i="1" smtClean="0">
                                        <a:latin typeface="Cambria Math"/>
                                      </a:rPr>
                                      <m:t>𝐶</m:t>
                                    </m:r>
                                  </m:e>
                                </m:nary>
                              </m:oMath>
                            </m:oMathPara>
                          </a14:m>
                          <a:endParaRPr lang="ru-RU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10002"/>
                      </a:ext>
                    </a:extLst>
                  </a:tr>
                  <a:tr h="1029295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ru-RU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f>
                                      <m:fPr>
                                        <m:ctrlPr>
                                          <a:rPr lang="ru-RU" sz="24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2400" b="0" i="1" smtClean="0">
                                            <a:latin typeface="Cambria Math"/>
                                          </a:rPr>
                                          <m:t>𝑑𝑥</m:t>
                                        </m:r>
                                      </m:num>
                                      <m:den>
                                        <m:sSup>
                                          <m:sSupPr>
                                            <m:ctrlPr>
                                              <a:rPr lang="ru-RU" sz="24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sz="2400" b="0" i="1" smtClean="0">
                                                <a:latin typeface="Cambria Math"/>
                                              </a:rPr>
                                              <m:t>𝑥</m:t>
                                            </m:r>
                                          </m:e>
                                          <m:sup>
                                            <m:r>
                                              <a:rPr lang="en-US" sz="2400" b="0" i="1" smtClean="0">
                                                <a:latin typeface="Cambria Math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den>
                                    </m:f>
                                  </m:e>
                                </m:nary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=−</m:t>
                                </m:r>
                                <m:f>
                                  <m:f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2400" b="0" i="1" smtClean="0">
                                        <a:latin typeface="Cambria Math"/>
                                      </a:rPr>
                                      <m:t>𝑥</m:t>
                                    </m:r>
                                  </m:den>
                                </m:f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𝐶</m:t>
                                </m:r>
                              </m:oMath>
                            </m:oMathPara>
                          </a14:m>
                          <a:endParaRPr lang="ru-RU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Таблица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738809337"/>
                  </p:ext>
                </p:extLst>
              </p:nvPr>
            </p:nvGraphicFramePr>
            <p:xfrm>
              <a:off x="835965" y="1838080"/>
              <a:ext cx="4910505" cy="4031933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4910505"/>
                  </a:tblGrid>
                  <a:tr h="513779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24" t="-142857" r="-248" b="-691667"/>
                          </a:stretch>
                        </a:blipFill>
                      </a:tcPr>
                    </a:tc>
                  </a:tr>
                  <a:tr h="1416558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24" t="-87554" r="-248" b="-149356"/>
                          </a:stretch>
                        </a:blipFill>
                      </a:tcPr>
                    </a:tc>
                  </a:tr>
                  <a:tr h="1050798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24" t="-254070" r="-248" b="-102326"/>
                          </a:stretch>
                        </a:blipFill>
                      </a:tcPr>
                    </a:tc>
                  </a:tr>
                  <a:tr h="1050798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24" t="-352023" r="-248" b="-1734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4" name="TextBox 3"/>
          <p:cNvSpPr txBox="1"/>
          <p:nvPr/>
        </p:nvSpPr>
        <p:spPr>
          <a:xfrm>
            <a:off x="5901524" y="1111731"/>
            <a:ext cx="54666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Анықталмаған интегралдың қасиеттері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750293" y="1802124"/>
                <a:ext cx="5020477" cy="8996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ru-RU" sz="20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2000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2000" b="0" i="1" smtClean="0">
                                  <a:latin typeface="Cambria Math"/>
                                </a:rPr>
                                <m:t>𝑔</m:t>
                              </m:r>
                              <m:r>
                                <a:rPr lang="en-US" sz="2000" b="0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sz="20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0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/>
                            </a:rPr>
                            <m:t>𝑑𝑥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=</m:t>
                          </m:r>
                          <m:nary>
                            <m:naryPr>
                              <m:limLoc m:val="undOvr"/>
                              <m:subHide m:val="on"/>
                              <m:supHide m:val="on"/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en-US" sz="2000" b="0" i="1" smtClean="0">
                                  <a:latin typeface="Cambria Math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2000" b="0" i="1" smtClean="0">
                                  <a:latin typeface="Cambria Math"/>
                                </a:rPr>
                                <m:t>𝑑𝑥</m:t>
                              </m:r>
                              <m:r>
                                <a:rPr lang="en-US" sz="2000" b="0" i="1" smtClean="0">
                                  <a:latin typeface="Cambria Math"/>
                                </a:rPr>
                                <m:t>+</m:t>
                              </m:r>
                            </m:e>
                          </m:nary>
                          <m:nary>
                            <m:naryPr>
                              <m:limLoc m:val="undOvr"/>
                              <m:subHide m:val="on"/>
                              <m:supHide m:val="on"/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en-US" sz="2000" b="0" i="1" smtClean="0">
                                  <a:latin typeface="Cambria Math"/>
                                </a:rPr>
                                <m:t>𝑔</m:t>
                              </m:r>
                              <m:d>
                                <m:d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2000" b="0" i="1" smtClean="0">
                                  <a:latin typeface="Cambria Math"/>
                                </a:rPr>
                                <m:t>𝑑𝑥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0293" y="1802124"/>
                <a:ext cx="5020477" cy="89967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315215" y="2719810"/>
                <a:ext cx="6504939" cy="8996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𝑘𝑓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𝑘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000" b="0" i="1" smtClean="0">
                          <a:latin typeface="Cambria Math"/>
                        </a:rPr>
                        <m:t>, </m:t>
                      </m:r>
                      <m:r>
                        <a:rPr lang="kk-KZ" sz="2000" b="0" i="1" smtClean="0">
                          <a:latin typeface="Cambria Math"/>
                        </a:rPr>
                        <m:t>мұндағы </m:t>
                      </m:r>
                      <m:r>
                        <a:rPr lang="en-US" sz="2000" b="0" i="1" smtClean="0">
                          <a:latin typeface="Cambria Math"/>
                        </a:rPr>
                        <m:t>𝑘</m:t>
                      </m:r>
                      <m:r>
                        <a:rPr lang="en-US" sz="2000" b="0" i="1" smtClean="0">
                          <a:latin typeface="Cambria Math"/>
                        </a:rPr>
                        <m:t> −тұрақты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5215" y="2719810"/>
                <a:ext cx="6504939" cy="89967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685972" y="3638578"/>
                <a:ext cx="3992568" cy="8996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/>
                                </a:rPr>
                                <m:t>𝑘𝑥</m:t>
                              </m:r>
                              <m:r>
                                <a:rPr lang="en-US" sz="2000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2000" b="0" i="1" smtClean="0">
                                  <a:latin typeface="Cambria Math"/>
                                </a:rPr>
                                <m:t>𝑏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/>
                            </a:rPr>
                            <m:t>𝑘</m:t>
                          </m:r>
                        </m:den>
                      </m:f>
                      <m:r>
                        <a:rPr lang="en-US" sz="2000" b="0" i="1" smtClean="0">
                          <a:latin typeface="Cambria Math"/>
                        </a:rPr>
                        <m:t>𝐹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𝑘𝑥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𝑏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5972" y="3638578"/>
                <a:ext cx="3992568" cy="89967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2230788" y="231829"/>
            <a:ext cx="837624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Анықталмаған интегралдың қасиеттері</a:t>
            </a:r>
            <a:endParaRPr lang="ru-RU" sz="3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117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10" grpId="0" animBg="1"/>
      <p:bldP spid="11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ED2D613-7DF1-EC48-82F7-382DCC274411}"/>
              </a:ext>
            </a:extLst>
          </p:cNvPr>
          <p:cNvSpPr txBox="1"/>
          <p:nvPr/>
        </p:nvSpPr>
        <p:spPr>
          <a:xfrm>
            <a:off x="540238" y="1916535"/>
            <a:ext cx="237566" cy="323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kk-KZ" sz="1500" b="1" dirty="0">
                <a:solidFill>
                  <a:schemeClr val="tx2"/>
                </a:solidFill>
                <a:latin typeface="League Spartan" charset="0"/>
                <a:ea typeface="League Spartan" charset="0"/>
                <a:cs typeface="League Spartan" charset="0"/>
              </a:rPr>
              <a:t> </a:t>
            </a:r>
            <a:endParaRPr lang="en-US" sz="1500" b="1" dirty="0">
              <a:solidFill>
                <a:schemeClr val="tx2"/>
              </a:solidFill>
              <a:latin typeface="League Spartan" charset="0"/>
              <a:ea typeface="League Spartan" charset="0"/>
              <a:cs typeface="League Spartan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92729" y="179500"/>
            <a:ext cx="94523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kk-KZ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PT Sans Caption"/>
              </a:rPr>
              <a:t> 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66800" y="1219200"/>
            <a:ext cx="102706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kk-KZ" sz="2800" dirty="0">
                <a:latin typeface="Arial" pitchFamily="34" charset="0"/>
                <a:cs typeface="Arial" pitchFamily="34" charset="0"/>
              </a:rPr>
              <a:t> </a:t>
            </a:r>
            <a:endParaRPr lang="ru-RU" sz="2800" dirty="0" err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68461" y="1045027"/>
            <a:ext cx="29807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Мысалдар</a:t>
            </a:r>
            <a:r>
              <a:rPr lang="ru-RU" sz="2400" b="1" dirty="0">
                <a:solidFill>
                  <a:srgbClr val="59359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77755" y="1642777"/>
                <a:ext cx="4183838" cy="10610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/>
                                </a:rPr>
                                <m:t>7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/>
                                </a:rPr>
                                <m:t>7+1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7+1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/>
                        </a:rPr>
                        <m:t>𝐶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/>
                                </a:rPr>
                                <m:t>8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8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7755" y="1642777"/>
                <a:ext cx="4183838" cy="106106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844129" y="3013019"/>
                <a:ext cx="2430088" cy="8996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ru-RU" sz="20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ru-RU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000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rad>
                                </m:den>
                              </m:f>
                              <m:r>
                                <a:rPr lang="en-US" sz="2000" b="0" i="1" smtClean="0">
                                  <a:latin typeface="Cambria Math"/>
                                </a:rPr>
                                <m:t>+3</m:t>
                              </m:r>
                              <m:sSup>
                                <m:sSup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000" b="0" i="1" smtClean="0">
                                      <a:latin typeface="Cambria Math"/>
                                    </a:rPr>
                                    <m:t>4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2000" b="0" i="1" smtClean="0">
                              <a:latin typeface="Cambria Math"/>
                            </a:rPr>
                            <m:t>𝑑𝑥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4129" y="3013019"/>
                <a:ext cx="2430088" cy="89967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829125" y="4771977"/>
                <a:ext cx="2460096" cy="10610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4</m:t>
                                  </m:r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−3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/>
                            </a:rPr>
                            <m:t>𝑑𝑥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9125" y="4771977"/>
                <a:ext cx="2460096" cy="106106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Прямоугольник 20"/>
          <p:cNvSpPr/>
          <p:nvPr/>
        </p:nvSpPr>
        <p:spPr>
          <a:xfrm>
            <a:off x="2653144" y="248856"/>
            <a:ext cx="732600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kk-KZ" sz="3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PT Sans Caption"/>
              </a:rPr>
              <a:t>Анықталмаған интегралды есептеу</a:t>
            </a:r>
            <a:endParaRPr lang="ru-RU" sz="3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PT Sans Caption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326125" y="3013200"/>
                <a:ext cx="2570897" cy="8996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/>
                        </a:rPr>
                        <m:t>2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latin typeface="Cambria Math"/>
                                </a:rPr>
                                <m:t>𝑑𝑥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rad>
                            </m:den>
                          </m:f>
                        </m:e>
                      </m:nary>
                      <m:r>
                        <a:rPr lang="en-US" sz="2000" i="1">
                          <a:latin typeface="Cambria Math"/>
                        </a:rPr>
                        <m:t>+3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/>
                                </a:rPr>
                                <m:t>4</m:t>
                              </m:r>
                            </m:sup>
                          </m:sSup>
                          <m:r>
                            <a:rPr lang="en-US" sz="2000" i="1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000" i="1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6125" y="3013200"/>
                <a:ext cx="2570897" cy="89967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7673786" y="3013200"/>
                <a:ext cx="2661754" cy="7142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/>
                        </a:rPr>
                        <m:t>2</m:t>
                      </m:r>
                      <m:r>
                        <a:rPr lang="en-US" sz="2000" i="1">
                          <a:latin typeface="Cambria Math"/>
                          <a:ea typeface="Cambria Math"/>
                        </a:rPr>
                        <m:t>∙2</m:t>
                      </m:r>
                      <m:rad>
                        <m:radPr>
                          <m:degHide m:val="on"/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000" i="1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</m:rad>
                      <m:r>
                        <a:rPr lang="en-US" sz="2000" i="1">
                          <a:latin typeface="Cambria Math"/>
                          <a:ea typeface="Cambria Math"/>
                        </a:rPr>
                        <m:t>+3∙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/>
                                  <a:ea typeface="Cambria Math"/>
                                </a:rPr>
                                <m:t>5</m:t>
                              </m:r>
                            </m:sup>
                          </m:sSup>
                        </m:num>
                        <m:den>
                          <m:r>
                            <a:rPr lang="en-US" sz="2000" i="1">
                              <a:latin typeface="Cambria Math"/>
                              <a:ea typeface="Cambria Math"/>
                            </a:rPr>
                            <m:t>5</m:t>
                          </m:r>
                        </m:den>
                      </m:f>
                      <m:r>
                        <a:rPr lang="en-US" sz="2000" i="1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000" i="1">
                          <a:latin typeface="Cambria Math"/>
                          <a:ea typeface="Cambria Math"/>
                        </a:rPr>
                        <m:t>𝐶</m:t>
                      </m:r>
                      <m:r>
                        <a:rPr lang="en-US" sz="2000" i="1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3786" y="3013200"/>
                <a:ext cx="2661754" cy="714298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977755" y="3939972"/>
                <a:ext cx="2162836" cy="9912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0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000" i="1" smtClean="0">
                          <a:latin typeface="Cambria Math"/>
                          <a:ea typeface="Cambria Math"/>
                        </a:rPr>
                        <m:t>4</m:t>
                      </m:r>
                      <m:rad>
                        <m:radPr>
                          <m:degHide m:val="on"/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000" i="1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</m:rad>
                      <m:r>
                        <a:rPr lang="en-US" sz="2000" i="1"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/>
                              <a:ea typeface="Cambria Math"/>
                            </a:rPr>
                            <m:t>3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/>
                                  <a:ea typeface="Cambria Math"/>
                                </a:rPr>
                                <m:t>5</m:t>
                              </m:r>
                            </m:sup>
                          </m:sSup>
                        </m:num>
                        <m:den>
                          <m:r>
                            <a:rPr lang="en-US" sz="2000" i="1">
                              <a:latin typeface="Cambria Math"/>
                              <a:ea typeface="Cambria Math"/>
                            </a:rPr>
                            <m:t>5</m:t>
                          </m:r>
                        </m:den>
                      </m:f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𝐶</m:t>
                      </m:r>
                    </m:oMath>
                  </m:oMathPara>
                </a14:m>
                <a:endParaRPr lang="ru-RU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7755" y="3939972"/>
                <a:ext cx="2162836" cy="991297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140591" y="4785756"/>
                <a:ext cx="2807115" cy="8334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4</m:t>
                                  </m:r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400" i="1">
                                      <a:latin typeface="Cambria Math"/>
                                    </a:rPr>
                                    <m:t>−3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sz="2400" i="1">
                          <a:latin typeface="Cambria Math"/>
                        </a:rPr>
                        <m:t>+</m:t>
                      </m:r>
                      <m:r>
                        <a:rPr lang="en-US" sz="2400" i="1">
                          <a:latin typeface="Cambria Math"/>
                        </a:rPr>
                        <m:t>𝐶</m:t>
                      </m:r>
                      <m:r>
                        <a:rPr lang="en-US" sz="2400" i="1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0591" y="4785756"/>
                <a:ext cx="2807115" cy="833433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811451" y="4785756"/>
                <a:ext cx="2085571" cy="8310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4</m:t>
                                  </m:r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400" i="1">
                                      <a:latin typeface="Cambria Math"/>
                                    </a:rPr>
                                    <m:t>−3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12</m:t>
                          </m:r>
                        </m:den>
                      </m:f>
                      <m:r>
                        <a:rPr lang="en-US" sz="2400" b="0" i="0" smtClean="0">
                          <a:latin typeface="Cambria Math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/>
                        </a:rPr>
                        <m:t>C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1451" y="4785756"/>
                <a:ext cx="2085571" cy="831061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062584" y="3013200"/>
                <a:ext cx="2465996" cy="8996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𝑑𝑥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rad>
                            </m:den>
                          </m:f>
                        </m:e>
                      </m:nary>
                      <m:r>
                        <a:rPr lang="en-US" sz="2000" i="1">
                          <a:latin typeface="Cambria Math"/>
                        </a:rPr>
                        <m:t>+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000" i="1">
                              <a:latin typeface="Cambria Math"/>
                            </a:rPr>
                            <m:t>3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/>
                                </a:rPr>
                                <m:t>4</m:t>
                              </m:r>
                            </m:sup>
                          </m:sSup>
                          <m:r>
                            <a:rPr lang="en-US" sz="2000" i="1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ru-RU" sz="20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2584" y="3013200"/>
                <a:ext cx="2465996" cy="899670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5811451" y="1547587"/>
                <a:ext cx="4768228" cy="10610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400" i="1"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𝑘𝑥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𝑏</m:t>
                              </m:r>
                            </m:e>
                          </m:d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𝑘</m:t>
                          </m:r>
                        </m:den>
                      </m:f>
                      <m:r>
                        <a:rPr lang="en-US" sz="2400" i="1">
                          <a:latin typeface="Cambria Math"/>
                        </a:rPr>
                        <m:t>𝐹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/>
                            </a:rPr>
                            <m:t>𝑘𝑥</m:t>
                          </m:r>
                          <m:r>
                            <a:rPr lang="en-US" sz="2400" i="1">
                              <a:latin typeface="Cambria Math"/>
                            </a:rPr>
                            <m:t>+</m:t>
                          </m:r>
                          <m:r>
                            <a:rPr lang="en-US" sz="2400" i="1">
                              <a:latin typeface="Cambria Math"/>
                            </a:rPr>
                            <m:t>𝑏</m:t>
                          </m:r>
                        </m:e>
                      </m:d>
                      <m:r>
                        <a:rPr lang="en-US" sz="2400" i="1">
                          <a:latin typeface="Cambria Math"/>
                        </a:rPr>
                        <m:t>+</m:t>
                      </m:r>
                      <m:r>
                        <a:rPr lang="en-US" sz="2400" i="1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1451" y="1547587"/>
                <a:ext cx="4768228" cy="1061060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5488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10" grpId="0" animBg="1"/>
      <p:bldP spid="1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1066800" y="1219200"/>
            <a:ext cx="102706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r>
              <a:rPr lang="kk-KZ" sz="2800" dirty="0">
                <a:latin typeface="Arial" pitchFamily="34" charset="0"/>
                <a:cs typeface="Arial" pitchFamily="34" charset="0"/>
              </a:rPr>
              <a:t> </a:t>
            </a:r>
            <a:endParaRPr lang="ru-RU" sz="2800" dirty="0" err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969540" y="1112689"/>
            <a:ext cx="62699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Анықталмаған интегралды табайық:</a:t>
            </a:r>
            <a:endParaRPr lang="ru-RU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32645" y="3071096"/>
                <a:ext cx="4528620" cy="14303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kk-KZ" sz="2400" b="0" i="1" smtClean="0">
                                  <a:latin typeface="Cambria Math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lang="kk-KZ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sup>
                              </m:sSup>
                              <m:r>
                                <a:rPr lang="en-US" sz="2400" b="0" i="1" smtClean="0">
                                  <a:latin typeface="Cambria Math"/>
                                </a:rPr>
                                <m:t>+4</m:t>
                              </m:r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US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24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i="1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400" b="0" i="1" dirty="0">
                  <a:latin typeface="Cambria Math"/>
                </a:endParaRPr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645" y="3071096"/>
                <a:ext cx="4528620" cy="143039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090057" y="1696253"/>
                <a:ext cx="6768935" cy="10610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ru-RU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kk-KZ" sz="2400" i="1">
                                  <a:latin typeface="Cambria Math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lang="kk-KZ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7</m:t>
                                  </m:r>
                                </m:sup>
                              </m:sSup>
                              <m:r>
                                <a:rPr lang="en-US" sz="2400" i="1">
                                  <a:latin typeface="Cambria Math"/>
                                </a:rPr>
                                <m:t>+4</m:t>
                              </m:r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US" sz="2400" i="1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0057" y="1696253"/>
                <a:ext cx="6768935" cy="106106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085057" y="4531841"/>
                <a:ext cx="2534412" cy="12027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8</m:t>
                              </m:r>
                            </m:sup>
                          </m:sSup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4</m:t>
                          </m:r>
                        </m:sup>
                      </m:sSup>
                      <m:r>
                        <a:rPr lang="en-US" sz="2400" i="1"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9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𝐶</m:t>
                      </m:r>
                    </m:oMath>
                  </m:oMathPara>
                </a14:m>
                <a:endParaRPr lang="ru-RU" sz="2400" dirty="0"/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5057" y="4531841"/>
                <a:ext cx="2534412" cy="120276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872735" y="4531842"/>
                <a:ext cx="4288529" cy="12027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latin typeface="Cambria Math"/>
                        </a:rPr>
                        <m:t>=</m:t>
                      </m:r>
                      <m:r>
                        <a:rPr lang="en-US" sz="2400" i="1">
                          <a:latin typeface="Cambria Math"/>
                        </a:rPr>
                        <m:t>2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8</m:t>
                              </m:r>
                            </m:sup>
                          </m:sSup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8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+4∙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4</m:t>
                              </m:r>
                            </m:sup>
                          </m:sSup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3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3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𝐶</m:t>
                      </m:r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735" y="4531842"/>
                <a:ext cx="4288529" cy="12027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626696" y="3071096"/>
                <a:ext cx="4762394" cy="14303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400" i="1">
                              <a:latin typeface="Cambria Math"/>
                            </a:rPr>
                            <m:t>2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</a:rPr>
                                <m:t>7</m:t>
                              </m:r>
                            </m:sup>
                          </m:sSup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  <m:r>
                            <a:rPr lang="en-US" sz="2400" i="1">
                              <a:latin typeface="Cambria Math"/>
                            </a:rPr>
                            <m:t>+</m:t>
                          </m:r>
                        </m:e>
                      </m:nary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400" i="1">
                              <a:latin typeface="Cambria Math"/>
                            </a:rPr>
                            <m:t>4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i="1">
                          <a:latin typeface="Cambria Math"/>
                        </a:rPr>
                        <m:t>−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i="1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n-US" sz="2400" i="1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400" i="1" dirty="0">
                  <a:latin typeface="Cambria Math"/>
                </a:endParaRPr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6696" y="3071096"/>
                <a:ext cx="4762394" cy="143039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1115449" y="240503"/>
            <a:ext cx="3916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err="1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41676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10" grpId="0" animBg="1"/>
      <p:bldP spid="6" grpId="0" animBg="1"/>
      <p:bldP spid="21" grpId="0" animBg="1"/>
      <p:bldP spid="22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224</Words>
  <Application>Microsoft Office PowerPoint</Application>
  <PresentationFormat>Широкоэкранный</PresentationFormat>
  <Paragraphs>158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League Spartan</vt:lpstr>
      <vt:lpstr>Open Sans</vt:lpstr>
      <vt:lpstr>PT Sans Caption</vt:lpstr>
      <vt:lpstr>Tahoma</vt:lpstr>
      <vt:lpstr>Wingdings</vt:lpstr>
      <vt:lpstr>Тема Office</vt:lpstr>
      <vt:lpstr>Презентация PowerPoint</vt:lpstr>
      <vt:lpstr>Алғашқы функция және анықталмаған интеграл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66</cp:revision>
  <dcterms:created xsi:type="dcterms:W3CDTF">2022-09-04T21:41:09Z</dcterms:created>
  <dcterms:modified xsi:type="dcterms:W3CDTF">2024-08-14T16:04:49Z</dcterms:modified>
</cp:coreProperties>
</file>