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7283464566931E-2"/>
          <c:y val="2.4667874958915172E-2"/>
          <c:w val="0.89461466535433076"/>
          <c:h val="0.8393986934425016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2">
                  <c:v>5</c:v>
                </c:pt>
                <c:pt idx="3">
                  <c:v>22</c:v>
                </c:pt>
                <c:pt idx="4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B22-430D-A95C-7C83F26ADE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12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B22-430D-A95C-7C83F26ADE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478648"/>
        <c:axId val="160479040"/>
      </c:lineChart>
      <c:catAx>
        <c:axId val="160478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 err="1">
                    <a:solidFill>
                      <a:schemeClr val="tx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Ұпай</a:t>
                </a:r>
                <a:r>
                  <a:rPr lang="ru-RU" sz="1800" b="1" dirty="0">
                    <a:solidFill>
                      <a:schemeClr val="tx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саны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479040"/>
        <c:crosses val="autoZero"/>
        <c:auto val="1"/>
        <c:lblAlgn val="ctr"/>
        <c:lblOffset val="100"/>
        <c:noMultiLvlLbl val="0"/>
      </c:catAx>
      <c:valAx>
        <c:axId val="16047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kk-KZ" sz="1800" b="1" dirty="0">
                    <a:solidFill>
                      <a:schemeClr val="tx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Оқушы</a:t>
                </a:r>
                <a:r>
                  <a:rPr lang="kk-KZ" sz="1800" b="1" baseline="0" dirty="0">
                    <a:solidFill>
                      <a:schemeClr val="tx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саны</a:t>
                </a:r>
                <a:endParaRPr lang="ru-RU" sz="1800" b="1" dirty="0">
                  <a:solidFill>
                    <a:schemeClr val="tx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c:rich>
          </c:tx>
          <c:layout>
            <c:manualLayout>
              <c:xMode val="edge"/>
              <c:yMode val="edge"/>
              <c:x val="1.0664113118059801E-2"/>
              <c:y val="0.3593132884490639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478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0.56699</cdr:x>
      <cdr:y>0.08181</cdr:y>
    </cdr:from>
    <cdr:to>
      <cdr:x>0.75704</cdr:x>
      <cdr:y>0.15226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F11056C-4AF1-4AF0-97CD-801813A70DD3}"/>
            </a:ext>
          </a:extLst>
        </cdr:cNvPr>
        <cdr:cNvSpPr txBox="1"/>
      </cdr:nvSpPr>
      <cdr:spPr>
        <a:xfrm xmlns:a="http://schemas.openxmlformats.org/drawingml/2006/main">
          <a:off x="4608497" y="443309"/>
          <a:ext cx="1544715" cy="381740"/>
        </a:xfrm>
        <a:prstGeom xmlns:a="http://schemas.openxmlformats.org/drawingml/2006/main" prst="rect">
          <a:avLst/>
        </a:prstGeom>
        <a:ln xmlns:a="http://schemas.openxmlformats.org/drawingml/2006/main" w="28575">
          <a:solidFill>
            <a:srgbClr val="7030A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k-KZ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 сыныбы</a:t>
          </a:r>
          <a:endParaRPr lang="ru-RU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A10F7-E203-408A-B08D-03768BAA037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41EA4-491C-45FF-902E-5369CA0DF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810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1" y="2282099"/>
            <a:ext cx="5746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анализ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бастамалары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AC8CE4D-5D82-4A38-942E-8C57D86C8A3B}"/>
              </a:ext>
            </a:extLst>
          </p:cNvPr>
          <p:cNvSpPr txBox="1"/>
          <p:nvPr/>
        </p:nvSpPr>
        <p:spPr>
          <a:xfrm>
            <a:off x="880301" y="511045"/>
            <a:ext cx="1033678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</a:p>
          <a:p>
            <a:r>
              <a:rPr lang="kk-KZ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</a:t>
            </a:r>
            <a:r>
              <a:rPr lang="kk-KZ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айдағы ауа температурасын өлшеу нәтижесінде келесі нәтижелер алынды:</a:t>
            </a:r>
          </a:p>
          <a:p>
            <a:r>
              <a:rPr lang="kk-KZ" sz="1900" b="1" dirty="0"/>
              <a:t>0, 0, 2, 3, 8, 7, 7, 8, 8, 12, 12, 14, 12, 12, 14, 16, 15, 15, 16, 15, 15, 16, 16, 19, 19, 20, 21, 20, 19, </a:t>
            </a:r>
            <a:r>
              <a:rPr lang="kk-KZ" sz="1900" b="1" dirty="0" smtClean="0"/>
              <a:t>20</a:t>
            </a:r>
            <a:endParaRPr lang="kk-KZ" sz="19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1900" b="1" dirty="0" smtClean="0"/>
              <a:t>бақылаудың вариациялық қатарын құрастырып, таңдаманың көлемін табыңыз;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1900" b="1" dirty="0" smtClean="0"/>
              <a:t>салыстырмалы жиіліктің вариациялық қатарын құрастырыңыз;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1900" b="1" dirty="0" smtClean="0"/>
              <a:t>салыстырмалы жиіліктің вариациялық қатарын процентпен құрастырыңыз;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1900" b="1" dirty="0" smtClean="0"/>
              <a:t>таңдама дисперсиясын және орташа квадраттық ауытқуын табыңыз.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9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69BA7B-4E28-44C7-9FB2-E4BF47CCA827}"/>
              </a:ext>
            </a:extLst>
          </p:cNvPr>
          <p:cNvSpPr txBox="1"/>
          <p:nvPr/>
        </p:nvSpPr>
        <p:spPr>
          <a:xfrm>
            <a:off x="948223" y="3049755"/>
            <a:ext cx="142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 </a:t>
            </a:r>
            <a:endParaRPr lang="ru-RU" sz="24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Таблица 4">
                <a:extLst>
                  <a:ext uri="{FF2B5EF4-FFF2-40B4-BE49-F238E27FC236}">
                    <a16:creationId xmlns:a16="http://schemas.microsoft.com/office/drawing/2014/main" xmlns="" id="{B6FA377B-20F8-4BE8-AF0C-1EBA2C3442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7709862"/>
                  </p:ext>
                </p:extLst>
              </p:nvPr>
            </p:nvGraphicFramePr>
            <p:xfrm>
              <a:off x="960903" y="3562088"/>
              <a:ext cx="8776553" cy="10820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342522">
                      <a:extLst>
                        <a:ext uri="{9D8B030D-6E8A-4147-A177-3AD203B41FA5}">
                          <a16:colId xmlns:a16="http://schemas.microsoft.com/office/drawing/2014/main" xmlns="" val="3790617906"/>
                        </a:ext>
                      </a:extLst>
                    </a:gridCol>
                    <a:gridCol w="569257">
                      <a:extLst>
                        <a:ext uri="{9D8B030D-6E8A-4147-A177-3AD203B41FA5}">
                          <a16:colId xmlns:a16="http://schemas.microsoft.com/office/drawing/2014/main" xmlns="" val="3581962712"/>
                        </a:ext>
                      </a:extLst>
                    </a:gridCol>
                    <a:gridCol w="569257">
                      <a:extLst>
                        <a:ext uri="{9D8B030D-6E8A-4147-A177-3AD203B41FA5}">
                          <a16:colId xmlns:a16="http://schemas.microsoft.com/office/drawing/2014/main" xmlns="" val="2938160270"/>
                        </a:ext>
                      </a:extLst>
                    </a:gridCol>
                    <a:gridCol w="542150">
                      <a:extLst>
                        <a:ext uri="{9D8B030D-6E8A-4147-A177-3AD203B41FA5}">
                          <a16:colId xmlns:a16="http://schemas.microsoft.com/office/drawing/2014/main" xmlns="" val="1955025550"/>
                        </a:ext>
                      </a:extLst>
                    </a:gridCol>
                    <a:gridCol w="524078">
                      <a:extLst>
                        <a:ext uri="{9D8B030D-6E8A-4147-A177-3AD203B41FA5}">
                          <a16:colId xmlns:a16="http://schemas.microsoft.com/office/drawing/2014/main" xmlns="" val="2923826779"/>
                        </a:ext>
                      </a:extLst>
                    </a:gridCol>
                    <a:gridCol w="578293">
                      <a:extLst>
                        <a:ext uri="{9D8B030D-6E8A-4147-A177-3AD203B41FA5}">
                          <a16:colId xmlns:a16="http://schemas.microsoft.com/office/drawing/2014/main" xmlns="" val="1534904993"/>
                        </a:ext>
                      </a:extLst>
                    </a:gridCol>
                    <a:gridCol w="587328">
                      <a:extLst>
                        <a:ext uri="{9D8B030D-6E8A-4147-A177-3AD203B41FA5}">
                          <a16:colId xmlns:a16="http://schemas.microsoft.com/office/drawing/2014/main" xmlns="" val="926357310"/>
                        </a:ext>
                      </a:extLst>
                    </a:gridCol>
                    <a:gridCol w="686723">
                      <a:extLst>
                        <a:ext uri="{9D8B030D-6E8A-4147-A177-3AD203B41FA5}">
                          <a16:colId xmlns:a16="http://schemas.microsoft.com/office/drawing/2014/main" xmlns="" val="2522357076"/>
                        </a:ext>
                      </a:extLst>
                    </a:gridCol>
                    <a:gridCol w="650580">
                      <a:extLst>
                        <a:ext uri="{9D8B030D-6E8A-4147-A177-3AD203B41FA5}">
                          <a16:colId xmlns:a16="http://schemas.microsoft.com/office/drawing/2014/main" xmlns="" val="1139814266"/>
                        </a:ext>
                      </a:extLst>
                    </a:gridCol>
                    <a:gridCol w="686722">
                      <a:extLst>
                        <a:ext uri="{9D8B030D-6E8A-4147-A177-3AD203B41FA5}">
                          <a16:colId xmlns:a16="http://schemas.microsoft.com/office/drawing/2014/main" xmlns="" val="1649155653"/>
                        </a:ext>
                      </a:extLst>
                    </a:gridCol>
                    <a:gridCol w="695759">
                      <a:extLst>
                        <a:ext uri="{9D8B030D-6E8A-4147-A177-3AD203B41FA5}">
                          <a16:colId xmlns:a16="http://schemas.microsoft.com/office/drawing/2014/main" xmlns="" val="975321588"/>
                        </a:ext>
                      </a:extLst>
                    </a:gridCol>
                    <a:gridCol w="668652">
                      <a:extLst>
                        <a:ext uri="{9D8B030D-6E8A-4147-A177-3AD203B41FA5}">
                          <a16:colId xmlns:a16="http://schemas.microsoft.com/office/drawing/2014/main" xmlns="" val="3346269471"/>
                        </a:ext>
                      </a:extLst>
                    </a:gridCol>
                    <a:gridCol w="675232">
                      <a:extLst>
                        <a:ext uri="{9D8B030D-6E8A-4147-A177-3AD203B41FA5}">
                          <a16:colId xmlns:a16="http://schemas.microsoft.com/office/drawing/2014/main" xmlns="" val="867015731"/>
                        </a:ext>
                      </a:extLst>
                    </a:gridCol>
                  </a:tblGrid>
                  <a:tr h="3712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  <a:p>
                          <a:pPr algn="ctr"/>
                          <a:r>
                            <a:rPr lang="ru-RU" sz="1900" dirty="0"/>
                            <a:t>варианта</a:t>
                          </a:r>
                          <a:endParaRPr lang="ru-RU" sz="19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329609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0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ru-RU" sz="2000" dirty="0" err="1"/>
                            <a:t>жиілік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8705512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Таблица 4">
                <a:extLst>
                  <a:ext uri="{FF2B5EF4-FFF2-40B4-BE49-F238E27FC236}">
                    <a16:creationId xmlns:a16="http://schemas.microsoft.com/office/drawing/2014/main" id="{B6FA377B-20F8-4BE8-AF0C-1EBA2C3442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627640"/>
                  </p:ext>
                </p:extLst>
              </p:nvPr>
            </p:nvGraphicFramePr>
            <p:xfrm>
              <a:off x="960903" y="3562088"/>
              <a:ext cx="8776553" cy="10820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342522">
                      <a:extLst>
                        <a:ext uri="{9D8B030D-6E8A-4147-A177-3AD203B41FA5}">
                          <a16:colId xmlns:a16="http://schemas.microsoft.com/office/drawing/2014/main" val="3790617906"/>
                        </a:ext>
                      </a:extLst>
                    </a:gridCol>
                    <a:gridCol w="569257">
                      <a:extLst>
                        <a:ext uri="{9D8B030D-6E8A-4147-A177-3AD203B41FA5}">
                          <a16:colId xmlns:a16="http://schemas.microsoft.com/office/drawing/2014/main" val="3581962712"/>
                        </a:ext>
                      </a:extLst>
                    </a:gridCol>
                    <a:gridCol w="569257">
                      <a:extLst>
                        <a:ext uri="{9D8B030D-6E8A-4147-A177-3AD203B41FA5}">
                          <a16:colId xmlns:a16="http://schemas.microsoft.com/office/drawing/2014/main" val="2938160270"/>
                        </a:ext>
                      </a:extLst>
                    </a:gridCol>
                    <a:gridCol w="542150">
                      <a:extLst>
                        <a:ext uri="{9D8B030D-6E8A-4147-A177-3AD203B41FA5}">
                          <a16:colId xmlns:a16="http://schemas.microsoft.com/office/drawing/2014/main" val="1955025550"/>
                        </a:ext>
                      </a:extLst>
                    </a:gridCol>
                    <a:gridCol w="524078">
                      <a:extLst>
                        <a:ext uri="{9D8B030D-6E8A-4147-A177-3AD203B41FA5}">
                          <a16:colId xmlns:a16="http://schemas.microsoft.com/office/drawing/2014/main" val="2923826779"/>
                        </a:ext>
                      </a:extLst>
                    </a:gridCol>
                    <a:gridCol w="578293">
                      <a:extLst>
                        <a:ext uri="{9D8B030D-6E8A-4147-A177-3AD203B41FA5}">
                          <a16:colId xmlns:a16="http://schemas.microsoft.com/office/drawing/2014/main" val="1534904993"/>
                        </a:ext>
                      </a:extLst>
                    </a:gridCol>
                    <a:gridCol w="587328">
                      <a:extLst>
                        <a:ext uri="{9D8B030D-6E8A-4147-A177-3AD203B41FA5}">
                          <a16:colId xmlns:a16="http://schemas.microsoft.com/office/drawing/2014/main" val="926357310"/>
                        </a:ext>
                      </a:extLst>
                    </a:gridCol>
                    <a:gridCol w="686723">
                      <a:extLst>
                        <a:ext uri="{9D8B030D-6E8A-4147-A177-3AD203B41FA5}">
                          <a16:colId xmlns:a16="http://schemas.microsoft.com/office/drawing/2014/main" val="2522357076"/>
                        </a:ext>
                      </a:extLst>
                    </a:gridCol>
                    <a:gridCol w="650580">
                      <a:extLst>
                        <a:ext uri="{9D8B030D-6E8A-4147-A177-3AD203B41FA5}">
                          <a16:colId xmlns:a16="http://schemas.microsoft.com/office/drawing/2014/main" val="1139814266"/>
                        </a:ext>
                      </a:extLst>
                    </a:gridCol>
                    <a:gridCol w="686722">
                      <a:extLst>
                        <a:ext uri="{9D8B030D-6E8A-4147-A177-3AD203B41FA5}">
                          <a16:colId xmlns:a16="http://schemas.microsoft.com/office/drawing/2014/main" val="1649155653"/>
                        </a:ext>
                      </a:extLst>
                    </a:gridCol>
                    <a:gridCol w="695759">
                      <a:extLst>
                        <a:ext uri="{9D8B030D-6E8A-4147-A177-3AD203B41FA5}">
                          <a16:colId xmlns:a16="http://schemas.microsoft.com/office/drawing/2014/main" val="975321588"/>
                        </a:ext>
                      </a:extLst>
                    </a:gridCol>
                    <a:gridCol w="668652">
                      <a:extLst>
                        <a:ext uri="{9D8B030D-6E8A-4147-A177-3AD203B41FA5}">
                          <a16:colId xmlns:a16="http://schemas.microsoft.com/office/drawing/2014/main" val="3346269471"/>
                        </a:ext>
                      </a:extLst>
                    </a:gridCol>
                    <a:gridCol w="675232">
                      <a:extLst>
                        <a:ext uri="{9D8B030D-6E8A-4147-A177-3AD203B41FA5}">
                          <a16:colId xmlns:a16="http://schemas.microsoft.com/office/drawing/2014/main" val="867015731"/>
                        </a:ext>
                      </a:extLst>
                    </a:gridCol>
                  </a:tblGrid>
                  <a:tr h="6858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55" t="-885" r="-555909" b="-743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2960923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55" t="-175385" r="-555909" b="-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055129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BDEA194-9FFC-4D4C-AC0E-2CB33C5E140C}"/>
              </a:ext>
            </a:extLst>
          </p:cNvPr>
          <p:cNvSpPr txBox="1"/>
          <p:nvPr/>
        </p:nvSpPr>
        <p:spPr>
          <a:xfrm>
            <a:off x="906011" y="4796380"/>
            <a:ext cx="2459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/>
              <a:t>Таңдама </a:t>
            </a:r>
            <a:r>
              <a:rPr lang="kk-KZ" sz="2000" b="1" dirty="0" smtClean="0"/>
              <a:t>көлемі:</a:t>
            </a:r>
            <a:endParaRPr lang="ru-RU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9293DF2D-51C5-4203-8245-E18D56560C07}"/>
                  </a:ext>
                </a:extLst>
              </p:cNvPr>
              <p:cNvSpPr txBox="1"/>
              <p:nvPr/>
            </p:nvSpPr>
            <p:spPr>
              <a:xfrm>
                <a:off x="3076282" y="4840739"/>
                <a:ext cx="59298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93DF2D-51C5-4203-8245-E18D56560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282" y="4840739"/>
                <a:ext cx="5929828" cy="307777"/>
              </a:xfrm>
              <a:prstGeom prst="rect">
                <a:avLst/>
              </a:prstGeom>
              <a:blipFill>
                <a:blip r:embed="rId3"/>
                <a:stretch>
                  <a:fillRect l="-514" r="-412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4BA94D8-FBB5-44E7-BD59-9BA79D6CEFD0}"/>
                  </a:ext>
                </a:extLst>
              </p:cNvPr>
              <p:cNvSpPr txBox="1"/>
              <p:nvPr/>
            </p:nvSpPr>
            <p:spPr>
              <a:xfrm>
                <a:off x="906011" y="5289301"/>
                <a:ext cx="3828606" cy="584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b="1" dirty="0"/>
                  <a:t>Салыстырмалы </a:t>
                </a:r>
                <a:r>
                  <a:rPr lang="kk-KZ" sz="2000" b="1" dirty="0" smtClean="0"/>
                  <a:t>жиілік: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  <m:r>
                      <a:rPr lang="ru-RU" sz="2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4BA94D8-FBB5-44E7-BD59-9BA79D6CE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5289301"/>
                <a:ext cx="3828606" cy="584904"/>
              </a:xfrm>
              <a:prstGeom prst="rect">
                <a:avLst/>
              </a:prstGeom>
              <a:blipFill>
                <a:blip r:embed="rId4"/>
                <a:stretch>
                  <a:fillRect l="-1752" b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0CEC0FE-0647-41FE-9800-0C75DC30D560}"/>
                  </a:ext>
                </a:extLst>
              </p:cNvPr>
              <p:cNvSpPr txBox="1"/>
              <p:nvPr/>
            </p:nvSpPr>
            <p:spPr>
              <a:xfrm>
                <a:off x="5446415" y="5245312"/>
                <a:ext cx="440530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20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ru-RU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  . . . 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0CEC0FE-0647-41FE-9800-0C75DC30D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415" y="5245312"/>
                <a:ext cx="4405309" cy="57823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06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Таблица 4">
                <a:extLst>
                  <a:ext uri="{FF2B5EF4-FFF2-40B4-BE49-F238E27FC236}">
                    <a16:creationId xmlns:a16="http://schemas.microsoft.com/office/drawing/2014/main" xmlns="" id="{42D94A08-9593-40EB-BA2B-9B047AAB47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4042154"/>
                  </p:ext>
                </p:extLst>
              </p:nvPr>
            </p:nvGraphicFramePr>
            <p:xfrm>
              <a:off x="989584" y="598163"/>
              <a:ext cx="8706507" cy="174612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331807">
                      <a:extLst>
                        <a:ext uri="{9D8B030D-6E8A-4147-A177-3AD203B41FA5}">
                          <a16:colId xmlns:a16="http://schemas.microsoft.com/office/drawing/2014/main" xmlns="" val="3790617906"/>
                        </a:ext>
                      </a:extLst>
                    </a:gridCol>
                    <a:gridCol w="564714">
                      <a:extLst>
                        <a:ext uri="{9D8B030D-6E8A-4147-A177-3AD203B41FA5}">
                          <a16:colId xmlns:a16="http://schemas.microsoft.com/office/drawing/2014/main" xmlns="" val="3581962712"/>
                        </a:ext>
                      </a:extLst>
                    </a:gridCol>
                    <a:gridCol w="564714">
                      <a:extLst>
                        <a:ext uri="{9D8B030D-6E8A-4147-A177-3AD203B41FA5}">
                          <a16:colId xmlns:a16="http://schemas.microsoft.com/office/drawing/2014/main" xmlns="" val="2938160270"/>
                        </a:ext>
                      </a:extLst>
                    </a:gridCol>
                    <a:gridCol w="537823">
                      <a:extLst>
                        <a:ext uri="{9D8B030D-6E8A-4147-A177-3AD203B41FA5}">
                          <a16:colId xmlns:a16="http://schemas.microsoft.com/office/drawing/2014/main" xmlns="" val="1955025550"/>
                        </a:ext>
                      </a:extLst>
                    </a:gridCol>
                    <a:gridCol w="519895">
                      <a:extLst>
                        <a:ext uri="{9D8B030D-6E8A-4147-A177-3AD203B41FA5}">
                          <a16:colId xmlns:a16="http://schemas.microsoft.com/office/drawing/2014/main" xmlns="" val="2923826779"/>
                        </a:ext>
                      </a:extLst>
                    </a:gridCol>
                    <a:gridCol w="573678">
                      <a:extLst>
                        <a:ext uri="{9D8B030D-6E8A-4147-A177-3AD203B41FA5}">
                          <a16:colId xmlns:a16="http://schemas.microsoft.com/office/drawing/2014/main" xmlns="" val="1534904993"/>
                        </a:ext>
                      </a:extLst>
                    </a:gridCol>
                    <a:gridCol w="582641">
                      <a:extLst>
                        <a:ext uri="{9D8B030D-6E8A-4147-A177-3AD203B41FA5}">
                          <a16:colId xmlns:a16="http://schemas.microsoft.com/office/drawing/2014/main" xmlns="" val="926357310"/>
                        </a:ext>
                      </a:extLst>
                    </a:gridCol>
                    <a:gridCol w="681242">
                      <a:extLst>
                        <a:ext uri="{9D8B030D-6E8A-4147-A177-3AD203B41FA5}">
                          <a16:colId xmlns:a16="http://schemas.microsoft.com/office/drawing/2014/main" xmlns="" val="2522357076"/>
                        </a:ext>
                      </a:extLst>
                    </a:gridCol>
                    <a:gridCol w="645388">
                      <a:extLst>
                        <a:ext uri="{9D8B030D-6E8A-4147-A177-3AD203B41FA5}">
                          <a16:colId xmlns:a16="http://schemas.microsoft.com/office/drawing/2014/main" xmlns="" val="1139814266"/>
                        </a:ext>
                      </a:extLst>
                    </a:gridCol>
                    <a:gridCol w="681241">
                      <a:extLst>
                        <a:ext uri="{9D8B030D-6E8A-4147-A177-3AD203B41FA5}">
                          <a16:colId xmlns:a16="http://schemas.microsoft.com/office/drawing/2014/main" xmlns="" val="1649155653"/>
                        </a:ext>
                      </a:extLst>
                    </a:gridCol>
                    <a:gridCol w="690206">
                      <a:extLst>
                        <a:ext uri="{9D8B030D-6E8A-4147-A177-3AD203B41FA5}">
                          <a16:colId xmlns:a16="http://schemas.microsoft.com/office/drawing/2014/main" xmlns="" val="975321588"/>
                        </a:ext>
                      </a:extLst>
                    </a:gridCol>
                    <a:gridCol w="663315">
                      <a:extLst>
                        <a:ext uri="{9D8B030D-6E8A-4147-A177-3AD203B41FA5}">
                          <a16:colId xmlns:a16="http://schemas.microsoft.com/office/drawing/2014/main" xmlns="" val="3346269471"/>
                        </a:ext>
                      </a:extLst>
                    </a:gridCol>
                    <a:gridCol w="669843">
                      <a:extLst>
                        <a:ext uri="{9D8B030D-6E8A-4147-A177-3AD203B41FA5}">
                          <a16:colId xmlns:a16="http://schemas.microsoft.com/office/drawing/2014/main" xmlns="" val="867015731"/>
                        </a:ext>
                      </a:extLst>
                    </a:gridCol>
                  </a:tblGrid>
                  <a:tr h="3712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  <a:p>
                          <a:pPr algn="ctr"/>
                          <a:r>
                            <a:rPr lang="ru-RU" sz="1900" dirty="0"/>
                            <a:t>варианта</a:t>
                          </a:r>
                          <a:endParaRPr lang="ru-RU" sz="19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329609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600" b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</m:oMath>
                          </a14:m>
                          <a:r>
                            <a:rPr lang="ru-RU" sz="1600" b="1" dirty="0" smtClean="0"/>
                            <a:t> жиілік</a:t>
                          </a:r>
                          <a:endParaRPr lang="ru-RU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8705512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ru-RU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e>
                                      <m:sub>
                                        <m:r>
                                          <a:rPr lang="en-US" sz="2000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6238982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Таблица 4">
                <a:extLst>
                  <a:ext uri="{FF2B5EF4-FFF2-40B4-BE49-F238E27FC236}">
                    <a16:creationId xmlns:a16="http://schemas.microsoft.com/office/drawing/2014/main" id="{42D94A08-9593-40EB-BA2B-9B047AAB47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6489067"/>
                  </p:ext>
                </p:extLst>
              </p:nvPr>
            </p:nvGraphicFramePr>
            <p:xfrm>
              <a:off x="989584" y="598163"/>
              <a:ext cx="8706507" cy="174612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331807">
                      <a:extLst>
                        <a:ext uri="{9D8B030D-6E8A-4147-A177-3AD203B41FA5}">
                          <a16:colId xmlns:a16="http://schemas.microsoft.com/office/drawing/2014/main" val="3790617906"/>
                        </a:ext>
                      </a:extLst>
                    </a:gridCol>
                    <a:gridCol w="564714">
                      <a:extLst>
                        <a:ext uri="{9D8B030D-6E8A-4147-A177-3AD203B41FA5}">
                          <a16:colId xmlns:a16="http://schemas.microsoft.com/office/drawing/2014/main" val="3581962712"/>
                        </a:ext>
                      </a:extLst>
                    </a:gridCol>
                    <a:gridCol w="564714">
                      <a:extLst>
                        <a:ext uri="{9D8B030D-6E8A-4147-A177-3AD203B41FA5}">
                          <a16:colId xmlns:a16="http://schemas.microsoft.com/office/drawing/2014/main" val="2938160270"/>
                        </a:ext>
                      </a:extLst>
                    </a:gridCol>
                    <a:gridCol w="537823">
                      <a:extLst>
                        <a:ext uri="{9D8B030D-6E8A-4147-A177-3AD203B41FA5}">
                          <a16:colId xmlns:a16="http://schemas.microsoft.com/office/drawing/2014/main" val="1955025550"/>
                        </a:ext>
                      </a:extLst>
                    </a:gridCol>
                    <a:gridCol w="519895">
                      <a:extLst>
                        <a:ext uri="{9D8B030D-6E8A-4147-A177-3AD203B41FA5}">
                          <a16:colId xmlns:a16="http://schemas.microsoft.com/office/drawing/2014/main" val="2923826779"/>
                        </a:ext>
                      </a:extLst>
                    </a:gridCol>
                    <a:gridCol w="573678">
                      <a:extLst>
                        <a:ext uri="{9D8B030D-6E8A-4147-A177-3AD203B41FA5}">
                          <a16:colId xmlns:a16="http://schemas.microsoft.com/office/drawing/2014/main" val="1534904993"/>
                        </a:ext>
                      </a:extLst>
                    </a:gridCol>
                    <a:gridCol w="582641">
                      <a:extLst>
                        <a:ext uri="{9D8B030D-6E8A-4147-A177-3AD203B41FA5}">
                          <a16:colId xmlns:a16="http://schemas.microsoft.com/office/drawing/2014/main" val="926357310"/>
                        </a:ext>
                      </a:extLst>
                    </a:gridCol>
                    <a:gridCol w="681242">
                      <a:extLst>
                        <a:ext uri="{9D8B030D-6E8A-4147-A177-3AD203B41FA5}">
                          <a16:colId xmlns:a16="http://schemas.microsoft.com/office/drawing/2014/main" val="2522357076"/>
                        </a:ext>
                      </a:extLst>
                    </a:gridCol>
                    <a:gridCol w="645388">
                      <a:extLst>
                        <a:ext uri="{9D8B030D-6E8A-4147-A177-3AD203B41FA5}">
                          <a16:colId xmlns:a16="http://schemas.microsoft.com/office/drawing/2014/main" val="1139814266"/>
                        </a:ext>
                      </a:extLst>
                    </a:gridCol>
                    <a:gridCol w="681241">
                      <a:extLst>
                        <a:ext uri="{9D8B030D-6E8A-4147-A177-3AD203B41FA5}">
                          <a16:colId xmlns:a16="http://schemas.microsoft.com/office/drawing/2014/main" val="1649155653"/>
                        </a:ext>
                      </a:extLst>
                    </a:gridCol>
                    <a:gridCol w="690206">
                      <a:extLst>
                        <a:ext uri="{9D8B030D-6E8A-4147-A177-3AD203B41FA5}">
                          <a16:colId xmlns:a16="http://schemas.microsoft.com/office/drawing/2014/main" val="975321588"/>
                        </a:ext>
                      </a:extLst>
                    </a:gridCol>
                    <a:gridCol w="663315">
                      <a:extLst>
                        <a:ext uri="{9D8B030D-6E8A-4147-A177-3AD203B41FA5}">
                          <a16:colId xmlns:a16="http://schemas.microsoft.com/office/drawing/2014/main" val="3346269471"/>
                        </a:ext>
                      </a:extLst>
                    </a:gridCol>
                    <a:gridCol w="669843">
                      <a:extLst>
                        <a:ext uri="{9D8B030D-6E8A-4147-A177-3AD203B41FA5}">
                          <a16:colId xmlns:a16="http://schemas.microsoft.com/office/drawing/2014/main" val="867015731"/>
                        </a:ext>
                      </a:extLst>
                    </a:gridCol>
                  </a:tblGrid>
                  <a:tr h="6858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57" t="-885" r="-553425" b="-1557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2960923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57" t="-175385" r="-553425" b="-17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70551298"/>
                      </a:ext>
                    </a:extLst>
                  </a:tr>
                  <a:tr h="6640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57" t="-164220" r="-55342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9130" t="-164220" r="-1217391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5484" t="-164220" r="-1104301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60227" t="-164220" r="-106704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73256" t="-164220" r="-991860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15957" t="-164220" r="-80744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08421" t="-164220" r="-69894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5714" t="-164220" r="-49285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30189" t="-164220" r="-42075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80357" t="-164220" r="-298214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71681" t="-164220" r="-19557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11009" t="-164220" r="-102752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00000" t="-164220" r="-1818" b="-1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38982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942C293-93A0-4EB3-8034-0ECC8AF4E656}"/>
                  </a:ext>
                </a:extLst>
              </p:cNvPr>
              <p:cNvSpPr txBox="1"/>
              <p:nvPr/>
            </p:nvSpPr>
            <p:spPr>
              <a:xfrm>
                <a:off x="1043820" y="2458701"/>
                <a:ext cx="2245808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ru-RU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%;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42C293-93A0-4EB3-8034-0ECC8AF4E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2458701"/>
                <a:ext cx="2245808" cy="520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A33DCD8E-96CA-405F-9D05-9B92ECA0E6B8}"/>
                  </a:ext>
                </a:extLst>
              </p:cNvPr>
              <p:cNvSpPr txBox="1"/>
              <p:nvPr/>
            </p:nvSpPr>
            <p:spPr>
              <a:xfrm>
                <a:off x="3409413" y="2458701"/>
                <a:ext cx="224580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ru-RU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%;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3DCD8E-96CA-405F-9D05-9B92ECA0E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413" y="2458701"/>
                <a:ext cx="224580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97BC0CC8-EA13-4448-A5A7-1A1162F97FF7}"/>
                  </a:ext>
                </a:extLst>
              </p:cNvPr>
              <p:cNvSpPr txBox="1"/>
              <p:nvPr/>
            </p:nvSpPr>
            <p:spPr>
              <a:xfrm>
                <a:off x="5793030" y="2458901"/>
                <a:ext cx="19604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ru-RU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7BC0CC8-EA13-4448-A5A7-1A1162F97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030" y="2458901"/>
                <a:ext cx="1960473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Таблица 4">
                <a:extLst>
                  <a:ext uri="{FF2B5EF4-FFF2-40B4-BE49-F238E27FC236}">
                    <a16:creationId xmlns:a16="http://schemas.microsoft.com/office/drawing/2014/main" xmlns="" id="{519FD0C9-FB45-4A21-9C6C-7F6708B2DA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3207124"/>
                  </p:ext>
                </p:extLst>
              </p:nvPr>
            </p:nvGraphicFramePr>
            <p:xfrm>
              <a:off x="989584" y="3099555"/>
              <a:ext cx="8726674" cy="224409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334892">
                      <a:extLst>
                        <a:ext uri="{9D8B030D-6E8A-4147-A177-3AD203B41FA5}">
                          <a16:colId xmlns:a16="http://schemas.microsoft.com/office/drawing/2014/main" xmlns="" val="3790617906"/>
                        </a:ext>
                      </a:extLst>
                    </a:gridCol>
                    <a:gridCol w="669710">
                      <a:extLst>
                        <a:ext uri="{9D8B030D-6E8A-4147-A177-3AD203B41FA5}">
                          <a16:colId xmlns:a16="http://schemas.microsoft.com/office/drawing/2014/main" xmlns="" val="3581962712"/>
                        </a:ext>
                      </a:extLst>
                    </a:gridCol>
                    <a:gridCol w="674703">
                      <a:extLst>
                        <a:ext uri="{9D8B030D-6E8A-4147-A177-3AD203B41FA5}">
                          <a16:colId xmlns:a16="http://schemas.microsoft.com/office/drawing/2014/main" xmlns="" val="2938160270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xmlns="" val="1955025550"/>
                        </a:ext>
                      </a:extLst>
                    </a:gridCol>
                    <a:gridCol w="523783">
                      <a:extLst>
                        <a:ext uri="{9D8B030D-6E8A-4147-A177-3AD203B41FA5}">
                          <a16:colId xmlns:a16="http://schemas.microsoft.com/office/drawing/2014/main" xmlns="" val="2923826779"/>
                        </a:ext>
                      </a:extLst>
                    </a:gridCol>
                    <a:gridCol w="488272">
                      <a:extLst>
                        <a:ext uri="{9D8B030D-6E8A-4147-A177-3AD203B41FA5}">
                          <a16:colId xmlns:a16="http://schemas.microsoft.com/office/drawing/2014/main" xmlns="" val="1534904993"/>
                        </a:ext>
                      </a:extLst>
                    </a:gridCol>
                    <a:gridCol w="781235">
                      <a:extLst>
                        <a:ext uri="{9D8B030D-6E8A-4147-A177-3AD203B41FA5}">
                          <a16:colId xmlns:a16="http://schemas.microsoft.com/office/drawing/2014/main" xmlns="" val="926357310"/>
                        </a:ext>
                      </a:extLst>
                    </a:gridCol>
                    <a:gridCol w="585926">
                      <a:extLst>
                        <a:ext uri="{9D8B030D-6E8A-4147-A177-3AD203B41FA5}">
                          <a16:colId xmlns:a16="http://schemas.microsoft.com/office/drawing/2014/main" xmlns="" val="2522357076"/>
                        </a:ext>
                      </a:extLst>
                    </a:gridCol>
                    <a:gridCol w="820556">
                      <a:extLst>
                        <a:ext uri="{9D8B030D-6E8A-4147-A177-3AD203B41FA5}">
                          <a16:colId xmlns:a16="http://schemas.microsoft.com/office/drawing/2014/main" xmlns="" val="1139814266"/>
                        </a:ext>
                      </a:extLst>
                    </a:gridCol>
                    <a:gridCol w="743484">
                      <a:extLst>
                        <a:ext uri="{9D8B030D-6E8A-4147-A177-3AD203B41FA5}">
                          <a16:colId xmlns:a16="http://schemas.microsoft.com/office/drawing/2014/main" xmlns="" val="1649155653"/>
                        </a:ext>
                      </a:extLst>
                    </a:gridCol>
                    <a:gridCol w="470019">
                      <a:extLst>
                        <a:ext uri="{9D8B030D-6E8A-4147-A177-3AD203B41FA5}">
                          <a16:colId xmlns:a16="http://schemas.microsoft.com/office/drawing/2014/main" xmlns="" val="975321588"/>
                        </a:ext>
                      </a:extLst>
                    </a:gridCol>
                    <a:gridCol w="470019">
                      <a:extLst>
                        <a:ext uri="{9D8B030D-6E8A-4147-A177-3AD203B41FA5}">
                          <a16:colId xmlns:a16="http://schemas.microsoft.com/office/drawing/2014/main" xmlns="" val="3346269471"/>
                        </a:ext>
                      </a:extLst>
                    </a:gridCol>
                    <a:gridCol w="649170">
                      <a:extLst>
                        <a:ext uri="{9D8B030D-6E8A-4147-A177-3AD203B41FA5}">
                          <a16:colId xmlns:a16="http://schemas.microsoft.com/office/drawing/2014/main" xmlns="" val="867015731"/>
                        </a:ext>
                      </a:extLst>
                    </a:gridCol>
                  </a:tblGrid>
                  <a:tr h="3712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  <a:p>
                          <a:pPr algn="ctr"/>
                          <a:r>
                            <a:rPr lang="ru-RU" sz="1900" dirty="0"/>
                            <a:t>варианта</a:t>
                          </a:r>
                          <a:endParaRPr lang="ru-RU" sz="19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0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3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7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8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12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14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15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16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19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20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21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329609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600" b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</m:oMath>
                          </a14:m>
                          <a:r>
                            <a:rPr lang="ru-RU" sz="1600" b="1" dirty="0" smtClean="0"/>
                            <a:t> жиілік</a:t>
                          </a:r>
                          <a:endParaRPr lang="ru-RU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8705512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ru-RU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e>
                                      <m:sub>
                                        <m:r>
                                          <a:rPr lang="en-US" sz="2000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6238982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e>
                                    <m:sub>
                                      <m:r>
                                        <a:rPr lang="en-US" sz="2000" smtClean="0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/>
                            <a:t> %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𝟔𝟕</m:t>
                                </m:r>
                              </m:oMath>
                            </m:oMathPara>
                          </a14:m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𝟔𝟕</m:t>
                                </m:r>
                              </m:oMath>
                            </m:oMathPara>
                          </a14:m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700" b="1" smtClean="0">
                                    <a:latin typeface="Cambria Math" panose="02040503050406030204" pitchFamily="18" charset="0"/>
                                  </a:rPr>
                                  <m:t>𝟔𝟕</m:t>
                                </m:r>
                              </m:oMath>
                            </m:oMathPara>
                          </a14:m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700" b="1" dirty="0" smtClean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700" b="1" dirty="0" smtClean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9947571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Таблица 4">
                <a:extLst>
                  <a:ext uri="{FF2B5EF4-FFF2-40B4-BE49-F238E27FC236}">
                    <a16:creationId xmlns:a16="http://schemas.microsoft.com/office/drawing/2014/main" id="{519FD0C9-FB45-4A21-9C6C-7F6708B2DA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7934256"/>
                  </p:ext>
                </p:extLst>
              </p:nvPr>
            </p:nvGraphicFramePr>
            <p:xfrm>
              <a:off x="989584" y="3099555"/>
              <a:ext cx="8726674" cy="224409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334892">
                      <a:extLst>
                        <a:ext uri="{9D8B030D-6E8A-4147-A177-3AD203B41FA5}">
                          <a16:colId xmlns:a16="http://schemas.microsoft.com/office/drawing/2014/main" val="3790617906"/>
                        </a:ext>
                      </a:extLst>
                    </a:gridCol>
                    <a:gridCol w="669710">
                      <a:extLst>
                        <a:ext uri="{9D8B030D-6E8A-4147-A177-3AD203B41FA5}">
                          <a16:colId xmlns:a16="http://schemas.microsoft.com/office/drawing/2014/main" val="3581962712"/>
                        </a:ext>
                      </a:extLst>
                    </a:gridCol>
                    <a:gridCol w="674703">
                      <a:extLst>
                        <a:ext uri="{9D8B030D-6E8A-4147-A177-3AD203B41FA5}">
                          <a16:colId xmlns:a16="http://schemas.microsoft.com/office/drawing/2014/main" val="2938160270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955025550"/>
                        </a:ext>
                      </a:extLst>
                    </a:gridCol>
                    <a:gridCol w="523783">
                      <a:extLst>
                        <a:ext uri="{9D8B030D-6E8A-4147-A177-3AD203B41FA5}">
                          <a16:colId xmlns:a16="http://schemas.microsoft.com/office/drawing/2014/main" val="2923826779"/>
                        </a:ext>
                      </a:extLst>
                    </a:gridCol>
                    <a:gridCol w="488272">
                      <a:extLst>
                        <a:ext uri="{9D8B030D-6E8A-4147-A177-3AD203B41FA5}">
                          <a16:colId xmlns:a16="http://schemas.microsoft.com/office/drawing/2014/main" val="1534904993"/>
                        </a:ext>
                      </a:extLst>
                    </a:gridCol>
                    <a:gridCol w="781235">
                      <a:extLst>
                        <a:ext uri="{9D8B030D-6E8A-4147-A177-3AD203B41FA5}">
                          <a16:colId xmlns:a16="http://schemas.microsoft.com/office/drawing/2014/main" val="926357310"/>
                        </a:ext>
                      </a:extLst>
                    </a:gridCol>
                    <a:gridCol w="585926">
                      <a:extLst>
                        <a:ext uri="{9D8B030D-6E8A-4147-A177-3AD203B41FA5}">
                          <a16:colId xmlns:a16="http://schemas.microsoft.com/office/drawing/2014/main" val="2522357076"/>
                        </a:ext>
                      </a:extLst>
                    </a:gridCol>
                    <a:gridCol w="820556">
                      <a:extLst>
                        <a:ext uri="{9D8B030D-6E8A-4147-A177-3AD203B41FA5}">
                          <a16:colId xmlns:a16="http://schemas.microsoft.com/office/drawing/2014/main" val="1139814266"/>
                        </a:ext>
                      </a:extLst>
                    </a:gridCol>
                    <a:gridCol w="743484">
                      <a:extLst>
                        <a:ext uri="{9D8B030D-6E8A-4147-A177-3AD203B41FA5}">
                          <a16:colId xmlns:a16="http://schemas.microsoft.com/office/drawing/2014/main" val="1649155653"/>
                        </a:ext>
                      </a:extLst>
                    </a:gridCol>
                    <a:gridCol w="470019">
                      <a:extLst>
                        <a:ext uri="{9D8B030D-6E8A-4147-A177-3AD203B41FA5}">
                          <a16:colId xmlns:a16="http://schemas.microsoft.com/office/drawing/2014/main" val="975321588"/>
                        </a:ext>
                      </a:extLst>
                    </a:gridCol>
                    <a:gridCol w="470019">
                      <a:extLst>
                        <a:ext uri="{9D8B030D-6E8A-4147-A177-3AD203B41FA5}">
                          <a16:colId xmlns:a16="http://schemas.microsoft.com/office/drawing/2014/main" val="3346269471"/>
                        </a:ext>
                      </a:extLst>
                    </a:gridCol>
                    <a:gridCol w="649170">
                      <a:extLst>
                        <a:ext uri="{9D8B030D-6E8A-4147-A177-3AD203B41FA5}">
                          <a16:colId xmlns:a16="http://schemas.microsoft.com/office/drawing/2014/main" val="867015731"/>
                        </a:ext>
                      </a:extLst>
                    </a:gridCol>
                  </a:tblGrid>
                  <a:tr h="6858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457" t="-885" r="-554795" b="-2318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0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3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7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8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12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14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15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16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19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20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/>
                            <a:t>21</a:t>
                          </a:r>
                          <a:endParaRPr lang="ru-RU" sz="18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2960923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457" t="-175385" r="-554795" b="-3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70551298"/>
                      </a:ext>
                    </a:extLst>
                  </a:tr>
                  <a:tr h="6640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457" t="-164220" r="-554795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200000" t="-164220" r="-1004545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297297" t="-164220" r="-895495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525000" t="-164220" r="-1083333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610465" t="-164220" r="-958140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763750" t="-164220" r="-930000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539844" t="-164220" r="-481250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844330" t="-164220" r="-535052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683582" t="-164220" r="-287313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860656" t="-164220" r="-215574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1522078" t="-164220" r="-241558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1622078" t="-164220" r="-141558" b="-807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1239252" t="-164220" r="-1869" b="-807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3898204"/>
                      </a:ext>
                    </a:extLst>
                  </a:tr>
                  <a:tr h="49796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457" t="-351220" r="-554795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200000" t="-351220" r="-1004545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297297" t="-351220" r="-895495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525000" t="-351220" r="-1083333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610465" t="-351220" r="-958140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844330" t="-351220" r="-535052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700" b="1" dirty="0" smtClean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700" b="1" dirty="0" smtClean="0"/>
                            <a:t>13,33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10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dirty="0"/>
                            <a:t>3,33</a:t>
                          </a:r>
                          <a:endParaRPr lang="ru-RU" sz="17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947571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6025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08114605-1F46-4E8A-89F1-65C4294E64AE}"/>
                  </a:ext>
                </a:extLst>
              </p:cNvPr>
              <p:cNvSpPr txBox="1"/>
              <p:nvPr/>
            </p:nvSpPr>
            <p:spPr>
              <a:xfrm>
                <a:off x="920577" y="1756037"/>
                <a:ext cx="8835047" cy="1501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kk-KZ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kk-KZ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𝟏𝟗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2000" b="1" dirty="0"/>
              </a:p>
              <a:p>
                <a:endParaRPr lang="ru-RU" sz="2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8114605-1F46-4E8A-89F1-65C4294E6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1756037"/>
                <a:ext cx="8835047" cy="15015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Таблица 4">
                <a:extLst>
                  <a:ext uri="{FF2B5EF4-FFF2-40B4-BE49-F238E27FC236}">
                    <a16:creationId xmlns:a16="http://schemas.microsoft.com/office/drawing/2014/main" xmlns="" id="{C2E3AF2A-06EC-46E5-959C-ABE44DBE9F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4811126"/>
                  </p:ext>
                </p:extLst>
              </p:nvPr>
            </p:nvGraphicFramePr>
            <p:xfrm>
              <a:off x="988945" y="533423"/>
              <a:ext cx="9308099" cy="109728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23831">
                      <a:extLst>
                        <a:ext uri="{9D8B030D-6E8A-4147-A177-3AD203B41FA5}">
                          <a16:colId xmlns:a16="http://schemas.microsoft.com/office/drawing/2014/main" xmlns="" val="3790617906"/>
                        </a:ext>
                      </a:extLst>
                    </a:gridCol>
                    <a:gridCol w="603734">
                      <a:extLst>
                        <a:ext uri="{9D8B030D-6E8A-4147-A177-3AD203B41FA5}">
                          <a16:colId xmlns:a16="http://schemas.microsoft.com/office/drawing/2014/main" xmlns="" val="3581962712"/>
                        </a:ext>
                      </a:extLst>
                    </a:gridCol>
                    <a:gridCol w="603734">
                      <a:extLst>
                        <a:ext uri="{9D8B030D-6E8A-4147-A177-3AD203B41FA5}">
                          <a16:colId xmlns:a16="http://schemas.microsoft.com/office/drawing/2014/main" xmlns="" val="2938160270"/>
                        </a:ext>
                      </a:extLst>
                    </a:gridCol>
                    <a:gridCol w="574984">
                      <a:extLst>
                        <a:ext uri="{9D8B030D-6E8A-4147-A177-3AD203B41FA5}">
                          <a16:colId xmlns:a16="http://schemas.microsoft.com/office/drawing/2014/main" xmlns="" val="1955025550"/>
                        </a:ext>
                      </a:extLst>
                    </a:gridCol>
                    <a:gridCol w="555819">
                      <a:extLst>
                        <a:ext uri="{9D8B030D-6E8A-4147-A177-3AD203B41FA5}">
                          <a16:colId xmlns:a16="http://schemas.microsoft.com/office/drawing/2014/main" xmlns="" val="2923826779"/>
                        </a:ext>
                      </a:extLst>
                    </a:gridCol>
                    <a:gridCol w="613317">
                      <a:extLst>
                        <a:ext uri="{9D8B030D-6E8A-4147-A177-3AD203B41FA5}">
                          <a16:colId xmlns:a16="http://schemas.microsoft.com/office/drawing/2014/main" xmlns="" val="1534904993"/>
                        </a:ext>
                      </a:extLst>
                    </a:gridCol>
                    <a:gridCol w="622899">
                      <a:extLst>
                        <a:ext uri="{9D8B030D-6E8A-4147-A177-3AD203B41FA5}">
                          <a16:colId xmlns:a16="http://schemas.microsoft.com/office/drawing/2014/main" xmlns="" val="926357310"/>
                        </a:ext>
                      </a:extLst>
                    </a:gridCol>
                    <a:gridCol w="728314">
                      <a:extLst>
                        <a:ext uri="{9D8B030D-6E8A-4147-A177-3AD203B41FA5}">
                          <a16:colId xmlns:a16="http://schemas.microsoft.com/office/drawing/2014/main" xmlns="" val="2522357076"/>
                        </a:ext>
                      </a:extLst>
                    </a:gridCol>
                    <a:gridCol w="689982">
                      <a:extLst>
                        <a:ext uri="{9D8B030D-6E8A-4147-A177-3AD203B41FA5}">
                          <a16:colId xmlns:a16="http://schemas.microsoft.com/office/drawing/2014/main" xmlns="" val="1139814266"/>
                        </a:ext>
                      </a:extLst>
                    </a:gridCol>
                    <a:gridCol w="728313">
                      <a:extLst>
                        <a:ext uri="{9D8B030D-6E8A-4147-A177-3AD203B41FA5}">
                          <a16:colId xmlns:a16="http://schemas.microsoft.com/office/drawing/2014/main" xmlns="" val="1649155653"/>
                        </a:ext>
                      </a:extLst>
                    </a:gridCol>
                    <a:gridCol w="737897">
                      <a:extLst>
                        <a:ext uri="{9D8B030D-6E8A-4147-A177-3AD203B41FA5}">
                          <a16:colId xmlns:a16="http://schemas.microsoft.com/office/drawing/2014/main" xmlns="" val="975321588"/>
                        </a:ext>
                      </a:extLst>
                    </a:gridCol>
                    <a:gridCol w="709148">
                      <a:extLst>
                        <a:ext uri="{9D8B030D-6E8A-4147-A177-3AD203B41FA5}">
                          <a16:colId xmlns:a16="http://schemas.microsoft.com/office/drawing/2014/main" xmlns="" val="3346269471"/>
                        </a:ext>
                      </a:extLst>
                    </a:gridCol>
                    <a:gridCol w="716127">
                      <a:extLst>
                        <a:ext uri="{9D8B030D-6E8A-4147-A177-3AD203B41FA5}">
                          <a16:colId xmlns:a16="http://schemas.microsoft.com/office/drawing/2014/main" xmlns="" val="867015731"/>
                        </a:ext>
                      </a:extLst>
                    </a:gridCol>
                  </a:tblGrid>
                  <a:tr h="3712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  <a:p>
                          <a:pPr algn="ctr"/>
                          <a:r>
                            <a:rPr lang="ru-RU" sz="2000" dirty="0"/>
                            <a:t>варианта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329609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7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1700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700" b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</m:oMath>
                          </a14:m>
                          <a:r>
                            <a:rPr lang="ru-RU" sz="1700" b="1" dirty="0" smtClean="0"/>
                            <a:t> жиілік</a:t>
                          </a:r>
                          <a:endParaRPr lang="ru-RU" sz="17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8705512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Таблица 4">
                <a:extLst>
                  <a:ext uri="{FF2B5EF4-FFF2-40B4-BE49-F238E27FC236}">
                    <a16:creationId xmlns:a16="http://schemas.microsoft.com/office/drawing/2014/main" id="{C2E3AF2A-06EC-46E5-959C-ABE44DBE9F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7132598"/>
                  </p:ext>
                </p:extLst>
              </p:nvPr>
            </p:nvGraphicFramePr>
            <p:xfrm>
              <a:off x="988945" y="533423"/>
              <a:ext cx="9308099" cy="109728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23831">
                      <a:extLst>
                        <a:ext uri="{9D8B030D-6E8A-4147-A177-3AD203B41FA5}">
                          <a16:colId xmlns:a16="http://schemas.microsoft.com/office/drawing/2014/main" val="3790617906"/>
                        </a:ext>
                      </a:extLst>
                    </a:gridCol>
                    <a:gridCol w="603734">
                      <a:extLst>
                        <a:ext uri="{9D8B030D-6E8A-4147-A177-3AD203B41FA5}">
                          <a16:colId xmlns:a16="http://schemas.microsoft.com/office/drawing/2014/main" val="3581962712"/>
                        </a:ext>
                      </a:extLst>
                    </a:gridCol>
                    <a:gridCol w="603734">
                      <a:extLst>
                        <a:ext uri="{9D8B030D-6E8A-4147-A177-3AD203B41FA5}">
                          <a16:colId xmlns:a16="http://schemas.microsoft.com/office/drawing/2014/main" val="2938160270"/>
                        </a:ext>
                      </a:extLst>
                    </a:gridCol>
                    <a:gridCol w="574984">
                      <a:extLst>
                        <a:ext uri="{9D8B030D-6E8A-4147-A177-3AD203B41FA5}">
                          <a16:colId xmlns:a16="http://schemas.microsoft.com/office/drawing/2014/main" val="1955025550"/>
                        </a:ext>
                      </a:extLst>
                    </a:gridCol>
                    <a:gridCol w="555819">
                      <a:extLst>
                        <a:ext uri="{9D8B030D-6E8A-4147-A177-3AD203B41FA5}">
                          <a16:colId xmlns:a16="http://schemas.microsoft.com/office/drawing/2014/main" val="2923826779"/>
                        </a:ext>
                      </a:extLst>
                    </a:gridCol>
                    <a:gridCol w="613317">
                      <a:extLst>
                        <a:ext uri="{9D8B030D-6E8A-4147-A177-3AD203B41FA5}">
                          <a16:colId xmlns:a16="http://schemas.microsoft.com/office/drawing/2014/main" val="1534904993"/>
                        </a:ext>
                      </a:extLst>
                    </a:gridCol>
                    <a:gridCol w="622899">
                      <a:extLst>
                        <a:ext uri="{9D8B030D-6E8A-4147-A177-3AD203B41FA5}">
                          <a16:colId xmlns:a16="http://schemas.microsoft.com/office/drawing/2014/main" val="926357310"/>
                        </a:ext>
                      </a:extLst>
                    </a:gridCol>
                    <a:gridCol w="728314">
                      <a:extLst>
                        <a:ext uri="{9D8B030D-6E8A-4147-A177-3AD203B41FA5}">
                          <a16:colId xmlns:a16="http://schemas.microsoft.com/office/drawing/2014/main" val="2522357076"/>
                        </a:ext>
                      </a:extLst>
                    </a:gridCol>
                    <a:gridCol w="689982">
                      <a:extLst>
                        <a:ext uri="{9D8B030D-6E8A-4147-A177-3AD203B41FA5}">
                          <a16:colId xmlns:a16="http://schemas.microsoft.com/office/drawing/2014/main" val="1139814266"/>
                        </a:ext>
                      </a:extLst>
                    </a:gridCol>
                    <a:gridCol w="728313">
                      <a:extLst>
                        <a:ext uri="{9D8B030D-6E8A-4147-A177-3AD203B41FA5}">
                          <a16:colId xmlns:a16="http://schemas.microsoft.com/office/drawing/2014/main" val="1649155653"/>
                        </a:ext>
                      </a:extLst>
                    </a:gridCol>
                    <a:gridCol w="737897">
                      <a:extLst>
                        <a:ext uri="{9D8B030D-6E8A-4147-A177-3AD203B41FA5}">
                          <a16:colId xmlns:a16="http://schemas.microsoft.com/office/drawing/2014/main" val="975321588"/>
                        </a:ext>
                      </a:extLst>
                    </a:gridCol>
                    <a:gridCol w="709148">
                      <a:extLst>
                        <a:ext uri="{9D8B030D-6E8A-4147-A177-3AD203B41FA5}">
                          <a16:colId xmlns:a16="http://schemas.microsoft.com/office/drawing/2014/main" val="3346269471"/>
                        </a:ext>
                      </a:extLst>
                    </a:gridCol>
                    <a:gridCol w="716127">
                      <a:extLst>
                        <a:ext uri="{9D8B030D-6E8A-4147-A177-3AD203B41FA5}">
                          <a16:colId xmlns:a16="http://schemas.microsoft.com/office/drawing/2014/main" val="867015731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7" t="-862" r="-553846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7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8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12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14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15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16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19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20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21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2960923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7" t="-180000" r="-553846" b="-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2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4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3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1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055129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A12D6940-D4AB-4A91-806E-F0DCD38DED15}"/>
                  </a:ext>
                </a:extLst>
              </p:cNvPr>
              <p:cNvSpPr txBox="1"/>
              <p:nvPr/>
            </p:nvSpPr>
            <p:spPr>
              <a:xfrm>
                <a:off x="920577" y="3134915"/>
                <a:ext cx="9169109" cy="15089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+. . . +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𝟐𝟏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]=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</m:t>
                      </m:r>
                    </m:oMath>
                  </m:oMathPara>
                </a14:m>
                <a:endParaRPr lang="en-US" sz="2000" b="1" dirty="0"/>
              </a:p>
              <a:p>
                <a:endParaRPr lang="ru-RU" sz="2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2D6940-D4AB-4A91-806E-F0DCD38DE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3134915"/>
                <a:ext cx="9169109" cy="15089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69590851-DA4E-4EB4-B546-CA9DB9781E5A}"/>
                  </a:ext>
                </a:extLst>
              </p:cNvPr>
              <p:cNvSpPr txBox="1"/>
              <p:nvPr/>
            </p:nvSpPr>
            <p:spPr>
              <a:xfrm>
                <a:off x="920577" y="4597880"/>
                <a:ext cx="1954509" cy="372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𝟎𝟏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9590851-DA4E-4EB4-B546-CA9DB9781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4597880"/>
                <a:ext cx="1954509" cy="372731"/>
              </a:xfrm>
              <a:prstGeom prst="rect">
                <a:avLst/>
              </a:prstGeom>
              <a:blipFill>
                <a:blip r:embed="rId5"/>
                <a:stretch>
                  <a:fillRect l="-1246" r="-2181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D73F6435-363A-4A6A-B73F-E3F9A73C786E}"/>
                  </a:ext>
                </a:extLst>
              </p:cNvPr>
              <p:cNvSpPr txBox="1"/>
              <p:nvPr/>
            </p:nvSpPr>
            <p:spPr>
              <a:xfrm>
                <a:off x="3594923" y="5368533"/>
                <a:ext cx="6099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kk-KZ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 </m:t>
                    </m:r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𝟎𝟏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3F6435-363A-4A6A-B73F-E3F9A73C7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923" y="5368533"/>
                <a:ext cx="6099517" cy="461665"/>
              </a:xfrm>
              <a:prstGeom prst="rect">
                <a:avLst/>
              </a:prstGeom>
              <a:blipFill>
                <a:blip r:embed="rId6"/>
                <a:stretch>
                  <a:fillRect l="-1600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9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219200" y="3117542"/>
            <a:ext cx="68255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шартқа сәйкес вариациялық қатарлардың деректеріне талдау 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жасадыңыздар</a:t>
            </a:r>
            <a:r>
              <a:rPr lang="kk-KZ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 бойынша кездейсоқ шамалардың сандық сипаттамаларын 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бағаладыңыздар</a:t>
            </a:r>
            <a:r>
              <a:rPr lang="kk-KZ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5461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2933" y="1073175"/>
            <a:ext cx="9846733" cy="905417"/>
          </a:xfrm>
        </p:spPr>
        <p:txBody>
          <a:bodyPr>
            <a:no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Кездейсоқ шаманың сандық сипаттамаларын таңдамалар бойынша бағалау</a:t>
            </a:r>
            <a:endParaRPr lang="en-ID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4333" y="2482369"/>
            <a:ext cx="7240441" cy="2720941"/>
          </a:xfrm>
        </p:spPr>
        <p:txBody>
          <a:bodyPr>
            <a:noAutofit/>
          </a:bodyPr>
          <a:lstStyle/>
          <a:p>
            <a:pPr algn="l"/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шартқа сәйкес вариациялық қатарлардың деректеріне талдау </a:t>
            </a: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жасайсыздар; </a:t>
            </a: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 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 кездейсоқ шамалардың сандық сипаттамаларын </a:t>
            </a: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бағалайсыздар.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9D82026-E660-47EC-90CB-0F1163344119}"/>
              </a:ext>
            </a:extLst>
          </p:cNvPr>
          <p:cNvSpPr txBox="1"/>
          <p:nvPr/>
        </p:nvSpPr>
        <p:spPr>
          <a:xfrm>
            <a:off x="902104" y="484528"/>
            <a:ext cx="103552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Мысалы:</a:t>
            </a:r>
          </a:p>
          <a:p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А» және «Б» сыныбының әрқайсысында 32 оқушы бар. Екі сыныптың оқушылары бақылау жазды (</a:t>
            </a:r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жоғарғы балл – 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7). 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А» сыныбының 5 оқушысы 3 ұпай, 22 оқушысы 4 ұпай және 5 оқушысы 5 ұпай алды. «Б» сыныбының 1 оқушысы 1 ұпай, 2 оқушысы 2 ұпай, 7 оқушысы 3 ұпай, 12 оқушысы 4 ұпай, 7 оқушысы 5 ұпай, 2 оқушысы 6 ұпай және бір оқушысы 7 ұпай алды.  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FA125CE-CCA7-4891-BE56-87888620438F}"/>
              </a:ext>
            </a:extLst>
          </p:cNvPr>
          <p:cNvSpPr txBox="1"/>
          <p:nvPr/>
        </p:nvSpPr>
        <p:spPr>
          <a:xfrm>
            <a:off x="902104" y="2711188"/>
            <a:ext cx="9942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Осы екі сынып оқушыларының нәтижелерін зерттеу үшін статистикалық орталарын </a:t>
            </a:r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есептейік.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F90CB2-CFF9-4505-ABEF-05BF84B0F05B}"/>
              </a:ext>
            </a:extLst>
          </p:cNvPr>
          <p:cNvSpPr txBox="1"/>
          <p:nvPr/>
        </p:nvSpPr>
        <p:spPr>
          <a:xfrm>
            <a:off x="973684" y="3590204"/>
            <a:ext cx="2009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«А» сыныбы: </a:t>
            </a:r>
            <a:endParaRPr lang="ru-RU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15ACDAC4-F6C8-498E-BF3E-2DA3AB9B4A35}"/>
                  </a:ext>
                </a:extLst>
              </p:cNvPr>
              <p:cNvSpPr txBox="1"/>
              <p:nvPr/>
            </p:nvSpPr>
            <p:spPr>
              <a:xfrm>
                <a:off x="2982739" y="3453838"/>
                <a:ext cx="3396207" cy="64670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ACDAC4-F6C8-498E-BF3E-2DA3AB9B4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739" y="3453838"/>
                <a:ext cx="3396207" cy="64670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765FCFC-F39C-49A7-A995-CAFA032BECCE}"/>
              </a:ext>
            </a:extLst>
          </p:cNvPr>
          <p:cNvSpPr txBox="1"/>
          <p:nvPr/>
        </p:nvSpPr>
        <p:spPr>
          <a:xfrm>
            <a:off x="968097" y="4165331"/>
            <a:ext cx="7698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3 3 3 3 3 4 4 4 4 4 4 4 4 4 4 4 4 4 4 4 4 4 4 4 4 4 4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5 5 5 5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3F617C6E-C8B6-4482-87F0-8FCEF01F9B52}"/>
                  </a:ext>
                </a:extLst>
              </p:cNvPr>
              <p:cNvSpPr txBox="1"/>
              <p:nvPr/>
            </p:nvSpPr>
            <p:spPr>
              <a:xfrm>
                <a:off x="8832694" y="4191387"/>
                <a:ext cx="801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617C6E-C8B6-4482-87F0-8FCEF01F9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694" y="4191387"/>
                <a:ext cx="801309" cy="307777"/>
              </a:xfrm>
              <a:prstGeom prst="rect">
                <a:avLst/>
              </a:prstGeom>
              <a:blipFill>
                <a:blip r:embed="rId3"/>
                <a:stretch>
                  <a:fillRect l="-3053" r="-6107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705064B-5760-4B7E-BD03-A70984AF431B}"/>
              </a:ext>
            </a:extLst>
          </p:cNvPr>
          <p:cNvSpPr/>
          <p:nvPr/>
        </p:nvSpPr>
        <p:spPr>
          <a:xfrm>
            <a:off x="918931" y="4798538"/>
            <a:ext cx="2077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«Б» сыныбы: </a:t>
            </a:r>
            <a:endParaRPr lang="ru-RU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8AC143D4-309D-4A95-A692-468FFCDA85CB}"/>
                  </a:ext>
                </a:extLst>
              </p:cNvPr>
              <p:cNvSpPr txBox="1"/>
              <p:nvPr/>
            </p:nvSpPr>
            <p:spPr>
              <a:xfrm>
                <a:off x="2921108" y="4664996"/>
                <a:ext cx="6284982" cy="64670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C143D4-309D-4A95-A692-468FFCDA8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108" y="4664996"/>
                <a:ext cx="6284982" cy="646702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C464F3-11A0-4421-874A-E12A67F3D058}"/>
              </a:ext>
            </a:extLst>
          </p:cNvPr>
          <p:cNvSpPr txBox="1"/>
          <p:nvPr/>
        </p:nvSpPr>
        <p:spPr>
          <a:xfrm>
            <a:off x="918138" y="5312377"/>
            <a:ext cx="77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1 2 2 3 3 3 3 3 3 3 4 4 4 4 4 4 4 4 4 4 4 4 5 5 5 5 5 5 5 6 6 7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BDC76FE1-8DA6-49D5-BAA4-40C3D41C29FF}"/>
                  </a:ext>
                </a:extLst>
              </p:cNvPr>
              <p:cNvSpPr txBox="1"/>
              <p:nvPr/>
            </p:nvSpPr>
            <p:spPr>
              <a:xfrm>
                <a:off x="8849199" y="5343227"/>
                <a:ext cx="801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DC76FE1-8DA6-49D5-BAA4-40C3D41C2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199" y="5343227"/>
                <a:ext cx="801309" cy="307777"/>
              </a:xfrm>
              <a:prstGeom prst="rect">
                <a:avLst/>
              </a:prstGeom>
              <a:blipFill>
                <a:blip r:embed="rId5"/>
                <a:stretch>
                  <a:fillRect l="-3053" r="-6107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59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19" grpId="0" animBg="1"/>
      <p:bldP spid="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94193812-93DD-4C71-8BFF-9CB164F74C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2699167"/>
              </p:ext>
            </p:extLst>
          </p:nvPr>
        </p:nvGraphicFramePr>
        <p:xfrm>
          <a:off x="1742320" y="619972"/>
          <a:ext cx="7787333" cy="5064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5573567F-8552-4F03-9150-29D694D0A8C1}"/>
              </a:ext>
            </a:extLst>
          </p:cNvPr>
          <p:cNvSpPr txBox="1"/>
          <p:nvPr/>
        </p:nvSpPr>
        <p:spPr>
          <a:xfrm>
            <a:off x="7409895" y="3841812"/>
            <a:ext cx="1544715" cy="381740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k-KZ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 сыныбы</a:t>
            </a: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1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7E25859-36CA-4467-8C2D-99FC5F6F0C0A}"/>
              </a:ext>
            </a:extLst>
          </p:cNvPr>
          <p:cNvSpPr txBox="1"/>
          <p:nvPr/>
        </p:nvSpPr>
        <p:spPr>
          <a:xfrm>
            <a:off x="920577" y="503636"/>
            <a:ext cx="9729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Таңдаманың жиілік кестесі берілсін. 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3">
                <a:extLst>
                  <a:ext uri="{FF2B5EF4-FFF2-40B4-BE49-F238E27FC236}">
                    <a16:creationId xmlns:a16="http://schemas.microsoft.com/office/drawing/2014/main" xmlns="" id="{30D7153D-F9A5-4C12-8441-1739007CC0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0889295"/>
                  </p:ext>
                </p:extLst>
              </p:nvPr>
            </p:nvGraphicFramePr>
            <p:xfrm>
              <a:off x="1035349" y="1049487"/>
              <a:ext cx="8490295" cy="10109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494859">
                      <a:extLst>
                        <a:ext uri="{9D8B030D-6E8A-4147-A177-3AD203B41FA5}">
                          <a16:colId xmlns:a16="http://schemas.microsoft.com/office/drawing/2014/main" xmlns="" val="407584035"/>
                        </a:ext>
                      </a:extLst>
                    </a:gridCol>
                    <a:gridCol w="1021275">
                      <a:extLst>
                        <a:ext uri="{9D8B030D-6E8A-4147-A177-3AD203B41FA5}">
                          <a16:colId xmlns:a16="http://schemas.microsoft.com/office/drawing/2014/main" xmlns="" val="1907878538"/>
                        </a:ext>
                      </a:extLst>
                    </a:gridCol>
                    <a:gridCol w="1020072">
                      <a:extLst>
                        <a:ext uri="{9D8B030D-6E8A-4147-A177-3AD203B41FA5}">
                          <a16:colId xmlns:a16="http://schemas.microsoft.com/office/drawing/2014/main" xmlns="" val="4061867613"/>
                        </a:ext>
                      </a:extLst>
                    </a:gridCol>
                    <a:gridCol w="973704">
                      <a:extLst>
                        <a:ext uri="{9D8B030D-6E8A-4147-A177-3AD203B41FA5}">
                          <a16:colId xmlns:a16="http://schemas.microsoft.com/office/drawing/2014/main" xmlns="" val="1188391523"/>
                        </a:ext>
                      </a:extLst>
                    </a:gridCol>
                    <a:gridCol w="982978">
                      <a:extLst>
                        <a:ext uri="{9D8B030D-6E8A-4147-A177-3AD203B41FA5}">
                          <a16:colId xmlns:a16="http://schemas.microsoft.com/office/drawing/2014/main" xmlns="" val="1790034771"/>
                        </a:ext>
                      </a:extLst>
                    </a:gridCol>
                    <a:gridCol w="997407">
                      <a:extLst>
                        <a:ext uri="{9D8B030D-6E8A-4147-A177-3AD203B41FA5}">
                          <a16:colId xmlns:a16="http://schemas.microsoft.com/office/drawing/2014/main" xmlns="" val="171001712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</m:oMath>
                          </a14:m>
                          <a:r>
                            <a:rPr lang="ru-RU" sz="1800" dirty="0" smtClean="0"/>
                            <a:t> </a:t>
                          </a:r>
                          <a:r>
                            <a:rPr lang="ru-RU" sz="1800" dirty="0" err="1"/>
                            <a:t>таңдама</a:t>
                          </a:r>
                          <a:r>
                            <a:rPr lang="ru-RU" sz="1800" dirty="0"/>
                            <a:t> </a:t>
                          </a:r>
                          <a:r>
                            <a:rPr lang="ru-RU" sz="1800" dirty="0" err="1" smtClean="0"/>
                            <a:t>нұсқалығының</a:t>
                          </a:r>
                          <a:r>
                            <a:rPr lang="en-US" sz="1800" baseline="0" dirty="0" smtClean="0"/>
                            <a:t> </a:t>
                          </a:r>
                          <a:r>
                            <a:rPr lang="ru-RU" sz="1800" dirty="0" err="1" smtClean="0"/>
                            <a:t>элементтері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2511632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ru-RU" dirty="0" err="1"/>
                            <a:t>жиілік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5436794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3">
                <a:extLst>
                  <a:ext uri="{FF2B5EF4-FFF2-40B4-BE49-F238E27FC236}">
                    <a16:creationId xmlns:a16="http://schemas.microsoft.com/office/drawing/2014/main" id="{30D7153D-F9A5-4C12-8441-1739007CC0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5306523"/>
                  </p:ext>
                </p:extLst>
              </p:nvPr>
            </p:nvGraphicFramePr>
            <p:xfrm>
              <a:off x="1035349" y="1049487"/>
              <a:ext cx="8490295" cy="10109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494859">
                      <a:extLst>
                        <a:ext uri="{9D8B030D-6E8A-4147-A177-3AD203B41FA5}">
                          <a16:colId xmlns:a16="http://schemas.microsoft.com/office/drawing/2014/main" val="407584035"/>
                        </a:ext>
                      </a:extLst>
                    </a:gridCol>
                    <a:gridCol w="1021275">
                      <a:extLst>
                        <a:ext uri="{9D8B030D-6E8A-4147-A177-3AD203B41FA5}">
                          <a16:colId xmlns:a16="http://schemas.microsoft.com/office/drawing/2014/main" val="1907878538"/>
                        </a:ext>
                      </a:extLst>
                    </a:gridCol>
                    <a:gridCol w="1020072">
                      <a:extLst>
                        <a:ext uri="{9D8B030D-6E8A-4147-A177-3AD203B41FA5}">
                          <a16:colId xmlns:a16="http://schemas.microsoft.com/office/drawing/2014/main" val="4061867613"/>
                        </a:ext>
                      </a:extLst>
                    </a:gridCol>
                    <a:gridCol w="973704">
                      <a:extLst>
                        <a:ext uri="{9D8B030D-6E8A-4147-A177-3AD203B41FA5}">
                          <a16:colId xmlns:a16="http://schemas.microsoft.com/office/drawing/2014/main" val="1188391523"/>
                        </a:ext>
                      </a:extLst>
                    </a:gridCol>
                    <a:gridCol w="982978">
                      <a:extLst>
                        <a:ext uri="{9D8B030D-6E8A-4147-A177-3AD203B41FA5}">
                          <a16:colId xmlns:a16="http://schemas.microsoft.com/office/drawing/2014/main" val="1790034771"/>
                        </a:ext>
                      </a:extLst>
                    </a:gridCol>
                    <a:gridCol w="997407">
                      <a:extLst>
                        <a:ext uri="{9D8B030D-6E8A-4147-A177-3AD203B41FA5}">
                          <a16:colId xmlns:a16="http://schemas.microsoft.com/office/drawing/2014/main" val="1710017128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4" t="-4762" r="-143206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44311" t="-4762" r="-392216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1667" t="-4762" r="-289881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68750" t="-4762" r="-204375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50610" t="-4762" r="-1220" b="-7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11632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4" t="-180328" r="-143206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44311" t="-180328" r="-392216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1667" t="-180328" r="-289881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68750" t="-180328" r="-204375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ru-R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50610" t="-180328" r="-122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367941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CE704DF7-3957-4A13-A0B0-D2D0F36909D2}"/>
                  </a:ext>
                </a:extLst>
              </p:cNvPr>
              <p:cNvSpPr txBox="1"/>
              <p:nvPr/>
            </p:nvSpPr>
            <p:spPr>
              <a:xfrm>
                <a:off x="920577" y="2270936"/>
                <a:ext cx="100757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kk-KZ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kk-KZ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+. . .+</m:t>
                    </m:r>
                    <m:sSub>
                      <m:sSubPr>
                        <m:ctrlPr>
                          <a:rPr lang="kk-KZ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kk-KZ" sz="20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Таңдаманың орта мәнін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kk-KZ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 белгілейді және оны мына формуламен есептейді:</a:t>
                </a:r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704DF7-3957-4A13-A0B0-D2D0F3690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2270936"/>
                <a:ext cx="10075732" cy="707886"/>
              </a:xfrm>
              <a:prstGeom prst="rect">
                <a:avLst/>
              </a:prstGeom>
              <a:blipFill>
                <a:blip r:embed="rId3"/>
                <a:stretch>
                  <a:fillRect l="-605" t="-5172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C7C50D15-3633-4234-A44C-7149D488045D}"/>
                  </a:ext>
                </a:extLst>
              </p:cNvPr>
              <p:cNvSpPr txBox="1"/>
              <p:nvPr/>
            </p:nvSpPr>
            <p:spPr>
              <a:xfrm>
                <a:off x="968290" y="2975616"/>
                <a:ext cx="5941729" cy="703668"/>
              </a:xfrm>
              <a:prstGeom prst="round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2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d>
                        <m:d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+ . . .+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e>
                      </m:d>
                      <m:r>
                        <a:rPr lang="en-US" sz="22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C50D15-3633-4234-A44C-7149D4880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290" y="2975616"/>
                <a:ext cx="5941729" cy="70366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4C10B1-61D1-4AD4-AB53-25F7B486BEE8}"/>
              </a:ext>
            </a:extLst>
          </p:cNvPr>
          <p:cNvSpPr txBox="1"/>
          <p:nvPr/>
        </p:nvSpPr>
        <p:spPr>
          <a:xfrm>
            <a:off x="864904" y="3654773"/>
            <a:ext cx="88311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 элементтерінің орта мәннен ауытқуын есептеу үшін таңдама дисперсиясы мен орташа квадраттық ауытқуын мына формулалар арқылы </a:t>
            </a:r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табады: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7531AF1-DB91-42FB-BCF5-21532C5F99A2}"/>
                  </a:ext>
                </a:extLst>
              </p:cNvPr>
              <p:cNvSpPr txBox="1"/>
              <p:nvPr/>
            </p:nvSpPr>
            <p:spPr>
              <a:xfrm>
                <a:off x="938995" y="4645922"/>
                <a:ext cx="8528937" cy="639679"/>
              </a:xfrm>
              <a:prstGeom prst="round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. . . +</m:t>
                          </m:r>
                          <m:sSup>
                            <m:sSup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sub>
                                  </m:s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e>
                      </m:d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531AF1-DB91-42FB-BCF5-21532C5F9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995" y="4645922"/>
                <a:ext cx="8528937" cy="63967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E3DD163-13A8-4799-B9C7-E3A9877B327F}"/>
                  </a:ext>
                </a:extLst>
              </p:cNvPr>
              <p:cNvSpPr txBox="1"/>
              <p:nvPr/>
            </p:nvSpPr>
            <p:spPr>
              <a:xfrm>
                <a:off x="4759579" y="5372003"/>
                <a:ext cx="1041833" cy="434942"/>
              </a:xfrm>
              <a:prstGeom prst="round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acc>
                            <m:accPr>
                              <m:chr m:val="̅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</m:acc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3DD163-13A8-4799-B9C7-E3A9877B3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579" y="5372003"/>
                <a:ext cx="1041833" cy="4349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28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9027EEB-BF27-4E11-87A2-94E76A64F4DA}"/>
              </a:ext>
            </a:extLst>
          </p:cNvPr>
          <p:cNvSpPr txBox="1"/>
          <p:nvPr/>
        </p:nvSpPr>
        <p:spPr>
          <a:xfrm>
            <a:off x="918634" y="432699"/>
            <a:ext cx="98313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Дисперсия мен орташа квадраттық ауытқу таңдаманың орта мәннен қаншалықты «шашыраңқы» орналасатынын сипаттайды. Сондықтан олардың мәні аз болған сайын таңдама «жинақы» және оның құлашы аз.  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F5932BD-580E-4F33-A932-72674EB06387}"/>
              </a:ext>
            </a:extLst>
          </p:cNvPr>
          <p:cNvSpPr txBox="1"/>
          <p:nvPr/>
        </p:nvSpPr>
        <p:spPr>
          <a:xfrm>
            <a:off x="918634" y="2033368"/>
            <a:ext cx="10085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Үздіксіз кездейсоқ шамалар үшін жиіліктің интервалдық кестесі: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xmlns="" id="{6A38D9DA-DC5E-46B1-B40B-A7D6A8484F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2619804"/>
                  </p:ext>
                </p:extLst>
              </p:nvPr>
            </p:nvGraphicFramePr>
            <p:xfrm>
              <a:off x="1063951" y="2528110"/>
              <a:ext cx="8433468" cy="79248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05578">
                      <a:extLst>
                        <a:ext uri="{9D8B030D-6E8A-4147-A177-3AD203B41FA5}">
                          <a16:colId xmlns:a16="http://schemas.microsoft.com/office/drawing/2014/main" xmlns="" val="1036871374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xmlns="" val="502150907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xmlns="" val="3466121192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xmlns="" val="1186816246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xmlns="" val="569522274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xmlns="" val="26800023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Интервал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en-US" sz="20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292149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Жиілік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6430688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6A38D9DA-DC5E-46B1-B40B-A7D6A8484F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2585797"/>
                  </p:ext>
                </p:extLst>
              </p:nvPr>
            </p:nvGraphicFramePr>
            <p:xfrm>
              <a:off x="1063951" y="2528110"/>
              <a:ext cx="8433468" cy="79248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05578">
                      <a:extLst>
                        <a:ext uri="{9D8B030D-6E8A-4147-A177-3AD203B41FA5}">
                          <a16:colId xmlns:a16="http://schemas.microsoft.com/office/drawing/2014/main" val="1036871374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val="502150907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val="3466121192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val="1186816246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val="569522274"/>
                        </a:ext>
                      </a:extLst>
                    </a:gridCol>
                    <a:gridCol w="1405578">
                      <a:extLst>
                        <a:ext uri="{9D8B030D-6E8A-4147-A177-3AD203B41FA5}">
                          <a16:colId xmlns:a16="http://schemas.microsoft.com/office/drawing/2014/main" val="268000233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/>
                            <a:t>Интервал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70" t="-6061" r="-402609" b="-1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6061" r="-300866" b="-1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6061" r="-200866" b="-1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9567" t="-6061" r="-1299" b="-127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214926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1" dirty="0"/>
                            <a:t>Жиілік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70" t="-107692" r="-402609" b="-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07692" r="-300866" b="-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107692" r="-200866" b="-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9567" t="-107692" r="-1299" b="-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30688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D889D7C-8D4E-44FD-9381-DC75E8CCB215}"/>
                  </a:ext>
                </a:extLst>
              </p:cNvPr>
              <p:cNvSpPr txBox="1"/>
              <p:nvPr/>
            </p:nvSpPr>
            <p:spPr>
              <a:xfrm>
                <a:off x="1063951" y="3509855"/>
                <a:ext cx="7055067" cy="739565"/>
              </a:xfrm>
              <a:prstGeom prst="round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,  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…, 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D889D7C-8D4E-44FD-9381-DC75E8CCB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951" y="3509855"/>
                <a:ext cx="7055067" cy="73956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Таблица 4">
                <a:extLst>
                  <a:ext uri="{FF2B5EF4-FFF2-40B4-BE49-F238E27FC236}">
                    <a16:creationId xmlns:a16="http://schemas.microsoft.com/office/drawing/2014/main" xmlns="" id="{1263717E-4641-4242-AB32-F5601A2383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7251407"/>
                  </p:ext>
                </p:extLst>
              </p:nvPr>
            </p:nvGraphicFramePr>
            <p:xfrm>
              <a:off x="1020310" y="4414869"/>
              <a:ext cx="8139756" cy="109728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3495548">
                      <a:extLst>
                        <a:ext uri="{9D8B030D-6E8A-4147-A177-3AD203B41FA5}">
                          <a16:colId xmlns:a16="http://schemas.microsoft.com/office/drawing/2014/main" xmlns="" val="1036871374"/>
                        </a:ext>
                      </a:extLst>
                    </a:gridCol>
                    <a:gridCol w="905522">
                      <a:extLst>
                        <a:ext uri="{9D8B030D-6E8A-4147-A177-3AD203B41FA5}">
                          <a16:colId xmlns:a16="http://schemas.microsoft.com/office/drawing/2014/main" xmlns="" val="502150907"/>
                        </a:ext>
                      </a:extLst>
                    </a:gridCol>
                    <a:gridCol w="1003177">
                      <a:extLst>
                        <a:ext uri="{9D8B030D-6E8A-4147-A177-3AD203B41FA5}">
                          <a16:colId xmlns:a16="http://schemas.microsoft.com/office/drawing/2014/main" xmlns="" val="3466121192"/>
                        </a:ext>
                      </a:extLst>
                    </a:gridCol>
                    <a:gridCol w="976543">
                      <a:extLst>
                        <a:ext uri="{9D8B030D-6E8A-4147-A177-3AD203B41FA5}">
                          <a16:colId xmlns:a16="http://schemas.microsoft.com/office/drawing/2014/main" xmlns="" val="1186816246"/>
                        </a:ext>
                      </a:extLst>
                    </a:gridCol>
                    <a:gridCol w="916060">
                      <a:extLst>
                        <a:ext uri="{9D8B030D-6E8A-4147-A177-3AD203B41FA5}">
                          <a16:colId xmlns:a16="http://schemas.microsoft.com/office/drawing/2014/main" xmlns="" val="569522274"/>
                        </a:ext>
                      </a:extLst>
                    </a:gridCol>
                    <a:gridCol w="842906">
                      <a:extLst>
                        <a:ext uri="{9D8B030D-6E8A-4147-A177-3AD203B41FA5}">
                          <a16:colId xmlns:a16="http://schemas.microsoft.com/office/drawing/2014/main" xmlns="" val="26800023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en-US" sz="200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kk-KZ" sz="2000" dirty="0"/>
                            <a:t>таңдама нұсқалығының</a:t>
                          </a:r>
                          <a:r>
                            <a:rPr lang="kk-KZ" sz="2000" baseline="0" dirty="0"/>
                            <a:t> элементтері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kk-KZ" sz="20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/>
                            <a:t>…</a:t>
                          </a:r>
                          <a:endParaRPr lang="ru-RU" sz="2000" dirty="0"/>
                        </a:p>
                        <a:p>
                          <a:pPr algn="ctr"/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  <m:sup>
                                    <m: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292149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2000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00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ru-RU" sz="2000" dirty="0" smtClean="0"/>
                            <a:t>ж</a:t>
                          </a:r>
                          <a:r>
                            <a:rPr lang="ru-RU" sz="2000" dirty="0"/>
                            <a:t>иілік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6430688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Таблица 4">
                <a:extLst>
                  <a:ext uri="{FF2B5EF4-FFF2-40B4-BE49-F238E27FC236}">
                    <a16:creationId xmlns:a16="http://schemas.microsoft.com/office/drawing/2014/main" id="{1263717E-4641-4242-AB32-F5601A2383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3170847"/>
                  </p:ext>
                </p:extLst>
              </p:nvPr>
            </p:nvGraphicFramePr>
            <p:xfrm>
              <a:off x="1020310" y="4414869"/>
              <a:ext cx="8139756" cy="140208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3495548">
                      <a:extLst>
                        <a:ext uri="{9D8B030D-6E8A-4147-A177-3AD203B41FA5}">
                          <a16:colId xmlns:a16="http://schemas.microsoft.com/office/drawing/2014/main" val="1036871374"/>
                        </a:ext>
                      </a:extLst>
                    </a:gridCol>
                    <a:gridCol w="905522">
                      <a:extLst>
                        <a:ext uri="{9D8B030D-6E8A-4147-A177-3AD203B41FA5}">
                          <a16:colId xmlns:a16="http://schemas.microsoft.com/office/drawing/2014/main" val="502150907"/>
                        </a:ext>
                      </a:extLst>
                    </a:gridCol>
                    <a:gridCol w="1003177">
                      <a:extLst>
                        <a:ext uri="{9D8B030D-6E8A-4147-A177-3AD203B41FA5}">
                          <a16:colId xmlns:a16="http://schemas.microsoft.com/office/drawing/2014/main" val="3466121192"/>
                        </a:ext>
                      </a:extLst>
                    </a:gridCol>
                    <a:gridCol w="976543">
                      <a:extLst>
                        <a:ext uri="{9D8B030D-6E8A-4147-A177-3AD203B41FA5}">
                          <a16:colId xmlns:a16="http://schemas.microsoft.com/office/drawing/2014/main" val="1186816246"/>
                        </a:ext>
                      </a:extLst>
                    </a:gridCol>
                    <a:gridCol w="916060">
                      <a:extLst>
                        <a:ext uri="{9D8B030D-6E8A-4147-A177-3AD203B41FA5}">
                          <a16:colId xmlns:a16="http://schemas.microsoft.com/office/drawing/2014/main" val="569522274"/>
                        </a:ext>
                      </a:extLst>
                    </a:gridCol>
                    <a:gridCol w="842906">
                      <a:extLst>
                        <a:ext uri="{9D8B030D-6E8A-4147-A177-3AD203B41FA5}">
                          <a16:colId xmlns:a16="http://schemas.microsoft.com/office/drawing/2014/main" val="2680002332"/>
                        </a:ext>
                      </a:extLst>
                    </a:gridCol>
                  </a:tblGrid>
                  <a:tr h="1005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174" t="-3012" r="-133101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88514" t="-3012" r="-416216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38182" t="-3012" r="-273333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55000" t="-3012" r="-181875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/>
                            <a:t>…</a:t>
                          </a:r>
                          <a:endParaRPr lang="ru-RU" sz="2000" dirty="0"/>
                        </a:p>
                        <a:p>
                          <a:pPr algn="ctr"/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68841" t="-3012" r="-1449" b="-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214926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174" t="-263077" r="-133101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88514" t="-263077" r="-416216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38182" t="-263077" r="-273333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55000" t="-263077" r="-181875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…</a:t>
                          </a:r>
                          <a:endParaRPr lang="ru-RU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68841" t="-263077" r="-1449" b="-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306883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467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42085EB-36FF-4244-AEAD-FB1110F9FE3A}"/>
              </a:ext>
            </a:extLst>
          </p:cNvPr>
          <p:cNvSpPr txBox="1"/>
          <p:nvPr/>
        </p:nvSpPr>
        <p:spPr>
          <a:xfrm>
            <a:off x="938974" y="479151"/>
            <a:ext cx="101684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Мысалы:</a:t>
            </a:r>
          </a:p>
          <a:p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Жиіліктің 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интервалдық кестесі бойынша берілген таңдаманың орта мәнін, дисперсиясын және орташа квадраттық </a:t>
            </a:r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ауытқуын 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 керек.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xmlns="" id="{8CB3D1F5-2A02-42FA-96BA-BA3283E7F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11491"/>
              </p:ext>
            </p:extLst>
          </p:nvPr>
        </p:nvGraphicFramePr>
        <p:xfrm>
          <a:off x="949969" y="1773081"/>
          <a:ext cx="10307392" cy="79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38652">
                  <a:extLst>
                    <a:ext uri="{9D8B030D-6E8A-4147-A177-3AD203B41FA5}">
                      <a16:colId xmlns:a16="http://schemas.microsoft.com/office/drawing/2014/main" xmlns="" val="3934233855"/>
                    </a:ext>
                  </a:extLst>
                </a:gridCol>
                <a:gridCol w="1107978">
                  <a:extLst>
                    <a:ext uri="{9D8B030D-6E8A-4147-A177-3AD203B41FA5}">
                      <a16:colId xmlns:a16="http://schemas.microsoft.com/office/drawing/2014/main" xmlns="" val="609997704"/>
                    </a:ext>
                  </a:extLst>
                </a:gridCol>
                <a:gridCol w="1207877">
                  <a:extLst>
                    <a:ext uri="{9D8B030D-6E8A-4147-A177-3AD203B41FA5}">
                      <a16:colId xmlns:a16="http://schemas.microsoft.com/office/drawing/2014/main" xmlns="" val="1011282915"/>
                    </a:ext>
                  </a:extLst>
                </a:gridCol>
                <a:gridCol w="1171551">
                  <a:extLst>
                    <a:ext uri="{9D8B030D-6E8A-4147-A177-3AD203B41FA5}">
                      <a16:colId xmlns:a16="http://schemas.microsoft.com/office/drawing/2014/main" xmlns="" val="2339606024"/>
                    </a:ext>
                  </a:extLst>
                </a:gridCol>
                <a:gridCol w="1107977">
                  <a:extLst>
                    <a:ext uri="{9D8B030D-6E8A-4147-A177-3AD203B41FA5}">
                      <a16:colId xmlns:a16="http://schemas.microsoft.com/office/drawing/2014/main" xmlns="" val="3402601410"/>
                    </a:ext>
                  </a:extLst>
                </a:gridCol>
                <a:gridCol w="1008079">
                  <a:extLst>
                    <a:ext uri="{9D8B030D-6E8A-4147-A177-3AD203B41FA5}">
                      <a16:colId xmlns:a16="http://schemas.microsoft.com/office/drawing/2014/main" xmlns="" val="857251921"/>
                    </a:ext>
                  </a:extLst>
                </a:gridCol>
                <a:gridCol w="935424">
                  <a:extLst>
                    <a:ext uri="{9D8B030D-6E8A-4147-A177-3AD203B41FA5}">
                      <a16:colId xmlns:a16="http://schemas.microsoft.com/office/drawing/2014/main" xmlns="" val="3200635887"/>
                    </a:ext>
                  </a:extLst>
                </a:gridCol>
                <a:gridCol w="1089814">
                  <a:extLst>
                    <a:ext uri="{9D8B030D-6E8A-4147-A177-3AD203B41FA5}">
                      <a16:colId xmlns:a16="http://schemas.microsoft.com/office/drawing/2014/main" xmlns="" val="2894008329"/>
                    </a:ext>
                  </a:extLst>
                </a:gridCol>
                <a:gridCol w="1140040">
                  <a:extLst>
                    <a:ext uri="{9D8B030D-6E8A-4147-A177-3AD203B41FA5}">
                      <a16:colId xmlns:a16="http://schemas.microsoft.com/office/drawing/2014/main" xmlns="" val="20810643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/>
                        <a:t>Интервал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[3,5;3,6)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[3,6;3,7)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[3,7;3,8)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[3,8;3,9)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[3,9;4)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[4;4,1)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[4,1;4,2)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[4,2;4,3)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40632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/>
                        <a:t>Жиілік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14339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4C99CB-C59D-40DE-8E98-E2BC29ABCAD4}"/>
              </a:ext>
            </a:extLst>
          </p:cNvPr>
          <p:cNvSpPr txBox="1"/>
          <p:nvPr/>
        </p:nvSpPr>
        <p:spPr>
          <a:xfrm>
            <a:off x="961336" y="2633001"/>
            <a:ext cx="5810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 интервалдың ортасын есептейміз.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DF646B1-7CB5-487A-AE24-8B652549CEB2}"/>
                  </a:ext>
                </a:extLst>
              </p:cNvPr>
              <p:cNvSpPr txBox="1"/>
              <p:nvPr/>
            </p:nvSpPr>
            <p:spPr>
              <a:xfrm>
                <a:off x="1058830" y="3101620"/>
                <a:ext cx="8950720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   </m:t>
                      </m:r>
                      <m:sSubSup>
                        <m:sSub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𝟔𝟓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,…, </m:t>
                      </m:r>
                      <m:sSubSup>
                        <m:sSub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F646B1-7CB5-487A-AE24-8B652549C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830" y="3101620"/>
                <a:ext cx="8950720" cy="582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xmlns="" id="{A8DF5D46-D4A2-4FF1-A260-FB2947984E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5865856"/>
                  </p:ext>
                </p:extLst>
              </p:nvPr>
            </p:nvGraphicFramePr>
            <p:xfrm>
              <a:off x="934639" y="4024986"/>
              <a:ext cx="8761455" cy="85344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973495">
                      <a:extLst>
                        <a:ext uri="{9D8B030D-6E8A-4147-A177-3AD203B41FA5}">
                          <a16:colId xmlns:a16="http://schemas.microsoft.com/office/drawing/2014/main" xmlns="" val="3749350810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2071815277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3264351588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4069244673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501952126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2801260414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1842583847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818867352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xmlns="" val="24708518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  <m:sup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3,55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3,65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3,75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3,85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3,95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4,05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4,15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4,25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4242811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900" dirty="0"/>
                            <a:t>Жиілік</a:t>
                          </a:r>
                          <a:endParaRPr lang="ru-RU" sz="19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5028876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A8DF5D46-D4A2-4FF1-A260-FB2947984E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653477"/>
                  </p:ext>
                </p:extLst>
              </p:nvPr>
            </p:nvGraphicFramePr>
            <p:xfrm>
              <a:off x="934639" y="4024986"/>
              <a:ext cx="8761455" cy="85344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973495">
                      <a:extLst>
                        <a:ext uri="{9D8B030D-6E8A-4147-A177-3AD203B41FA5}">
                          <a16:colId xmlns:a16="http://schemas.microsoft.com/office/drawing/2014/main" val="3749350810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2071815277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3264351588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4069244673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501952126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2801260414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1842583847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818867352"/>
                        </a:ext>
                      </a:extLst>
                    </a:gridCol>
                    <a:gridCol w="973495">
                      <a:extLst>
                        <a:ext uri="{9D8B030D-6E8A-4147-A177-3AD203B41FA5}">
                          <a16:colId xmlns:a16="http://schemas.microsoft.com/office/drawing/2014/main" val="247085183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625" t="-6154" r="-800000" b="-15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3,55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3,65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3,75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3,85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3,95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4,05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4,15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4,25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8111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900" dirty="0"/>
                            <a:t>Жиілік</a:t>
                          </a:r>
                          <a:endParaRPr lang="ru-RU" sz="19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28876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2577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52FE07B1-F885-4D77-8E6C-B2A527DFA1DC}"/>
                  </a:ext>
                </a:extLst>
              </p:cNvPr>
              <p:cNvSpPr txBox="1"/>
              <p:nvPr/>
            </p:nvSpPr>
            <p:spPr>
              <a:xfrm>
                <a:off x="1043820" y="2016525"/>
                <a:ext cx="830002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𝟓𝟓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𝟔𝟓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𝟕𝟓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. . . +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2FE07B1-F885-4D77-8E6C-B2A527DFA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2016525"/>
                <a:ext cx="8300029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1792C078-6D0F-430A-BB2E-EF867891AC15}"/>
                  </a:ext>
                </a:extLst>
              </p:cNvPr>
              <p:cNvSpPr txBox="1"/>
              <p:nvPr/>
            </p:nvSpPr>
            <p:spPr>
              <a:xfrm>
                <a:off x="963375" y="2936909"/>
                <a:ext cx="9786590" cy="1746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𝟓𝟓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𝟔𝟓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𝟕𝟓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𝟖𝟓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…+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𝟎𝟐𝟗</m:t>
                      </m:r>
                    </m:oMath>
                  </m:oMathPara>
                </a14:m>
                <a:endParaRPr lang="en-US" sz="2400" b="1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92C078-6D0F-430A-BB2E-EF867891A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375" y="2936909"/>
                <a:ext cx="9786590" cy="17467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8FC2363B-B356-4864-83A5-3BDB762B178A}"/>
                  </a:ext>
                </a:extLst>
              </p:cNvPr>
              <p:cNvSpPr txBox="1"/>
              <p:nvPr/>
            </p:nvSpPr>
            <p:spPr>
              <a:xfrm>
                <a:off x="1043820" y="4683669"/>
                <a:ext cx="2822696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𝟎𝟐𝟗</m:t>
                          </m:r>
                        </m:e>
                      </m:rad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C2363B-B356-4864-83A5-3BDB762B1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4683669"/>
                <a:ext cx="2822696" cy="4472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Таблица 7">
                <a:extLst>
                  <a:ext uri="{FF2B5EF4-FFF2-40B4-BE49-F238E27FC236}">
                    <a16:creationId xmlns:a16="http://schemas.microsoft.com/office/drawing/2014/main" xmlns="" id="{0FDBD5D3-B9EC-4CF5-991B-35063E2D46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3696312"/>
                  </p:ext>
                </p:extLst>
              </p:nvPr>
            </p:nvGraphicFramePr>
            <p:xfrm>
              <a:off x="1157536" y="813494"/>
              <a:ext cx="9225603" cy="8534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025067">
                      <a:extLst>
                        <a:ext uri="{9D8B030D-6E8A-4147-A177-3AD203B41FA5}">
                          <a16:colId xmlns:a16="http://schemas.microsoft.com/office/drawing/2014/main" xmlns="" val="3749350810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2071815277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3264351588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4069244673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501952126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2801260414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1842583847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818867352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xmlns="" val="24708518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  <m:sup>
                                    <m:r>
                                      <a:rPr lang="en-US" sz="2000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3,55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3,65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3,75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3,85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3,95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4,05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4,15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4,25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4242811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1" dirty="0"/>
                            <a:t>Жиілік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3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4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6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5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5028876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Таблица 7">
                <a:extLst>
                  <a:ext uri="{FF2B5EF4-FFF2-40B4-BE49-F238E27FC236}">
                    <a16:creationId xmlns:a16="http://schemas.microsoft.com/office/drawing/2014/main" id="{0FDBD5D3-B9EC-4CF5-991B-35063E2D46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8390748"/>
                  </p:ext>
                </p:extLst>
              </p:nvPr>
            </p:nvGraphicFramePr>
            <p:xfrm>
              <a:off x="1157536" y="813494"/>
              <a:ext cx="9225603" cy="8534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025067">
                      <a:extLst>
                        <a:ext uri="{9D8B030D-6E8A-4147-A177-3AD203B41FA5}">
                          <a16:colId xmlns:a16="http://schemas.microsoft.com/office/drawing/2014/main" val="3749350810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2071815277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3264351588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4069244673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501952126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2801260414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1842583847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818867352"/>
                        </a:ext>
                      </a:extLst>
                    </a:gridCol>
                    <a:gridCol w="1025067">
                      <a:extLst>
                        <a:ext uri="{9D8B030D-6E8A-4147-A177-3AD203B41FA5}">
                          <a16:colId xmlns:a16="http://schemas.microsoft.com/office/drawing/2014/main" val="247085183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595" t="-6154" r="-802976" b="-15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3,55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3,65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3,75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3,85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3,95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4,05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4,15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4,25</a:t>
                          </a:r>
                          <a:endParaRPr lang="ru-RU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8111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1" dirty="0"/>
                            <a:t>Жиілік</a:t>
                          </a:r>
                          <a:endParaRPr lang="ru-RU" sz="20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3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4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6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5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2</a:t>
                          </a:r>
                          <a:endParaRPr lang="ru-RU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1</a:t>
                          </a:r>
                          <a:endParaRPr lang="ru-RU" sz="2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28876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2559CE3D-2C23-4C37-86A2-4D98DAACB813}"/>
                  </a:ext>
                </a:extLst>
              </p:cNvPr>
              <p:cNvSpPr txBox="1"/>
              <p:nvPr/>
            </p:nvSpPr>
            <p:spPr>
              <a:xfrm>
                <a:off x="3147163" y="5368533"/>
                <a:ext cx="65815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 smtClean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2400" b="1" dirty="0" smtClean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kk-KZ" sz="2400" b="1" dirty="0" smtClean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𝟗𝟐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 </m:t>
                    </m:r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𝟎𝟐𝟗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𝟏𝟕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59CE3D-2C23-4C37-86A2-4D98DAACB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163" y="5368533"/>
                <a:ext cx="6581562" cy="461665"/>
              </a:xfrm>
              <a:prstGeom prst="rect">
                <a:avLst/>
              </a:prstGeom>
              <a:blipFill>
                <a:blip r:embed="rId6"/>
                <a:stretch>
                  <a:fillRect l="-1389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315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15BFDD3-3ED5-4B03-B808-5D19BC364FDE}"/>
              </a:ext>
            </a:extLst>
          </p:cNvPr>
          <p:cNvSpPr txBox="1"/>
          <p:nvPr/>
        </p:nvSpPr>
        <p:spPr>
          <a:xfrm>
            <a:off x="906011" y="501654"/>
            <a:ext cx="103513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</a:p>
          <a:p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Жиілік </a:t>
            </a:r>
            <a:r>
              <a:rPr lang="kk-K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кестесі берілген. </a:t>
            </a:r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Таңдаманың орта </a:t>
            </a:r>
            <a:r>
              <a:rPr lang="kk-K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мәнін, дисперсиясы мен орташа квадраттық акытқуын </a:t>
            </a:r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табыңыз. 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3">
                <a:extLst>
                  <a:ext uri="{FF2B5EF4-FFF2-40B4-BE49-F238E27FC236}">
                    <a16:creationId xmlns:a16="http://schemas.microsoft.com/office/drawing/2014/main" xmlns="" id="{E14FD595-5C3F-4384-A069-D5C58DC11D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4190713"/>
                  </p:ext>
                </p:extLst>
              </p:nvPr>
            </p:nvGraphicFramePr>
            <p:xfrm>
              <a:off x="998051" y="1418795"/>
              <a:ext cx="9889723" cy="73660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4714042">
                      <a:extLst>
                        <a:ext uri="{9D8B030D-6E8A-4147-A177-3AD203B41FA5}">
                          <a16:colId xmlns:a16="http://schemas.microsoft.com/office/drawing/2014/main" xmlns="" val="3152714263"/>
                        </a:ext>
                      </a:extLst>
                    </a:gridCol>
                    <a:gridCol w="1189608">
                      <a:extLst>
                        <a:ext uri="{9D8B030D-6E8A-4147-A177-3AD203B41FA5}">
                          <a16:colId xmlns:a16="http://schemas.microsoft.com/office/drawing/2014/main" xmlns="" val="3651569190"/>
                        </a:ext>
                      </a:extLst>
                    </a:gridCol>
                    <a:gridCol w="1074198">
                      <a:extLst>
                        <a:ext uri="{9D8B030D-6E8A-4147-A177-3AD203B41FA5}">
                          <a16:colId xmlns:a16="http://schemas.microsoft.com/office/drawing/2014/main" xmlns="" val="2147975493"/>
                        </a:ext>
                      </a:extLst>
                    </a:gridCol>
                    <a:gridCol w="1020932">
                      <a:extLst>
                        <a:ext uri="{9D8B030D-6E8A-4147-A177-3AD203B41FA5}">
                          <a16:colId xmlns:a16="http://schemas.microsoft.com/office/drawing/2014/main" xmlns="" val="3823572869"/>
                        </a:ext>
                      </a:extLst>
                    </a:gridCol>
                    <a:gridCol w="949911">
                      <a:extLst>
                        <a:ext uri="{9D8B030D-6E8A-4147-A177-3AD203B41FA5}">
                          <a16:colId xmlns:a16="http://schemas.microsoft.com/office/drawing/2014/main" xmlns="" val="3185062579"/>
                        </a:ext>
                      </a:extLst>
                    </a:gridCol>
                    <a:gridCol w="941032">
                      <a:extLst>
                        <a:ext uri="{9D8B030D-6E8A-4147-A177-3AD203B41FA5}">
                          <a16:colId xmlns:a16="http://schemas.microsoft.com/office/drawing/2014/main" xmlns="" val="1588901799"/>
                        </a:ext>
                      </a:extLst>
                    </a:gridCol>
                  </a:tblGrid>
                  <a:tr h="36253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kk-KZ" dirty="0"/>
                            <a:t>таңдама</a:t>
                          </a:r>
                          <a:r>
                            <a:rPr lang="kk-KZ" baseline="0" dirty="0"/>
                            <a:t> нұсқалығының элементтері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3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4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6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7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10</a:t>
                          </a:r>
                          <a:endParaRPr lang="ru-RU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2146832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ru-RU" dirty="0"/>
                            <a:t>жиілік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1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2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3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4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1</a:t>
                          </a:r>
                          <a:endParaRPr lang="ru-RU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1535379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3">
                <a:extLst>
                  <a:ext uri="{FF2B5EF4-FFF2-40B4-BE49-F238E27FC236}">
                    <a16:creationId xmlns:a16="http://schemas.microsoft.com/office/drawing/2014/main" id="{E14FD595-5C3F-4384-A069-D5C58DC11D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2274470"/>
                  </p:ext>
                </p:extLst>
              </p:nvPr>
            </p:nvGraphicFramePr>
            <p:xfrm>
              <a:off x="998051" y="1418795"/>
              <a:ext cx="9889723" cy="10109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4714042">
                      <a:extLst>
                        <a:ext uri="{9D8B030D-6E8A-4147-A177-3AD203B41FA5}">
                          <a16:colId xmlns:a16="http://schemas.microsoft.com/office/drawing/2014/main" val="3152714263"/>
                        </a:ext>
                      </a:extLst>
                    </a:gridCol>
                    <a:gridCol w="1189608">
                      <a:extLst>
                        <a:ext uri="{9D8B030D-6E8A-4147-A177-3AD203B41FA5}">
                          <a16:colId xmlns:a16="http://schemas.microsoft.com/office/drawing/2014/main" val="3651569190"/>
                        </a:ext>
                      </a:extLst>
                    </a:gridCol>
                    <a:gridCol w="1074198">
                      <a:extLst>
                        <a:ext uri="{9D8B030D-6E8A-4147-A177-3AD203B41FA5}">
                          <a16:colId xmlns:a16="http://schemas.microsoft.com/office/drawing/2014/main" val="2147975493"/>
                        </a:ext>
                      </a:extLst>
                    </a:gridCol>
                    <a:gridCol w="1020932">
                      <a:extLst>
                        <a:ext uri="{9D8B030D-6E8A-4147-A177-3AD203B41FA5}">
                          <a16:colId xmlns:a16="http://schemas.microsoft.com/office/drawing/2014/main" val="3823572869"/>
                        </a:ext>
                      </a:extLst>
                    </a:gridCol>
                    <a:gridCol w="949911">
                      <a:extLst>
                        <a:ext uri="{9D8B030D-6E8A-4147-A177-3AD203B41FA5}">
                          <a16:colId xmlns:a16="http://schemas.microsoft.com/office/drawing/2014/main" val="3185062579"/>
                        </a:ext>
                      </a:extLst>
                    </a:gridCol>
                    <a:gridCol w="941032">
                      <a:extLst>
                        <a:ext uri="{9D8B030D-6E8A-4147-A177-3AD203B41FA5}">
                          <a16:colId xmlns:a16="http://schemas.microsoft.com/office/drawing/2014/main" val="1588901799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29" t="-4717" r="-110078" b="-716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3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4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6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7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/>
                            <a:t>10</a:t>
                          </a:r>
                          <a:endParaRPr lang="ru-RU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46832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29" t="-181967" r="-11007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1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2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3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4</a:t>
                          </a:r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/>
                            <a:t>1</a:t>
                          </a:r>
                          <a:endParaRPr lang="ru-RU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35379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E16F08F1-E81C-40B0-9F2F-92580CE7DD48}"/>
                  </a:ext>
                </a:extLst>
              </p:cNvPr>
              <p:cNvSpPr txBox="1"/>
              <p:nvPr/>
            </p:nvSpPr>
            <p:spPr>
              <a:xfrm>
                <a:off x="1114521" y="2420877"/>
                <a:ext cx="701134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16F08F1-E81C-40B0-9F2F-92580CE7D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521" y="2420877"/>
                <a:ext cx="7011343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CC9AB89F-EE27-4025-9428-DDC30C9351A8}"/>
                  </a:ext>
                </a:extLst>
              </p:cNvPr>
              <p:cNvSpPr txBox="1"/>
              <p:nvPr/>
            </p:nvSpPr>
            <p:spPr>
              <a:xfrm>
                <a:off x="1114521" y="3221079"/>
                <a:ext cx="8339078" cy="1746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</a:rPr>
                                <m:t>𝟎𝟗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𝟎𝟗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𝟎𝟗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𝟎𝟗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kk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𝟎𝟗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]≈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US" sz="2400" b="1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C9AB89F-EE27-4025-9428-DDC30C935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521" y="3221079"/>
                <a:ext cx="8339078" cy="17467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68572F2C-699C-46AC-B3AC-9ED672C9F3AD}"/>
                  </a:ext>
                </a:extLst>
              </p:cNvPr>
              <p:cNvSpPr txBox="1"/>
              <p:nvPr/>
            </p:nvSpPr>
            <p:spPr>
              <a:xfrm>
                <a:off x="1112224" y="4869419"/>
                <a:ext cx="2638351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</m:t>
                          </m:r>
                        </m:e>
                      </m:rad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572F2C-699C-46AC-B3AC-9ED672C9F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224" y="4869419"/>
                <a:ext cx="2638351" cy="4472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3DC1F622-B971-4A32-B50F-1F9CC4FB0F31}"/>
                  </a:ext>
                </a:extLst>
              </p:cNvPr>
              <p:cNvSpPr txBox="1"/>
              <p:nvPr/>
            </p:nvSpPr>
            <p:spPr>
              <a:xfrm>
                <a:off x="3324399" y="5377518"/>
                <a:ext cx="63815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kk-KZ" sz="2400" b="1" dirty="0">
                    <a:solidFill>
                      <a:srgbClr val="7030A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𝟎𝟗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 </m:t>
                    </m:r>
                    <m:acc>
                      <m:accPr>
                        <m:chr m:val="̅"/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𝟖𝟑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DC1F622-B971-4A32-B50F-1F9CC4FB0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399" y="5377518"/>
                <a:ext cx="6381528" cy="461665"/>
              </a:xfrm>
              <a:prstGeom prst="rect">
                <a:avLst/>
              </a:prstGeom>
              <a:blipFill>
                <a:blip r:embed="rId6"/>
                <a:stretch>
                  <a:fillRect l="-143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2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758</Words>
  <Application>Microsoft Office PowerPoint</Application>
  <PresentationFormat>Широкоэкранный</PresentationFormat>
  <Paragraphs>329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Кездейсоқ шаманың сандық сипаттамаларын таңдамалар бойынша бағалау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78</cp:revision>
  <dcterms:created xsi:type="dcterms:W3CDTF">2022-09-04T21:41:09Z</dcterms:created>
  <dcterms:modified xsi:type="dcterms:W3CDTF">2024-08-14T15:45:22Z</dcterms:modified>
</cp:coreProperties>
</file>