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78" r:id="rId2"/>
    <p:sldId id="259" r:id="rId3"/>
    <p:sldId id="282" r:id="rId4"/>
    <p:sldId id="283" r:id="rId5"/>
    <p:sldId id="284" r:id="rId6"/>
    <p:sldId id="285" r:id="rId7"/>
    <p:sldId id="286" r:id="rId8"/>
    <p:sldId id="287" r:id="rId9"/>
    <p:sldId id="288" r:id="rId10"/>
    <p:sldId id="289" r:id="rId11"/>
    <p:sldId id="290" r:id="rId12"/>
    <p:sldId id="291" r:id="rId13"/>
    <p:sldId id="281" r:id="rId14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46" d="100"/>
          <a:sy n="46" d="100"/>
        </p:scale>
        <p:origin x="53" y="811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6DA10F7-E203-408A-B08D-03768BAA0379}" type="datetimeFigureOut">
              <a:rPr lang="ru-RU" smtClean="0"/>
              <a:t>14.08.2024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BC41EA4-491C-45FF-902E-5369CA0DFF2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385782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14.08.2024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1964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14.08.2024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961036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14.08.2024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5798657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>
            <a:extLst>
              <a:ext uri="{FF2B5EF4-FFF2-40B4-BE49-F238E27FC236}">
                <a16:creationId xmlns:a16="http://schemas.microsoft.com/office/drawing/2014/main" xmlns="" id="{A30FFE61-70DA-44E8-80B5-C704ACDD7155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262286" y="845015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294219246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>
            <a:extLst>
              <a:ext uri="{FF2B5EF4-FFF2-40B4-BE49-F238E27FC236}">
                <a16:creationId xmlns="" xmlns:a16="http://schemas.microsoft.com/office/drawing/2014/main" id="{A1425586-1B77-4F1D-A056-35C60C7DCEB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394366" y="765022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39416665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14.08.2024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846566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14.08.2024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933395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14.08.2024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946120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14.08.2024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621869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14.08.2024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768337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14.08.2024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194938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14.08.2024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49506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14.08.2024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02951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8259D0-34A0-4D03-BD3A-50F7F6034403}" type="datetimeFigureOut">
              <a:rPr lang="ru-RU" smtClean="0"/>
              <a:t>14.08.2024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420089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43.png"/><Relationship Id="rId3" Type="http://schemas.openxmlformats.org/officeDocument/2006/relationships/image" Target="../media/image38.png"/><Relationship Id="rId7" Type="http://schemas.openxmlformats.org/officeDocument/2006/relationships/image" Target="../media/image42.png"/><Relationship Id="rId2" Type="http://schemas.openxmlformats.org/officeDocument/2006/relationships/image" Target="../media/image37.png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41.png"/><Relationship Id="rId5" Type="http://schemas.openxmlformats.org/officeDocument/2006/relationships/image" Target="../media/image40.png"/><Relationship Id="rId4" Type="http://schemas.openxmlformats.org/officeDocument/2006/relationships/image" Target="../media/image140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0.png"/><Relationship Id="rId3" Type="http://schemas.openxmlformats.org/officeDocument/2006/relationships/image" Target="../media/image45.png"/><Relationship Id="rId7" Type="http://schemas.openxmlformats.org/officeDocument/2006/relationships/image" Target="../media/image49.png"/><Relationship Id="rId2" Type="http://schemas.openxmlformats.org/officeDocument/2006/relationships/image" Target="../media/image44.png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48.png"/><Relationship Id="rId5" Type="http://schemas.openxmlformats.org/officeDocument/2006/relationships/image" Target="../media/image47.png"/><Relationship Id="rId10" Type="http://schemas.openxmlformats.org/officeDocument/2006/relationships/image" Target="../media/image52.png"/><Relationship Id="rId4" Type="http://schemas.openxmlformats.org/officeDocument/2006/relationships/image" Target="../media/image46.png"/><Relationship Id="rId9" Type="http://schemas.openxmlformats.org/officeDocument/2006/relationships/image" Target="../media/image51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59.png"/><Relationship Id="rId3" Type="http://schemas.openxmlformats.org/officeDocument/2006/relationships/image" Target="../media/image54.png"/><Relationship Id="rId7" Type="http://schemas.openxmlformats.org/officeDocument/2006/relationships/image" Target="../media/image58.png"/><Relationship Id="rId2" Type="http://schemas.openxmlformats.org/officeDocument/2006/relationships/image" Target="../media/image53.png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57.png"/><Relationship Id="rId5" Type="http://schemas.openxmlformats.org/officeDocument/2006/relationships/image" Target="../media/image56.png"/><Relationship Id="rId4" Type="http://schemas.openxmlformats.org/officeDocument/2006/relationships/image" Target="../media/image55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110.png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1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0.png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17.png"/><Relationship Id="rId5" Type="http://schemas.openxmlformats.org/officeDocument/2006/relationships/image" Target="../media/image16.png"/><Relationship Id="rId4" Type="http://schemas.openxmlformats.org/officeDocument/2006/relationships/image" Target="../media/image1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21.png"/><Relationship Id="rId4" Type="http://schemas.openxmlformats.org/officeDocument/2006/relationships/image" Target="../media/image20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30.png"/><Relationship Id="rId4" Type="http://schemas.openxmlformats.org/officeDocument/2006/relationships/image" Target="../media/image29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png"/><Relationship Id="rId7" Type="http://schemas.openxmlformats.org/officeDocument/2006/relationships/image" Target="../media/image36.png"/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35.png"/><Relationship Id="rId5" Type="http://schemas.openxmlformats.org/officeDocument/2006/relationships/image" Target="../media/image34.png"/><Relationship Id="rId4" Type="http://schemas.openxmlformats.org/officeDocument/2006/relationships/image" Target="../media/image3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52697" y="2559099"/>
            <a:ext cx="290105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 err="1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Пәні</a:t>
            </a:r>
            <a:r>
              <a:rPr lang="ru-RU" sz="3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</a:t>
            </a:r>
            <a:endParaRPr lang="ru-RU" sz="3600" dirty="0">
              <a:solidFill>
                <a:srgbClr val="002060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952697" y="3470256"/>
            <a:ext cx="290105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 err="1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Сынып</a:t>
            </a:r>
            <a:r>
              <a:rPr lang="ru-RU" sz="3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 </a:t>
            </a:r>
            <a:endParaRPr lang="ru-RU" sz="3600" dirty="0">
              <a:solidFill>
                <a:srgbClr val="002060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952697" y="4381413"/>
            <a:ext cx="290105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 err="1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Тоқсан</a:t>
            </a:r>
            <a:r>
              <a:rPr lang="ru-RU" sz="3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</a:t>
            </a:r>
            <a:endParaRPr lang="ru-RU" sz="3600" dirty="0">
              <a:solidFill>
                <a:srgbClr val="002060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952697" y="5292570"/>
            <a:ext cx="677815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3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Ұстаздың</a:t>
            </a:r>
            <a:r>
              <a:rPr lang="ru-RU" sz="3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3600" b="1" dirty="0" err="1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аты-жөні</a:t>
            </a:r>
            <a:r>
              <a:rPr lang="ru-RU" sz="3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</a:t>
            </a:r>
            <a:endParaRPr lang="ru-RU" sz="3600" dirty="0">
              <a:solidFill>
                <a:srgbClr val="002060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5988381" y="2282099"/>
            <a:ext cx="5746417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Алгебра </a:t>
            </a:r>
            <a:r>
              <a:rPr lang="ru-RU" sz="3600" b="1" dirty="0" err="1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және</a:t>
            </a:r>
            <a:r>
              <a:rPr lang="ru-RU" sz="3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анализ </a:t>
            </a:r>
            <a:r>
              <a:rPr lang="ru-RU" sz="3600" b="1" dirty="0" err="1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бастамалары</a:t>
            </a:r>
            <a:endParaRPr lang="ru-RU" sz="3600" dirty="0">
              <a:solidFill>
                <a:srgbClr val="002060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5988383" y="3449345"/>
            <a:ext cx="290105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3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11</a:t>
            </a:r>
            <a:endParaRPr lang="ru-RU" sz="3600" dirty="0">
              <a:solidFill>
                <a:srgbClr val="002060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5988383" y="4360502"/>
            <a:ext cx="290105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</a:t>
            </a:r>
            <a:endParaRPr lang="ru-RU" sz="36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816842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284808" y="2156614"/>
            <a:ext cx="20744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2400" b="1" dirty="0">
                <a:solidFill>
                  <a:srgbClr val="7030A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Шешуі: </a:t>
            </a:r>
            <a:endParaRPr lang="ru-RU" sz="2400" b="1" dirty="0">
              <a:solidFill>
                <a:srgbClr val="7030A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Прямоугольник 12"/>
              <p:cNvSpPr/>
              <p:nvPr/>
            </p:nvSpPr>
            <p:spPr>
              <a:xfrm>
                <a:off x="2684531" y="2172102"/>
                <a:ext cx="4953344" cy="155113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limLoc m:val="undOvr"/>
                          <m:ctrlPr>
                            <a:rPr lang="kk-KZ" sz="2400" b="1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f>
                            <m:fPr>
                              <m:ctrlPr>
                                <a:rPr lang="kk-KZ" sz="2400" b="1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kk-KZ" sz="2400" b="1" i="1">
                                  <a:latin typeface="Cambria Math"/>
                                  <a:ea typeface="Cambria Math"/>
                                </a:rPr>
                                <m:t>𝝅</m:t>
                              </m:r>
                            </m:num>
                            <m:den>
                              <m:r>
                                <a:rPr lang="en-US" sz="2400" b="1" i="1">
                                  <a:latin typeface="Cambria Math"/>
                                </a:rPr>
                                <m:t>𝟏</m:t>
                              </m:r>
                              <m:r>
                                <a:rPr lang="kk-KZ" sz="2400" b="1" i="1" smtClean="0">
                                  <a:latin typeface="Cambria Math"/>
                                </a:rPr>
                                <m:t>𝟓</m:t>
                              </m:r>
                            </m:den>
                          </m:f>
                        </m:sub>
                        <m:sup>
                          <m:f>
                            <m:fPr>
                              <m:ctrlPr>
                                <a:rPr lang="kk-KZ" sz="2400" b="1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kk-KZ" sz="2400" b="1" i="1">
                                  <a:latin typeface="Cambria Math"/>
                                  <a:ea typeface="Cambria Math"/>
                                </a:rPr>
                                <m:t>𝝅</m:t>
                              </m:r>
                            </m:num>
                            <m:den>
                              <m:r>
                                <a:rPr lang="en-US" sz="2400" b="1" i="1">
                                  <a:latin typeface="Cambria Math"/>
                                </a:rPr>
                                <m:t>𝟏</m:t>
                              </m:r>
                              <m:r>
                                <a:rPr lang="kk-KZ" sz="2400" b="1" i="1" smtClean="0">
                                  <a:latin typeface="Cambria Math"/>
                                </a:rPr>
                                <m:t>𝟎</m:t>
                              </m:r>
                            </m:den>
                          </m:f>
                        </m:sup>
                        <m:e>
                          <m:d>
                            <m:dPr>
                              <m:ctrlPr>
                                <a:rPr lang="kk-KZ" sz="2400" b="1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b="1" i="1">
                                  <a:latin typeface="Cambria Math"/>
                                </a:rPr>
                                <m:t>𝒔𝒊𝒏𝒙𝒄𝒐𝒔</m:t>
                              </m:r>
                              <m:r>
                                <a:rPr lang="en-US" sz="2400" b="1" i="1">
                                  <a:latin typeface="Cambria Math"/>
                                </a:rPr>
                                <m:t>𝟒</m:t>
                              </m:r>
                              <m:r>
                                <a:rPr lang="en-US" sz="2400" b="1" i="1">
                                  <a:latin typeface="Cambria Math"/>
                                </a:rPr>
                                <m:t>𝒙</m:t>
                              </m:r>
                              <m:r>
                                <a:rPr lang="en-US" sz="2400" b="1" i="1">
                                  <a:latin typeface="Cambria Math"/>
                                </a:rPr>
                                <m:t>+</m:t>
                              </m:r>
                              <m:r>
                                <a:rPr lang="en-US" sz="2400" b="1" i="1">
                                  <a:latin typeface="Cambria Math"/>
                                </a:rPr>
                                <m:t>𝒄𝒐𝒔𝒙𝒔𝒊𝒏</m:t>
                              </m:r>
                              <m:r>
                                <a:rPr lang="en-US" sz="2400" b="1" i="1">
                                  <a:latin typeface="Cambria Math"/>
                                </a:rPr>
                                <m:t>𝟒</m:t>
                              </m:r>
                              <m:r>
                                <a:rPr lang="en-US" sz="2400" b="1" i="1">
                                  <a:latin typeface="Cambria Math"/>
                                </a:rPr>
                                <m:t>𝒙</m:t>
                              </m:r>
                            </m:e>
                          </m:d>
                          <m:r>
                            <a:rPr lang="en-US" sz="2400" b="1" i="1">
                              <a:latin typeface="Cambria Math"/>
                            </a:rPr>
                            <m:t>𝒅𝒙</m:t>
                          </m:r>
                        </m:e>
                      </m:nary>
                      <m:r>
                        <a:rPr lang="en-US" sz="2400" b="1" i="1" smtClean="0"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ru-RU" sz="2400" b="1" dirty="0"/>
              </a:p>
            </p:txBody>
          </p:sp>
        </mc:Choice>
        <mc:Fallback xmlns="">
          <p:sp>
            <p:nvSpPr>
              <p:cNvPr id="13" name="Прямоугольник 1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84531" y="2172102"/>
                <a:ext cx="4953344" cy="1551130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7332905" y="2172102"/>
                <a:ext cx="2223879" cy="155113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limLoc m:val="undOvr"/>
                          <m:ctrlPr>
                            <a:rPr lang="kk-KZ" sz="2400" b="1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f>
                            <m:fPr>
                              <m:ctrlPr>
                                <a:rPr lang="kk-KZ" sz="2400" b="1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kk-KZ" sz="2400" b="1" i="1">
                                  <a:latin typeface="Cambria Math"/>
                                  <a:ea typeface="Cambria Math"/>
                                </a:rPr>
                                <m:t>𝝅</m:t>
                              </m:r>
                            </m:num>
                            <m:den>
                              <m:r>
                                <a:rPr lang="en-US" sz="2400" b="1" i="1">
                                  <a:latin typeface="Cambria Math"/>
                                </a:rPr>
                                <m:t>𝟏</m:t>
                              </m:r>
                              <m:r>
                                <a:rPr lang="kk-KZ" sz="2400" b="1" i="1" smtClean="0">
                                  <a:latin typeface="Cambria Math"/>
                                </a:rPr>
                                <m:t>𝟓</m:t>
                              </m:r>
                            </m:den>
                          </m:f>
                        </m:sub>
                        <m:sup>
                          <m:f>
                            <m:fPr>
                              <m:ctrlPr>
                                <a:rPr lang="kk-KZ" sz="2400" b="1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kk-KZ" sz="2400" b="1" i="1">
                                  <a:latin typeface="Cambria Math"/>
                                  <a:ea typeface="Cambria Math"/>
                                </a:rPr>
                                <m:t>𝝅</m:t>
                              </m:r>
                            </m:num>
                            <m:den>
                              <m:r>
                                <a:rPr lang="en-US" sz="2400" b="1" i="1">
                                  <a:latin typeface="Cambria Math"/>
                                </a:rPr>
                                <m:t>𝟏</m:t>
                              </m:r>
                              <m:r>
                                <a:rPr lang="kk-KZ" sz="2400" b="1" i="1" smtClean="0">
                                  <a:latin typeface="Cambria Math"/>
                                </a:rPr>
                                <m:t>𝟎</m:t>
                              </m:r>
                            </m:den>
                          </m:f>
                        </m:sup>
                        <m:e>
                          <m:r>
                            <a:rPr lang="en-US" sz="2400" b="1" i="1" smtClean="0">
                              <a:latin typeface="Cambria Math"/>
                            </a:rPr>
                            <m:t>𝒔𝒊𝒏</m:t>
                          </m:r>
                          <m:r>
                            <a:rPr lang="en-US" sz="2400" b="1" i="1" smtClean="0">
                              <a:latin typeface="Cambria Math"/>
                            </a:rPr>
                            <m:t>𝟓</m:t>
                          </m:r>
                          <m:r>
                            <a:rPr lang="en-US" sz="2400" b="1" i="1" smtClean="0">
                              <a:latin typeface="Cambria Math"/>
                            </a:rPr>
                            <m:t>𝒙𝒅𝒙</m:t>
                          </m:r>
                          <m:r>
                            <a:rPr lang="en-US" sz="2400" b="1" i="1" smtClean="0">
                              <a:latin typeface="Cambria Math"/>
                            </a:rPr>
                            <m:t>=</m:t>
                          </m:r>
                        </m:e>
                      </m:nary>
                    </m:oMath>
                  </m:oMathPara>
                </a14:m>
                <a:endParaRPr lang="ru-RU" sz="2400" b="1" dirty="0"/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32905" y="2172102"/>
                <a:ext cx="2223879" cy="1551130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1284808" y="3507385"/>
                <a:ext cx="2791341" cy="145315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smtClean="0">
                          <a:latin typeface="Cambria Math"/>
                        </a:rPr>
                        <m:t>=−</m:t>
                      </m:r>
                      <m:f>
                        <m:fPr>
                          <m:ctrlPr>
                            <a:rPr lang="en-US" sz="24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1" i="1" smtClean="0">
                              <a:latin typeface="Cambria Math"/>
                            </a:rPr>
                            <m:t>𝟏</m:t>
                          </m:r>
                        </m:num>
                        <m:den>
                          <m:r>
                            <a:rPr lang="en-US" sz="2400" b="1" i="1" smtClean="0">
                              <a:latin typeface="Cambria Math"/>
                            </a:rPr>
                            <m:t>𝟓</m:t>
                          </m:r>
                        </m:den>
                      </m:f>
                      <m:r>
                        <a:rPr lang="en-US" sz="2400" b="1" i="1" smtClean="0">
                          <a:latin typeface="Cambria Math"/>
                        </a:rPr>
                        <m:t>𝒄𝒐𝒔</m:t>
                      </m:r>
                      <m:r>
                        <a:rPr lang="en-US" sz="2400" b="1" i="1" smtClean="0">
                          <a:latin typeface="Cambria Math"/>
                        </a:rPr>
                        <m:t>𝟓</m:t>
                      </m:r>
                      <m:r>
                        <a:rPr lang="en-US" sz="2400" b="1" i="1" smtClean="0">
                          <a:latin typeface="Cambria Math"/>
                        </a:rPr>
                        <m:t>𝒙</m:t>
                      </m:r>
                      <m:d>
                        <m:dPr>
                          <m:begChr m:val="|"/>
                          <m:endChr m:val=""/>
                          <m:ctrlPr>
                            <a:rPr lang="ru-RU" sz="2400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ru-RU" sz="2400" b="1" i="1" smtClean="0"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f>
                                <m:fPr>
                                  <m:ctrlPr>
                                    <a:rPr lang="kk-KZ" sz="2400" b="1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kk-KZ" sz="2400" b="1" i="1">
                                      <a:latin typeface="Cambria Math"/>
                                      <a:ea typeface="Cambria Math"/>
                                    </a:rPr>
                                    <m:t>𝝅</m:t>
                                  </m:r>
                                </m:num>
                                <m:den>
                                  <m:r>
                                    <a:rPr lang="en-US" sz="2400" b="1" i="1">
                                      <a:latin typeface="Cambria Math"/>
                                    </a:rPr>
                                    <m:t>𝟏</m:t>
                                  </m:r>
                                  <m:r>
                                    <a:rPr lang="kk-KZ" sz="2400" b="1" i="1" smtClean="0">
                                      <a:latin typeface="Cambria Math"/>
                                    </a:rPr>
                                    <m:t>𝟎</m:t>
                                  </m:r>
                                </m:den>
                              </m:f>
                            </m:e>
                            <m:e>
                              <m:f>
                                <m:fPr>
                                  <m:ctrlPr>
                                    <a:rPr lang="kk-KZ" sz="2400" b="1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kk-KZ" sz="2400" b="1" i="1">
                                      <a:latin typeface="Cambria Math"/>
                                      <a:ea typeface="Cambria Math"/>
                                    </a:rPr>
                                    <m:t>𝝅</m:t>
                                  </m:r>
                                </m:num>
                                <m:den>
                                  <m:r>
                                    <a:rPr lang="en-US" sz="2400" b="1" i="1">
                                      <a:latin typeface="Cambria Math"/>
                                    </a:rPr>
                                    <m:t>𝟏</m:t>
                                  </m:r>
                                  <m:r>
                                    <a:rPr lang="kk-KZ" sz="2400" b="1" i="1" smtClean="0">
                                      <a:latin typeface="Cambria Math"/>
                                    </a:rPr>
                                    <m:t>𝟓</m:t>
                                  </m:r>
                                </m:den>
                              </m:f>
                            </m:e>
                          </m:eqArr>
                        </m:e>
                      </m:d>
                      <m:r>
                        <a:rPr lang="en-US" sz="2400" b="1" i="1" smtClean="0"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ru-RU" sz="2400" b="1" dirty="0"/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84808" y="3507385"/>
                <a:ext cx="2791341" cy="1453155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/>
              <p:cNvSpPr txBox="1"/>
              <p:nvPr/>
            </p:nvSpPr>
            <p:spPr>
              <a:xfrm>
                <a:off x="4229235" y="3840873"/>
                <a:ext cx="4295791" cy="7861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smtClean="0">
                          <a:latin typeface="Cambria Math"/>
                        </a:rPr>
                        <m:t>−</m:t>
                      </m:r>
                      <m:f>
                        <m:fPr>
                          <m:ctrlPr>
                            <a:rPr lang="en-US" sz="2400" b="1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1" i="1">
                              <a:latin typeface="Cambria Math"/>
                            </a:rPr>
                            <m:t>𝟏</m:t>
                          </m:r>
                        </m:num>
                        <m:den>
                          <m:r>
                            <a:rPr lang="en-US" sz="2400" b="1" i="1">
                              <a:latin typeface="Cambria Math"/>
                            </a:rPr>
                            <m:t>𝟓</m:t>
                          </m:r>
                        </m:den>
                      </m:f>
                      <m:d>
                        <m:dPr>
                          <m:ctrlPr>
                            <a:rPr lang="en-US" sz="2400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1" i="1" smtClean="0">
                              <a:latin typeface="Cambria Math"/>
                            </a:rPr>
                            <m:t>𝒄𝒐𝒔</m:t>
                          </m:r>
                          <m:r>
                            <a:rPr lang="en-US" sz="2400" b="1" i="1" smtClean="0">
                              <a:latin typeface="Cambria Math"/>
                            </a:rPr>
                            <m:t>𝟓</m:t>
                          </m:r>
                          <m:r>
                            <a:rPr lang="en-US" sz="2400" b="1" i="1" smtClean="0">
                              <a:latin typeface="Cambria Math"/>
                            </a:rPr>
                            <m:t>∙</m:t>
                          </m:r>
                          <m:f>
                            <m:fPr>
                              <m:ctrlPr>
                                <a:rPr lang="en-US" sz="2400" b="1" i="1" smtClean="0"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fPr>
                            <m:num>
                              <m:r>
                                <a:rPr lang="en-US" sz="2400" b="1" i="1" smtClean="0">
                                  <a:latin typeface="Cambria Math"/>
                                  <a:ea typeface="Cambria Math"/>
                                </a:rPr>
                                <m:t>𝝅</m:t>
                              </m:r>
                            </m:num>
                            <m:den>
                              <m:r>
                                <a:rPr lang="en-US" sz="2400" b="1" i="1" smtClean="0">
                                  <a:latin typeface="Cambria Math"/>
                                  <a:ea typeface="Cambria Math"/>
                                </a:rPr>
                                <m:t>𝟏</m:t>
                              </m:r>
                              <m:r>
                                <a:rPr lang="kk-KZ" sz="2400" b="1" i="1" smtClean="0">
                                  <a:latin typeface="Cambria Math"/>
                                  <a:ea typeface="Cambria Math"/>
                                </a:rPr>
                                <m:t>𝟎</m:t>
                              </m:r>
                            </m:den>
                          </m:f>
                          <m:r>
                            <a:rPr lang="en-US" sz="2400" b="1" i="1" smtClean="0">
                              <a:latin typeface="Cambria Math"/>
                              <a:ea typeface="Cambria Math"/>
                            </a:rPr>
                            <m:t>−</m:t>
                          </m:r>
                          <m:r>
                            <a:rPr lang="en-US" sz="2400" b="1" i="1">
                              <a:latin typeface="Cambria Math"/>
                            </a:rPr>
                            <m:t>𝒄𝒐𝒔</m:t>
                          </m:r>
                          <m:r>
                            <a:rPr lang="en-US" sz="2400" b="1" i="1">
                              <a:latin typeface="Cambria Math"/>
                            </a:rPr>
                            <m:t>𝟓</m:t>
                          </m:r>
                          <m:r>
                            <a:rPr lang="en-US" sz="2400" b="1" i="1">
                              <a:latin typeface="Cambria Math"/>
                            </a:rPr>
                            <m:t>∙</m:t>
                          </m:r>
                          <m:f>
                            <m:fPr>
                              <m:ctrlPr>
                                <a:rPr lang="en-US" sz="2400" b="1" i="1"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fPr>
                            <m:num>
                              <m:r>
                                <a:rPr lang="en-US" sz="2400" b="1" i="1">
                                  <a:latin typeface="Cambria Math"/>
                                  <a:ea typeface="Cambria Math"/>
                                </a:rPr>
                                <m:t>𝝅</m:t>
                              </m:r>
                            </m:num>
                            <m:den>
                              <m:r>
                                <a:rPr lang="en-US" sz="2400" b="1" i="1">
                                  <a:latin typeface="Cambria Math"/>
                                  <a:ea typeface="Cambria Math"/>
                                </a:rPr>
                                <m:t>𝟏</m:t>
                              </m:r>
                              <m:r>
                                <a:rPr lang="kk-KZ" sz="2400" b="1" i="1" smtClean="0">
                                  <a:latin typeface="Cambria Math"/>
                                  <a:ea typeface="Cambria Math"/>
                                </a:rPr>
                                <m:t>𝟓</m:t>
                              </m:r>
                            </m:den>
                          </m:f>
                        </m:e>
                      </m:d>
                      <m:r>
                        <a:rPr lang="en-US" sz="2400" b="1" i="1" smtClean="0"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ru-RU" sz="2400" b="1" dirty="0"/>
              </a:p>
            </p:txBody>
          </p:sp>
        </mc:Choice>
        <mc:Fallback xmlns="">
          <p:sp>
            <p:nvSpPr>
              <p:cNvPr id="22" name="TextBox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29235" y="3840873"/>
                <a:ext cx="4295791" cy="786177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/>
              <p:cNvSpPr txBox="1"/>
              <p:nvPr/>
            </p:nvSpPr>
            <p:spPr>
              <a:xfrm>
                <a:off x="1279633" y="5012124"/>
                <a:ext cx="3583417" cy="7861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smtClean="0">
                          <a:latin typeface="Cambria Math"/>
                        </a:rPr>
                        <m:t>=−</m:t>
                      </m:r>
                      <m:f>
                        <m:fPr>
                          <m:ctrlPr>
                            <a:rPr lang="en-US" sz="24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1" i="1" smtClean="0">
                              <a:latin typeface="Cambria Math"/>
                            </a:rPr>
                            <m:t>𝟏</m:t>
                          </m:r>
                        </m:num>
                        <m:den>
                          <m:r>
                            <a:rPr lang="en-US" sz="2400" b="1" i="1" smtClean="0">
                              <a:latin typeface="Cambria Math"/>
                            </a:rPr>
                            <m:t>𝟓</m:t>
                          </m:r>
                        </m:den>
                      </m:f>
                      <m:d>
                        <m:dPr>
                          <m:ctrlPr>
                            <a:rPr lang="en-US" sz="2400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1" i="1" smtClean="0">
                              <a:latin typeface="Cambria Math"/>
                            </a:rPr>
                            <m:t>𝒄𝒐𝒔</m:t>
                          </m:r>
                          <m:f>
                            <m:fPr>
                              <m:ctrlPr>
                                <a:rPr lang="en-US" sz="2400" b="1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400" b="1" i="1" smtClean="0">
                                  <a:latin typeface="Cambria Math"/>
                                  <a:ea typeface="Cambria Math"/>
                                </a:rPr>
                                <m:t>𝝅</m:t>
                              </m:r>
                            </m:num>
                            <m:den>
                              <m:r>
                                <a:rPr lang="kk-KZ" sz="2400" b="1" i="1" smtClean="0">
                                  <a:latin typeface="Cambria Math"/>
                                  <a:ea typeface="Cambria Math"/>
                                </a:rPr>
                                <m:t>𝟐</m:t>
                              </m:r>
                            </m:den>
                          </m:f>
                          <m:r>
                            <a:rPr lang="en-US" sz="2400" b="1" i="1" smtClean="0">
                              <a:latin typeface="Cambria Math"/>
                            </a:rPr>
                            <m:t>−</m:t>
                          </m:r>
                          <m:r>
                            <a:rPr lang="en-US" sz="2400" b="1" i="1" smtClean="0">
                              <a:latin typeface="Cambria Math"/>
                            </a:rPr>
                            <m:t>𝒄𝒐𝒔</m:t>
                          </m:r>
                          <m:f>
                            <m:fPr>
                              <m:ctrlPr>
                                <a:rPr lang="en-US" sz="2400" b="1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400" b="1" i="1" smtClean="0">
                                  <a:latin typeface="Cambria Math"/>
                                  <a:ea typeface="Cambria Math"/>
                                </a:rPr>
                                <m:t>𝝅</m:t>
                              </m:r>
                            </m:num>
                            <m:den>
                              <m:r>
                                <a:rPr lang="kk-KZ" sz="2400" b="1" i="1" smtClean="0">
                                  <a:latin typeface="Cambria Math"/>
                                  <a:ea typeface="Cambria Math"/>
                                </a:rPr>
                                <m:t>𝟑</m:t>
                              </m:r>
                            </m:den>
                          </m:f>
                        </m:e>
                      </m:d>
                      <m:r>
                        <a:rPr lang="en-US" sz="2400" b="1" i="1" smtClean="0"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ru-RU" sz="2400" b="1" dirty="0"/>
              </a:p>
            </p:txBody>
          </p:sp>
        </mc:Choice>
        <mc:Fallback xmlns="">
          <p:sp>
            <p:nvSpPr>
              <p:cNvPr id="23" name="TextBox 2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79633" y="5012124"/>
                <a:ext cx="3583417" cy="786177"/>
              </a:xfrm>
              <a:prstGeom prst="rect">
                <a:avLst/>
              </a:prstGeom>
              <a:blipFill rotWithShape="0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/>
              <p:cNvSpPr txBox="1"/>
              <p:nvPr/>
            </p:nvSpPr>
            <p:spPr>
              <a:xfrm>
                <a:off x="4543733" y="4986460"/>
                <a:ext cx="2544799" cy="92217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smtClean="0">
                          <a:latin typeface="Cambria Math"/>
                        </a:rPr>
                        <m:t>−</m:t>
                      </m:r>
                      <m:f>
                        <m:fPr>
                          <m:ctrlPr>
                            <a:rPr lang="en-US" sz="24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1" i="1" smtClean="0">
                              <a:latin typeface="Cambria Math"/>
                            </a:rPr>
                            <m:t>𝟏</m:t>
                          </m:r>
                        </m:num>
                        <m:den>
                          <m:r>
                            <a:rPr lang="en-US" sz="2400" b="1" i="1" smtClean="0">
                              <a:latin typeface="Cambria Math"/>
                            </a:rPr>
                            <m:t>𝟓</m:t>
                          </m:r>
                        </m:den>
                      </m:f>
                      <m:r>
                        <a:rPr lang="en-US" sz="2400" b="1" i="1" smtClean="0">
                          <a:latin typeface="Cambria Math"/>
                          <a:ea typeface="Cambria Math"/>
                        </a:rPr>
                        <m:t>∙</m:t>
                      </m:r>
                      <m:d>
                        <m:dPr>
                          <m:ctrlPr>
                            <a:rPr lang="en-US" sz="2400" b="1" i="1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dPr>
                        <m:e>
                          <m:r>
                            <a:rPr lang="kk-KZ" sz="2400" b="1" i="1" smtClean="0">
                              <a:latin typeface="Cambria Math"/>
                              <a:ea typeface="Cambria Math"/>
                            </a:rPr>
                            <m:t>−</m:t>
                          </m:r>
                          <m:f>
                            <m:fPr>
                              <m:ctrlPr>
                                <a:rPr lang="en-US" sz="2400" b="1" i="1"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fPr>
                            <m:num>
                              <m:r>
                                <a:rPr lang="en-US" sz="2400" b="1" i="1">
                                  <a:latin typeface="Cambria Math"/>
                                  <a:ea typeface="Cambria Math"/>
                                </a:rPr>
                                <m:t>𝟏</m:t>
                              </m:r>
                            </m:num>
                            <m:den>
                              <m:r>
                                <a:rPr lang="en-US" sz="2400" b="1" i="1">
                                  <a:latin typeface="Cambria Math"/>
                                  <a:ea typeface="Cambria Math"/>
                                </a:rPr>
                                <m:t>𝟐</m:t>
                              </m:r>
                            </m:den>
                          </m:f>
                        </m:e>
                      </m:d>
                      <m:r>
                        <a:rPr lang="en-US" sz="2400" b="1" i="1" smtClean="0">
                          <a:latin typeface="Cambria Math"/>
                          <a:ea typeface="Cambria Math"/>
                        </a:rPr>
                        <m:t>=</m:t>
                      </m:r>
                      <m:f>
                        <m:fPr>
                          <m:ctrlPr>
                            <a:rPr lang="en-US" sz="2400" b="1" i="1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fPr>
                        <m:num>
                          <m:r>
                            <a:rPr lang="en-US" sz="2400" b="1" i="1" smtClean="0">
                              <a:latin typeface="Cambria Math"/>
                              <a:ea typeface="Cambria Math"/>
                            </a:rPr>
                            <m:t>𝟏</m:t>
                          </m:r>
                        </m:num>
                        <m:den>
                          <m:r>
                            <a:rPr lang="en-US" sz="2400" b="1" i="1" smtClean="0">
                              <a:latin typeface="Cambria Math"/>
                              <a:ea typeface="Cambria Math"/>
                            </a:rPr>
                            <m:t>𝟏𝟎</m:t>
                          </m:r>
                        </m:den>
                      </m:f>
                    </m:oMath>
                  </m:oMathPara>
                </a14:m>
                <a:endParaRPr lang="ru-RU" sz="2400" b="1" dirty="0"/>
              </a:p>
            </p:txBody>
          </p:sp>
        </mc:Choice>
        <mc:Fallback xmlns="">
          <p:sp>
            <p:nvSpPr>
              <p:cNvPr id="24" name="TextBox 2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43733" y="4986460"/>
                <a:ext cx="2544799" cy="922176"/>
              </a:xfrm>
              <a:prstGeom prst="rect">
                <a:avLst/>
              </a:prstGeom>
              <a:blipFill rotWithShape="0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Прямоугольник 9"/>
          <p:cNvSpPr/>
          <p:nvPr/>
        </p:nvSpPr>
        <p:spPr>
          <a:xfrm>
            <a:off x="1285164" y="551625"/>
            <a:ext cx="205697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sz="2800" b="1" dirty="0">
                <a:solidFill>
                  <a:srgbClr val="7030A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Тапсырма</a:t>
            </a:r>
            <a:endParaRPr lang="ru-RU" sz="28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Скругленный прямоугольник 2"/>
              <p:cNvSpPr/>
              <p:nvPr/>
            </p:nvSpPr>
            <p:spPr>
              <a:xfrm>
                <a:off x="1284808" y="1138400"/>
                <a:ext cx="8389557" cy="954659"/>
              </a:xfrm>
              <a:prstGeom prst="roundRect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nary>
                      <m:naryPr>
                        <m:limLoc m:val="undOvr"/>
                        <m:ctrlPr>
                          <a:rPr lang="kk-KZ" sz="2400" b="1" i="1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f>
                          <m:fPr>
                            <m:ctrlPr>
                              <a:rPr lang="kk-KZ" sz="2400" b="1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kk-KZ" sz="2400" b="1" i="1">
                                <a:latin typeface="Cambria Math"/>
                                <a:ea typeface="Cambria Math"/>
                              </a:rPr>
                              <m:t>𝝅</m:t>
                            </m:r>
                          </m:num>
                          <m:den>
                            <m:r>
                              <a:rPr lang="en-US" sz="2400" b="1" i="1">
                                <a:latin typeface="Cambria Math"/>
                              </a:rPr>
                              <m:t>𝟏</m:t>
                            </m:r>
                            <m:r>
                              <a:rPr lang="kk-KZ" sz="2400" b="1" i="1">
                                <a:latin typeface="Cambria Math"/>
                              </a:rPr>
                              <m:t>𝟓</m:t>
                            </m:r>
                          </m:den>
                        </m:f>
                      </m:sub>
                      <m:sup>
                        <m:f>
                          <m:fPr>
                            <m:ctrlPr>
                              <a:rPr lang="kk-KZ" sz="2400" b="1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kk-KZ" sz="2400" b="1" i="1">
                                <a:latin typeface="Cambria Math"/>
                                <a:ea typeface="Cambria Math"/>
                              </a:rPr>
                              <m:t>𝝅</m:t>
                            </m:r>
                          </m:num>
                          <m:den>
                            <m:r>
                              <a:rPr lang="en-US" sz="2400" b="1" i="1">
                                <a:latin typeface="Cambria Math"/>
                              </a:rPr>
                              <m:t>𝟏</m:t>
                            </m:r>
                            <m:r>
                              <a:rPr lang="kk-KZ" sz="2400" b="1" i="1">
                                <a:latin typeface="Cambria Math"/>
                              </a:rPr>
                              <m:t>𝟎</m:t>
                            </m:r>
                          </m:den>
                        </m:f>
                      </m:sup>
                      <m:e>
                        <m:d>
                          <m:dPr>
                            <m:ctrlPr>
                              <a:rPr lang="kk-KZ" sz="2400" b="1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400" b="1" i="1">
                                <a:latin typeface="Cambria Math"/>
                              </a:rPr>
                              <m:t>𝒔𝒊𝒏𝒙𝒄𝒐𝒔</m:t>
                            </m:r>
                            <m:r>
                              <a:rPr lang="en-US" sz="2400" b="1" i="1">
                                <a:latin typeface="Cambria Math"/>
                              </a:rPr>
                              <m:t>𝟒</m:t>
                            </m:r>
                            <m:r>
                              <a:rPr lang="en-US" sz="2400" b="1" i="1">
                                <a:latin typeface="Cambria Math"/>
                              </a:rPr>
                              <m:t>𝒙</m:t>
                            </m:r>
                            <m:r>
                              <a:rPr lang="en-US" sz="2400" b="1" i="1">
                                <a:latin typeface="Cambria Math"/>
                              </a:rPr>
                              <m:t>+</m:t>
                            </m:r>
                            <m:r>
                              <a:rPr lang="en-US" sz="2400" b="1" i="1">
                                <a:latin typeface="Cambria Math"/>
                              </a:rPr>
                              <m:t>𝒄𝒐𝒔𝒙𝒔𝒊𝒏</m:t>
                            </m:r>
                            <m:r>
                              <a:rPr lang="en-US" sz="2400" b="1" i="1">
                                <a:latin typeface="Cambria Math"/>
                              </a:rPr>
                              <m:t>𝟒</m:t>
                            </m:r>
                            <m:r>
                              <a:rPr lang="en-US" sz="2400" b="1" i="1">
                                <a:latin typeface="Cambria Math"/>
                              </a:rPr>
                              <m:t>𝒙</m:t>
                            </m:r>
                          </m:e>
                        </m:d>
                        <m:r>
                          <a:rPr lang="en-US" sz="2400" b="1" i="1">
                            <a:latin typeface="Cambria Math"/>
                          </a:rPr>
                          <m:t>𝒅𝒙</m:t>
                        </m:r>
                      </m:e>
                    </m:nary>
                  </m:oMath>
                </a14:m>
                <a:r>
                  <a:rPr lang="en-US" sz="2400" dirty="0"/>
                  <a:t> </a:t>
                </a:r>
                <a:r>
                  <a:rPr lang="kk-KZ" sz="2400" b="1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интегралын есептеңіз.</a:t>
                </a:r>
                <a:endParaRPr lang="ru-RU" sz="2400" b="1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3" name="Скругленный прямоугольник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84808" y="1138400"/>
                <a:ext cx="8389557" cy="954659"/>
              </a:xfrm>
              <a:prstGeom prst="roundRect">
                <a:avLst/>
              </a:prstGeom>
              <a:blipFill rotWithShape="0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1981016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3" grpId="0"/>
      <p:bldP spid="15" grpId="0"/>
      <p:bldP spid="16" grpId="0"/>
      <p:bldP spid="22" grpId="0"/>
      <p:bldP spid="23" grpId="0"/>
      <p:bldP spid="24" grpId="0"/>
      <p:bldP spid="3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1285164" y="1073115"/>
                <a:ext cx="6572000" cy="619744"/>
              </a:xfrm>
              <a:prstGeom prst="roundRect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</p:spPr>
            <p:txBody>
              <a:bodyPr wrap="square" rtlCol="0">
                <a:spAutoFit/>
              </a:bodyPr>
              <a:lstStyle/>
              <a:p>
                <a:r>
                  <a:rPr lang="kk-KZ" sz="2400" b="1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Теңдеуді шешіңіз: </a:t>
                </a:r>
                <a14:m>
                  <m:oMath xmlns:m="http://schemas.openxmlformats.org/officeDocument/2006/math">
                    <m:nary>
                      <m:naryPr>
                        <m:limLoc m:val="undOvr"/>
                        <m:ctrlPr>
                          <a:rPr lang="kk-KZ" sz="2400" b="1" i="1" smtClean="0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24"/>
                          </m:rPr>
                          <a:rPr lang="en-US" sz="2400" b="1" i="1" smtClean="0">
                            <a:latin typeface="Cambria Math"/>
                          </a:rPr>
                          <m:t>𝟏</m:t>
                        </m:r>
                      </m:sub>
                      <m:sup>
                        <m:r>
                          <a:rPr lang="en-US" sz="2400" b="1" i="1" smtClean="0">
                            <a:latin typeface="Cambria Math"/>
                          </a:rPr>
                          <m:t>𝒙</m:t>
                        </m:r>
                      </m:sup>
                      <m:e>
                        <m:d>
                          <m:dPr>
                            <m:ctrlPr>
                              <a:rPr lang="kk-KZ" sz="2400" b="1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400" b="1" i="1" smtClean="0">
                                <a:latin typeface="Cambria Math"/>
                              </a:rPr>
                              <m:t>𝟑</m:t>
                            </m:r>
                            <m:r>
                              <a:rPr lang="en-US" sz="2400" b="1" i="1" smtClean="0">
                                <a:latin typeface="Cambria Math"/>
                              </a:rPr>
                              <m:t>+</m:t>
                            </m:r>
                            <m:r>
                              <a:rPr lang="en-US" sz="2400" b="1" i="1" smtClean="0">
                                <a:latin typeface="Cambria Math"/>
                              </a:rPr>
                              <m:t>𝟐</m:t>
                            </m:r>
                            <m:r>
                              <a:rPr lang="en-US" sz="2400" b="1" i="1" smtClean="0">
                                <a:latin typeface="Cambria Math"/>
                              </a:rPr>
                              <m:t>𝒕</m:t>
                            </m:r>
                          </m:e>
                        </m:d>
                        <m:r>
                          <a:rPr lang="en-US" sz="2400" b="1" i="1" smtClean="0">
                            <a:latin typeface="Cambria Math"/>
                          </a:rPr>
                          <m:t>𝒅𝒕</m:t>
                        </m:r>
                      </m:e>
                    </m:nary>
                    <m:r>
                      <a:rPr lang="en-US" sz="2400" b="1" i="1" smtClean="0">
                        <a:latin typeface="Cambria Math"/>
                      </a:rPr>
                      <m:t>=</m:t>
                    </m:r>
                    <m:r>
                      <a:rPr lang="en-US" sz="2400" b="1" i="1" smtClean="0">
                        <a:latin typeface="Cambria Math"/>
                      </a:rPr>
                      <m:t>𝟖</m:t>
                    </m:r>
                    <m:r>
                      <a:rPr lang="en-US" sz="2400" b="1" i="1" smtClean="0">
                        <a:latin typeface="Cambria Math"/>
                      </a:rPr>
                      <m:t>𝒙</m:t>
                    </m:r>
                    <m:r>
                      <a:rPr lang="en-US" sz="2400" b="1" i="1" smtClean="0">
                        <a:latin typeface="Cambria Math"/>
                      </a:rPr>
                      <m:t>−</m:t>
                    </m:r>
                    <m:r>
                      <a:rPr lang="en-US" sz="2400" b="1" i="1" smtClean="0">
                        <a:latin typeface="Cambria Math"/>
                      </a:rPr>
                      <m:t>𝟏𝟎</m:t>
                    </m:r>
                  </m:oMath>
                </a14:m>
                <a:endParaRPr lang="ru-RU" sz="2400" b="1" dirty="0"/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85164" y="1073115"/>
                <a:ext cx="6572000" cy="619744"/>
              </a:xfrm>
              <a:prstGeom prst="roundRect">
                <a:avLst/>
              </a:prstGeom>
              <a:blipFill rotWithShape="0">
                <a:blip r:embed="rId2"/>
                <a:stretch>
                  <a:fillRect l="-1020" b="-588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TextBox 13"/>
          <p:cNvSpPr txBox="1"/>
          <p:nvPr/>
        </p:nvSpPr>
        <p:spPr>
          <a:xfrm>
            <a:off x="1267677" y="1793993"/>
            <a:ext cx="20744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2400" b="1" dirty="0">
                <a:solidFill>
                  <a:srgbClr val="7030A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Шешуі: </a:t>
            </a:r>
            <a:endParaRPr lang="ru-RU" sz="2400" b="1" dirty="0">
              <a:solidFill>
                <a:srgbClr val="7030A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1267677" y="2427290"/>
                <a:ext cx="2282355" cy="119853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limLoc m:val="undOvr"/>
                          <m:ctrlPr>
                            <a:rPr lang="kk-KZ" sz="2400" b="1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4"/>
                            </m:rPr>
                            <a:rPr lang="en-US" sz="2400" b="1" i="1">
                              <a:latin typeface="Cambria Math"/>
                            </a:rPr>
                            <m:t>𝟏</m:t>
                          </m:r>
                        </m:sub>
                        <m:sup>
                          <m:r>
                            <a:rPr lang="en-US" sz="2400" b="1" i="1" smtClean="0">
                              <a:latin typeface="Cambria Math"/>
                            </a:rPr>
                            <m:t>𝒙</m:t>
                          </m:r>
                        </m:sup>
                        <m:e>
                          <m:d>
                            <m:dPr>
                              <m:ctrlPr>
                                <a:rPr lang="kk-KZ" sz="2400" b="1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b="1" i="1">
                                  <a:latin typeface="Cambria Math"/>
                                </a:rPr>
                                <m:t>𝟑</m:t>
                              </m:r>
                              <m:r>
                                <a:rPr lang="en-US" sz="2400" b="1" i="1">
                                  <a:latin typeface="Cambria Math"/>
                                </a:rPr>
                                <m:t>+</m:t>
                              </m:r>
                              <m:r>
                                <a:rPr lang="en-US" sz="2400" b="1" i="1">
                                  <a:latin typeface="Cambria Math"/>
                                </a:rPr>
                                <m:t>𝟐</m:t>
                              </m:r>
                              <m:r>
                                <a:rPr lang="en-US" sz="2400" b="1" i="1">
                                  <a:latin typeface="Cambria Math"/>
                                </a:rPr>
                                <m:t>𝒕</m:t>
                              </m:r>
                            </m:e>
                          </m:d>
                          <m:r>
                            <a:rPr lang="en-US" sz="2400" b="1" i="1">
                              <a:latin typeface="Cambria Math"/>
                            </a:rPr>
                            <m:t>𝒅𝒕</m:t>
                          </m:r>
                        </m:e>
                      </m:nary>
                      <m:r>
                        <a:rPr lang="en-US" sz="2400" b="1" i="1"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ru-RU" sz="2400" b="1" dirty="0"/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67677" y="2427290"/>
                <a:ext cx="2282355" cy="1198533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3347436" y="2684033"/>
                <a:ext cx="2132699" cy="64973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smtClean="0">
                          <a:latin typeface="Cambria Math"/>
                        </a:rPr>
                        <m:t>(</m:t>
                      </m:r>
                      <m:r>
                        <a:rPr lang="en-US" sz="2400" b="1" i="1">
                          <a:latin typeface="Cambria Math"/>
                        </a:rPr>
                        <m:t>𝟑</m:t>
                      </m:r>
                      <m:r>
                        <a:rPr lang="en-US" sz="2400" b="1" i="1">
                          <a:latin typeface="Cambria Math"/>
                        </a:rPr>
                        <m:t>𝒕</m:t>
                      </m:r>
                      <m:r>
                        <a:rPr lang="en-US" sz="2400" b="1" i="1">
                          <a:latin typeface="Cambria Math"/>
                        </a:rPr>
                        <m:t>+</m:t>
                      </m:r>
                      <m:sSup>
                        <m:sSupPr>
                          <m:ctrlPr>
                            <a:rPr lang="en-US" sz="2400" b="1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400" b="1" i="1">
                              <a:latin typeface="Cambria Math"/>
                            </a:rPr>
                            <m:t>𝒕</m:t>
                          </m:r>
                        </m:e>
                        <m:sup>
                          <m:r>
                            <a:rPr lang="en-US" sz="2400" b="1" i="1">
                              <a:latin typeface="Cambria Math"/>
                            </a:rPr>
                            <m:t>𝟐</m:t>
                          </m:r>
                        </m:sup>
                      </m:sSup>
                      <m:r>
                        <a:rPr lang="en-US" sz="2400" b="1" i="1">
                          <a:latin typeface="Cambria Math"/>
                        </a:rPr>
                        <m:t>)</m:t>
                      </m:r>
                      <m:d>
                        <m:dPr>
                          <m:begChr m:val="|"/>
                          <m:endChr m:val=""/>
                          <m:ctrlPr>
                            <a:rPr lang="en-US" sz="2400" b="1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en-US" sz="2400" b="1" i="1"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r>
                                <a:rPr lang="en-US" sz="2400" b="1" i="1" smtClean="0">
                                  <a:latin typeface="Cambria Math"/>
                                </a:rPr>
                                <m:t>𝒙</m:t>
                              </m:r>
                            </m:e>
                            <m:e>
                              <m:r>
                                <a:rPr lang="en-US" sz="2400" b="1" i="1">
                                  <a:latin typeface="Cambria Math"/>
                                </a:rPr>
                                <m:t>𝟏</m:t>
                              </m:r>
                            </m:e>
                          </m:eqArr>
                          <m:r>
                            <a:rPr lang="en-US" sz="2400" b="1" i="1" smtClean="0">
                              <a:latin typeface="Cambria Math"/>
                            </a:rPr>
                            <m:t>=</m:t>
                          </m:r>
                        </m:e>
                      </m:d>
                    </m:oMath>
                  </m:oMathPara>
                </a14:m>
                <a:endParaRPr lang="ru-RU" sz="2400" b="1" dirty="0"/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47436" y="2684033"/>
                <a:ext cx="2132699" cy="649730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5277968" y="2736225"/>
                <a:ext cx="3678508" cy="50917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US" sz="2400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1" i="1" smtClean="0">
                              <a:latin typeface="Cambria Math"/>
                            </a:rPr>
                            <m:t>𝟑</m:t>
                          </m:r>
                          <m:r>
                            <a:rPr lang="en-US" sz="2400" b="1" i="1" smtClean="0">
                              <a:latin typeface="Cambria Math"/>
                            </a:rPr>
                            <m:t>𝒙</m:t>
                          </m:r>
                          <m:r>
                            <a:rPr lang="en-US" sz="2400" b="1" i="1">
                              <a:latin typeface="Cambria Math"/>
                            </a:rPr>
                            <m:t>+</m:t>
                          </m:r>
                          <m:sSup>
                            <m:sSupPr>
                              <m:ctrlPr>
                                <a:rPr lang="en-US" sz="2400" b="1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400" b="1" i="1" smtClean="0">
                                  <a:latin typeface="Cambria Math"/>
                                </a:rPr>
                                <m:t>𝒙</m:t>
                              </m:r>
                            </m:e>
                            <m:sup>
                              <m:r>
                                <a:rPr lang="en-US" sz="2400" b="1" i="1">
                                  <a:latin typeface="Cambria Math"/>
                                </a:rPr>
                                <m:t>𝟐</m:t>
                              </m:r>
                            </m:sup>
                          </m:sSup>
                        </m:e>
                      </m:d>
                      <m:r>
                        <a:rPr lang="en-US" sz="2400" b="1" i="1" smtClean="0">
                          <a:latin typeface="Cambria Math"/>
                        </a:rPr>
                        <m:t>−</m:t>
                      </m:r>
                      <m:d>
                        <m:dPr>
                          <m:ctrlPr>
                            <a:rPr lang="en-US" sz="2400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1" i="1" smtClean="0">
                              <a:latin typeface="Cambria Math"/>
                            </a:rPr>
                            <m:t>𝟑</m:t>
                          </m:r>
                          <m:r>
                            <a:rPr lang="en-US" sz="2400" b="1" i="1" smtClean="0">
                              <a:latin typeface="Cambria Math"/>
                              <a:ea typeface="Cambria Math"/>
                            </a:rPr>
                            <m:t>∙</m:t>
                          </m:r>
                          <m:r>
                            <a:rPr lang="en-US" sz="2400" b="1" i="1" smtClean="0">
                              <a:latin typeface="Cambria Math"/>
                              <a:ea typeface="Cambria Math"/>
                            </a:rPr>
                            <m:t>𝟏</m:t>
                          </m:r>
                          <m:r>
                            <a:rPr lang="en-US" sz="2400" b="1" i="1" smtClean="0">
                              <a:latin typeface="Cambria Math"/>
                              <a:ea typeface="Cambria Math"/>
                            </a:rPr>
                            <m:t>+</m:t>
                          </m:r>
                          <m:r>
                            <a:rPr lang="en-US" sz="2400" b="1" i="1" smtClean="0">
                              <a:latin typeface="Cambria Math"/>
                              <a:ea typeface="Cambria Math"/>
                            </a:rPr>
                            <m:t>𝟏</m:t>
                          </m:r>
                        </m:e>
                      </m:d>
                      <m:r>
                        <a:rPr lang="en-US" sz="2400" b="1" i="1" smtClean="0"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ru-RU" sz="2400" b="1" dirty="0"/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77968" y="2736225"/>
                <a:ext cx="3678508" cy="509178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/>
              <p:cNvSpPr txBox="1"/>
              <p:nvPr/>
            </p:nvSpPr>
            <p:spPr>
              <a:xfrm>
                <a:off x="8732639" y="2731991"/>
                <a:ext cx="1955472" cy="47000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smtClean="0">
                          <a:latin typeface="Cambria Math"/>
                        </a:rPr>
                        <m:t>𝟑</m:t>
                      </m:r>
                      <m:r>
                        <a:rPr lang="en-US" sz="2400" b="1" i="1" smtClean="0">
                          <a:latin typeface="Cambria Math"/>
                        </a:rPr>
                        <m:t>𝒙</m:t>
                      </m:r>
                      <m:r>
                        <a:rPr lang="en-US" sz="2400" b="1" i="1">
                          <a:latin typeface="Cambria Math"/>
                        </a:rPr>
                        <m:t>+</m:t>
                      </m:r>
                      <m:sSup>
                        <m:sSupPr>
                          <m:ctrlPr>
                            <a:rPr lang="en-US" sz="2400" b="1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400" b="1" i="1">
                              <a:latin typeface="Cambria Math"/>
                            </a:rPr>
                            <m:t>𝒙</m:t>
                          </m:r>
                        </m:e>
                        <m:sup>
                          <m:r>
                            <a:rPr lang="en-US" sz="2400" b="1" i="1">
                              <a:latin typeface="Cambria Math"/>
                            </a:rPr>
                            <m:t>𝟐</m:t>
                          </m:r>
                        </m:sup>
                      </m:sSup>
                      <m:r>
                        <a:rPr lang="en-US" sz="2400" b="1" i="1" smtClean="0">
                          <a:latin typeface="Cambria Math"/>
                        </a:rPr>
                        <m:t>−</m:t>
                      </m:r>
                      <m:r>
                        <a:rPr lang="en-US" sz="2400" b="1" i="1" smtClean="0">
                          <a:latin typeface="Cambria Math"/>
                        </a:rPr>
                        <m:t>𝟒</m:t>
                      </m:r>
                      <m:r>
                        <a:rPr lang="en-US" sz="2400" b="1" i="1" smtClean="0">
                          <a:latin typeface="Cambria Math"/>
                        </a:rPr>
                        <m:t>;</m:t>
                      </m:r>
                    </m:oMath>
                  </m:oMathPara>
                </a14:m>
                <a:endParaRPr lang="ru-RU" sz="2400" b="1" dirty="0"/>
              </a:p>
            </p:txBody>
          </p:sp>
        </mc:Choice>
        <mc:Fallback xmlns=""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732639" y="2731991"/>
                <a:ext cx="1955472" cy="470000"/>
              </a:xfrm>
              <a:prstGeom prst="rect">
                <a:avLst/>
              </a:prstGeom>
              <a:blipFill rotWithShape="0">
                <a:blip r:embed="rId6"/>
                <a:stretch>
                  <a:fillRect b="-129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Прямоугольник 17"/>
              <p:cNvSpPr/>
              <p:nvPr/>
            </p:nvSpPr>
            <p:spPr>
              <a:xfrm>
                <a:off x="1285164" y="3959084"/>
                <a:ext cx="3370923" cy="47000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smtClean="0">
                          <a:latin typeface="Cambria Math"/>
                        </a:rPr>
                        <m:t>𝟑</m:t>
                      </m:r>
                      <m:r>
                        <a:rPr lang="en-US" sz="2400" b="1" i="1" smtClean="0">
                          <a:latin typeface="Cambria Math"/>
                        </a:rPr>
                        <m:t>𝒙</m:t>
                      </m:r>
                      <m:r>
                        <a:rPr lang="en-US" sz="2400" b="1" i="1">
                          <a:latin typeface="Cambria Math"/>
                        </a:rPr>
                        <m:t>+</m:t>
                      </m:r>
                      <m:sSup>
                        <m:sSupPr>
                          <m:ctrlPr>
                            <a:rPr lang="en-US" sz="2400" b="1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400" b="1" i="1">
                              <a:latin typeface="Cambria Math"/>
                            </a:rPr>
                            <m:t>𝒙</m:t>
                          </m:r>
                        </m:e>
                        <m:sup>
                          <m:r>
                            <a:rPr lang="en-US" sz="2400" b="1" i="1">
                              <a:latin typeface="Cambria Math"/>
                            </a:rPr>
                            <m:t>𝟐</m:t>
                          </m:r>
                        </m:sup>
                      </m:sSup>
                      <m:r>
                        <a:rPr lang="en-US" sz="2400" b="1" i="1">
                          <a:latin typeface="Cambria Math"/>
                        </a:rPr>
                        <m:t>−</m:t>
                      </m:r>
                      <m:r>
                        <a:rPr lang="en-US" sz="2400" b="1" i="1">
                          <a:latin typeface="Cambria Math"/>
                        </a:rPr>
                        <m:t>𝟒</m:t>
                      </m:r>
                      <m:r>
                        <a:rPr lang="en-US" sz="2400" b="1" i="1" smtClean="0">
                          <a:latin typeface="Cambria Math"/>
                        </a:rPr>
                        <m:t>=</m:t>
                      </m:r>
                      <m:r>
                        <a:rPr lang="en-US" sz="2400" b="1" i="1" smtClean="0">
                          <a:latin typeface="Cambria Math"/>
                        </a:rPr>
                        <m:t>𝟖</m:t>
                      </m:r>
                      <m:r>
                        <a:rPr lang="en-US" sz="2400" b="1" i="1" smtClean="0">
                          <a:latin typeface="Cambria Math"/>
                        </a:rPr>
                        <m:t>𝒙</m:t>
                      </m:r>
                      <m:r>
                        <a:rPr lang="en-US" sz="2400" b="1" i="1" smtClean="0">
                          <a:latin typeface="Cambria Math"/>
                        </a:rPr>
                        <m:t>−</m:t>
                      </m:r>
                      <m:r>
                        <a:rPr lang="en-US" sz="2400" b="1" i="1" smtClean="0">
                          <a:latin typeface="Cambria Math"/>
                        </a:rPr>
                        <m:t>𝟏𝟎</m:t>
                      </m:r>
                    </m:oMath>
                  </m:oMathPara>
                </a14:m>
                <a:endParaRPr lang="ru-RU" sz="2400" b="1" dirty="0"/>
              </a:p>
            </p:txBody>
          </p:sp>
        </mc:Choice>
        <mc:Fallback xmlns="">
          <p:sp>
            <p:nvSpPr>
              <p:cNvPr id="18" name="Прямоугольник 1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85164" y="3959084"/>
                <a:ext cx="3370923" cy="470000"/>
              </a:xfrm>
              <a:prstGeom prst="rect">
                <a:avLst/>
              </a:prstGeom>
              <a:blipFill rotWithShape="0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Прямоугольник 18"/>
              <p:cNvSpPr/>
              <p:nvPr/>
            </p:nvSpPr>
            <p:spPr>
              <a:xfrm>
                <a:off x="4837318" y="3959083"/>
                <a:ext cx="2458237" cy="47000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24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400" b="1" i="1">
                              <a:latin typeface="Cambria Math"/>
                            </a:rPr>
                            <m:t>𝒙</m:t>
                          </m:r>
                        </m:e>
                        <m:sup>
                          <m:r>
                            <a:rPr lang="en-US" sz="2400" b="1" i="1">
                              <a:latin typeface="Cambria Math"/>
                            </a:rPr>
                            <m:t>𝟐</m:t>
                          </m:r>
                        </m:sup>
                      </m:sSup>
                      <m:r>
                        <a:rPr lang="en-US" sz="2400" b="1" i="1" smtClean="0">
                          <a:latin typeface="Cambria Math"/>
                        </a:rPr>
                        <m:t>−</m:t>
                      </m:r>
                      <m:r>
                        <a:rPr lang="en-US" sz="2400" b="1" i="1" smtClean="0">
                          <a:latin typeface="Cambria Math"/>
                        </a:rPr>
                        <m:t>𝟓</m:t>
                      </m:r>
                      <m:r>
                        <a:rPr lang="en-US" sz="2400" b="1" i="1" smtClean="0">
                          <a:latin typeface="Cambria Math"/>
                        </a:rPr>
                        <m:t>𝒙</m:t>
                      </m:r>
                      <m:r>
                        <a:rPr lang="en-US" sz="2400" b="1" i="1" smtClean="0">
                          <a:latin typeface="Cambria Math"/>
                        </a:rPr>
                        <m:t>+</m:t>
                      </m:r>
                      <m:r>
                        <a:rPr lang="en-US" sz="2400" b="1" i="1" smtClean="0">
                          <a:latin typeface="Cambria Math"/>
                        </a:rPr>
                        <m:t>𝟔</m:t>
                      </m:r>
                      <m:r>
                        <a:rPr lang="en-US" sz="2400" b="1" i="1" smtClean="0">
                          <a:latin typeface="Cambria Math"/>
                        </a:rPr>
                        <m:t>=</m:t>
                      </m:r>
                      <m:r>
                        <a:rPr lang="en-US" sz="2400" b="1" i="1" smtClean="0">
                          <a:latin typeface="Cambria Math"/>
                        </a:rPr>
                        <m:t>𝟎</m:t>
                      </m:r>
                    </m:oMath>
                  </m:oMathPara>
                </a14:m>
                <a:endParaRPr lang="ru-RU" sz="2400" b="1" dirty="0"/>
              </a:p>
            </p:txBody>
          </p:sp>
        </mc:Choice>
        <mc:Fallback xmlns="">
          <p:sp>
            <p:nvSpPr>
              <p:cNvPr id="19" name="Прямоугольник 1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37318" y="3959083"/>
                <a:ext cx="2458237" cy="470000"/>
              </a:xfrm>
              <a:prstGeom prst="rect">
                <a:avLst/>
              </a:prstGeom>
              <a:blipFill rotWithShape="0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/>
              <p:cNvSpPr txBox="1"/>
              <p:nvPr/>
            </p:nvSpPr>
            <p:spPr>
              <a:xfrm>
                <a:off x="7476786" y="3959083"/>
                <a:ext cx="2357056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sz="24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1" i="1" smtClean="0">
                              <a:latin typeface="Cambria Math"/>
                            </a:rPr>
                            <m:t>𝒙</m:t>
                          </m:r>
                        </m:e>
                        <m:sub>
                          <m:r>
                            <a:rPr lang="en-US" sz="2400" b="1" i="1" smtClean="0">
                              <a:latin typeface="Cambria Math"/>
                            </a:rPr>
                            <m:t>𝟏</m:t>
                          </m:r>
                        </m:sub>
                      </m:sSub>
                      <m:r>
                        <a:rPr lang="en-US" sz="2400" b="1" i="1" smtClean="0">
                          <a:latin typeface="Cambria Math"/>
                        </a:rPr>
                        <m:t>=</m:t>
                      </m:r>
                      <m:r>
                        <a:rPr lang="en-US" sz="2400" b="1" i="1" smtClean="0">
                          <a:latin typeface="Cambria Math"/>
                        </a:rPr>
                        <m:t>𝟐</m:t>
                      </m:r>
                      <m:r>
                        <a:rPr lang="en-US" sz="2400" b="1" i="1" smtClean="0">
                          <a:latin typeface="Cambria Math"/>
                        </a:rPr>
                        <m:t>;  </m:t>
                      </m:r>
                      <m:sSub>
                        <m:sSubPr>
                          <m:ctrlPr>
                            <a:rPr lang="en-US" sz="24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1" i="1" smtClean="0">
                              <a:latin typeface="Cambria Math"/>
                            </a:rPr>
                            <m:t>𝒙</m:t>
                          </m:r>
                        </m:e>
                        <m:sub>
                          <m:r>
                            <a:rPr lang="en-US" sz="2400" b="1" i="1" smtClean="0">
                              <a:latin typeface="Cambria Math"/>
                            </a:rPr>
                            <m:t>𝟐</m:t>
                          </m:r>
                        </m:sub>
                      </m:sSub>
                      <m:r>
                        <a:rPr lang="en-US" sz="2400" b="1" i="1" smtClean="0">
                          <a:latin typeface="Cambria Math"/>
                        </a:rPr>
                        <m:t>=</m:t>
                      </m:r>
                      <m:r>
                        <a:rPr lang="en-US" sz="2400" b="1" i="1" smtClean="0">
                          <a:latin typeface="Cambria Math"/>
                        </a:rPr>
                        <m:t>𝟑</m:t>
                      </m:r>
                    </m:oMath>
                  </m:oMathPara>
                </a14:m>
                <a:endParaRPr lang="ru-RU" sz="2400" b="1" dirty="0"/>
              </a:p>
            </p:txBody>
          </p:sp>
        </mc:Choice>
        <mc:Fallback xmlns=""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76786" y="3959083"/>
                <a:ext cx="2357056" cy="461665"/>
              </a:xfrm>
              <a:prstGeom prst="rect">
                <a:avLst/>
              </a:prstGeom>
              <a:blipFill rotWithShape="0">
                <a:blip r:embed="rId9"/>
                <a:stretch>
                  <a:fillRect b="-526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/>
              <p:cNvSpPr txBox="1"/>
              <p:nvPr/>
            </p:nvSpPr>
            <p:spPr>
              <a:xfrm>
                <a:off x="1267677" y="4762344"/>
                <a:ext cx="4025492" cy="83099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kk-KZ" sz="2400" b="1" dirty="0">
                    <a:solidFill>
                      <a:srgbClr val="7030A0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Жауабы:</a:t>
                </a:r>
                <a:r>
                  <a:rPr lang="kk-KZ" sz="2400" dirty="0">
                    <a:solidFill>
                      <a:srgbClr val="7030A0"/>
                    </a:solidFill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sz="2400" b="1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1" i="1">
                            <a:latin typeface="Cambria Math"/>
                          </a:rPr>
                          <m:t>𝒙</m:t>
                        </m:r>
                      </m:e>
                      <m:sub>
                        <m:r>
                          <a:rPr lang="en-US" sz="2400" b="1" i="1">
                            <a:latin typeface="Cambria Math"/>
                          </a:rPr>
                          <m:t>𝟏</m:t>
                        </m:r>
                      </m:sub>
                    </m:sSub>
                    <m:r>
                      <a:rPr lang="en-US" sz="2400" b="1" i="1">
                        <a:latin typeface="Cambria Math"/>
                      </a:rPr>
                      <m:t>=</m:t>
                    </m:r>
                    <m:r>
                      <a:rPr lang="en-US" sz="2400" b="1" i="1">
                        <a:latin typeface="Cambria Math"/>
                      </a:rPr>
                      <m:t>𝟐</m:t>
                    </m:r>
                    <m:r>
                      <a:rPr lang="en-US" sz="2400" b="1" i="1">
                        <a:latin typeface="Cambria Math"/>
                      </a:rPr>
                      <m:t>;  </m:t>
                    </m:r>
                    <m:sSub>
                      <m:sSubPr>
                        <m:ctrlPr>
                          <a:rPr lang="en-US" sz="2400" b="1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1" i="1">
                            <a:latin typeface="Cambria Math"/>
                          </a:rPr>
                          <m:t>𝒙</m:t>
                        </m:r>
                      </m:e>
                      <m:sub>
                        <m:r>
                          <a:rPr lang="en-US" sz="2400" b="1" i="1">
                            <a:latin typeface="Cambria Math"/>
                          </a:rPr>
                          <m:t>𝟐</m:t>
                        </m:r>
                      </m:sub>
                    </m:sSub>
                    <m:r>
                      <a:rPr lang="en-US" sz="2400" b="1" i="1">
                        <a:latin typeface="Cambria Math"/>
                      </a:rPr>
                      <m:t>=</m:t>
                    </m:r>
                    <m:r>
                      <a:rPr lang="en-US" sz="2400" b="1" i="1">
                        <a:latin typeface="Cambria Math"/>
                      </a:rPr>
                      <m:t>𝟑</m:t>
                    </m:r>
                  </m:oMath>
                </a14:m>
                <a:endParaRPr lang="ru-RU" sz="2400" b="1" dirty="0"/>
              </a:p>
              <a:p>
                <a:endParaRPr lang="ru-RU" sz="2400" dirty="0"/>
              </a:p>
            </p:txBody>
          </p:sp>
        </mc:Choice>
        <mc:Fallback xmlns="">
          <p:sp>
            <p:nvSpPr>
              <p:cNvPr id="21" name="Text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67677" y="4762344"/>
                <a:ext cx="4025492" cy="830997"/>
              </a:xfrm>
              <a:prstGeom prst="rect">
                <a:avLst/>
              </a:prstGeom>
              <a:blipFill rotWithShape="0">
                <a:blip r:embed="rId10"/>
                <a:stretch>
                  <a:fillRect l="-2424" t="-656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Прямоугольник 11"/>
          <p:cNvSpPr/>
          <p:nvPr/>
        </p:nvSpPr>
        <p:spPr>
          <a:xfrm>
            <a:off x="1285164" y="551625"/>
            <a:ext cx="205697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sz="2800" b="1" dirty="0">
                <a:solidFill>
                  <a:srgbClr val="7030A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Тапсырма</a:t>
            </a:r>
            <a:endParaRPr lang="ru-RU" sz="2800" b="1" dirty="0">
              <a:solidFill>
                <a:srgbClr val="7030A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190167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14" grpId="0"/>
      <p:bldP spid="13" grpId="0"/>
      <p:bldP spid="15" grpId="0"/>
      <p:bldP spid="16" grpId="0"/>
      <p:bldP spid="17" grpId="0"/>
      <p:bldP spid="18" grpId="0"/>
      <p:bldP spid="19" grpId="0"/>
      <p:bldP spid="20" grpId="0"/>
      <p:bldP spid="21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1160059" y="1205865"/>
                <a:ext cx="5423621" cy="708209"/>
              </a:xfrm>
              <a:prstGeom prst="roundRect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</p:spPr>
            <p:txBody>
              <a:bodyPr wrap="square" rtlCol="0">
                <a:spAutoFit/>
              </a:bodyPr>
              <a:lstStyle/>
              <a:p>
                <a:r>
                  <a:rPr lang="kk-KZ" sz="2400" b="1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Теңсіздікті шешіңіз: </a:t>
                </a:r>
                <a:r>
                  <a:rPr lang="en-US" sz="2400" b="1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</a:t>
                </a:r>
                <a:r>
                  <a:rPr lang="kk-KZ" sz="2400" b="1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</a:t>
                </a:r>
                <a14:m>
                  <m:oMath xmlns:m="http://schemas.openxmlformats.org/officeDocument/2006/math">
                    <m:nary>
                      <m:naryPr>
                        <m:limLoc m:val="undOvr"/>
                        <m:ctrlPr>
                          <a:rPr lang="kk-KZ" sz="2800" b="1" i="1" smtClean="0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24"/>
                          </m:rPr>
                          <a:rPr lang="en-US" sz="2800" b="1" i="1" smtClean="0">
                            <a:latin typeface="Cambria Math"/>
                          </a:rPr>
                          <m:t>𝟎</m:t>
                        </m:r>
                      </m:sub>
                      <m:sup>
                        <m:r>
                          <a:rPr lang="en-US" sz="2800" b="1" i="1" smtClean="0">
                            <a:latin typeface="Cambria Math"/>
                          </a:rPr>
                          <m:t>𝒙</m:t>
                        </m:r>
                      </m:sup>
                      <m:e>
                        <m:r>
                          <a:rPr lang="en-US" sz="2800" b="1" i="1" smtClean="0">
                            <a:latin typeface="Cambria Math"/>
                          </a:rPr>
                          <m:t>𝟑</m:t>
                        </m:r>
                        <m:r>
                          <a:rPr lang="en-US" sz="2800" b="1" i="1" smtClean="0">
                            <a:latin typeface="Cambria Math"/>
                          </a:rPr>
                          <m:t>𝒅𝒕</m:t>
                        </m:r>
                      </m:e>
                    </m:nary>
                    <m:r>
                      <a:rPr lang="en-US" sz="2800" b="1" i="1">
                        <a:latin typeface="Cambria Math"/>
                        <a:ea typeface="Cambria Math"/>
                      </a:rPr>
                      <m:t>&gt;</m:t>
                    </m:r>
                    <m:r>
                      <a:rPr lang="en-US" sz="2800" b="1" i="1" smtClean="0">
                        <a:latin typeface="Cambria Math"/>
                        <a:ea typeface="Cambria Math"/>
                      </a:rPr>
                      <m:t>𝟔</m:t>
                    </m:r>
                  </m:oMath>
                </a14:m>
                <a:endParaRPr lang="ru-RU" sz="2800" b="1" dirty="0"/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60059" y="1205865"/>
                <a:ext cx="5423621" cy="708209"/>
              </a:xfrm>
              <a:prstGeom prst="roundRect">
                <a:avLst/>
              </a:prstGeom>
              <a:blipFill rotWithShape="0">
                <a:blip r:embed="rId2"/>
                <a:stretch>
                  <a:fillRect l="-1124" b="-172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TextBox 13"/>
          <p:cNvSpPr txBox="1"/>
          <p:nvPr/>
        </p:nvSpPr>
        <p:spPr>
          <a:xfrm>
            <a:off x="1160059" y="2193615"/>
            <a:ext cx="20744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2800" b="1" dirty="0">
                <a:solidFill>
                  <a:srgbClr val="7030A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Шешуі: </a:t>
            </a:r>
            <a:endParaRPr lang="ru-RU" sz="2800" b="1" dirty="0">
              <a:solidFill>
                <a:srgbClr val="7030A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2" name="Прямоугольник 21"/>
              <p:cNvSpPr/>
              <p:nvPr/>
            </p:nvSpPr>
            <p:spPr>
              <a:xfrm>
                <a:off x="2621422" y="2732137"/>
                <a:ext cx="1597296" cy="135344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limLoc m:val="undOvr"/>
                          <m:ctrlPr>
                            <a:rPr lang="kk-KZ" sz="2800" b="1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/>
                            </m:rPr>
                            <a:rPr lang="en-US" sz="2800" b="1" i="1" smtClean="0">
                              <a:latin typeface="Cambria Math"/>
                            </a:rPr>
                            <m:t>𝟎</m:t>
                          </m:r>
                        </m:sub>
                        <m:sup>
                          <m:r>
                            <a:rPr lang="en-US" sz="2800" b="1" i="1">
                              <a:latin typeface="Cambria Math"/>
                            </a:rPr>
                            <m:t>𝒙</m:t>
                          </m:r>
                        </m:sup>
                        <m:e>
                          <m:r>
                            <a:rPr lang="en-US" sz="2800" b="1" i="1">
                              <a:latin typeface="Cambria Math"/>
                            </a:rPr>
                            <m:t>𝟑</m:t>
                          </m:r>
                          <m:r>
                            <a:rPr lang="en-US" sz="2800" b="1" i="1">
                              <a:latin typeface="Cambria Math"/>
                            </a:rPr>
                            <m:t>𝒅𝒕</m:t>
                          </m:r>
                        </m:e>
                      </m:nary>
                      <m:r>
                        <a:rPr lang="en-US" sz="2800" b="1" i="1" smtClean="0"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ru-RU" sz="2800" b="1" dirty="0"/>
              </a:p>
            </p:txBody>
          </p:sp>
        </mc:Choice>
        <mc:Fallback xmlns="">
          <p:sp>
            <p:nvSpPr>
              <p:cNvPr id="22" name="Прямоугольник 2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21422" y="2732137"/>
                <a:ext cx="1597296" cy="1353447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/>
              <p:cNvSpPr txBox="1"/>
              <p:nvPr/>
            </p:nvSpPr>
            <p:spPr>
              <a:xfrm>
                <a:off x="4029209" y="2996376"/>
                <a:ext cx="1406795" cy="74539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smtClean="0">
                          <a:latin typeface="Cambria Math"/>
                        </a:rPr>
                        <m:t>𝟑</m:t>
                      </m:r>
                      <m:r>
                        <a:rPr lang="en-US" sz="2800" b="1" i="1" smtClean="0">
                          <a:latin typeface="Cambria Math"/>
                        </a:rPr>
                        <m:t>𝒕</m:t>
                      </m:r>
                      <m:d>
                        <m:dPr>
                          <m:begChr m:val="|"/>
                          <m:endChr m:val=""/>
                          <m:ctrlPr>
                            <a:rPr lang="ru-RU" sz="2800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ru-RU" sz="2800" b="1" i="1" smtClean="0"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r>
                                <a:rPr lang="en-US" sz="2800" b="1" i="1" smtClean="0">
                                  <a:latin typeface="Cambria Math"/>
                                </a:rPr>
                                <m:t>𝒙</m:t>
                              </m:r>
                            </m:e>
                            <m:e>
                              <m:r>
                                <a:rPr lang="en-US" sz="2800" b="1" i="1" smtClean="0">
                                  <a:latin typeface="Cambria Math"/>
                                </a:rPr>
                                <m:t>𝟎</m:t>
                              </m:r>
                            </m:e>
                          </m:eqArr>
                          <m:r>
                            <a:rPr lang="en-US" sz="2800" b="1" i="1" smtClean="0">
                              <a:latin typeface="Cambria Math"/>
                            </a:rPr>
                            <m:t>=</m:t>
                          </m:r>
                        </m:e>
                      </m:d>
                    </m:oMath>
                  </m:oMathPara>
                </a14:m>
                <a:endParaRPr lang="ru-RU" sz="2800" b="1" dirty="0"/>
              </a:p>
            </p:txBody>
          </p:sp>
        </mc:Choice>
        <mc:Fallback xmlns="">
          <p:sp>
            <p:nvSpPr>
              <p:cNvPr id="23" name="TextBox 2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29209" y="2996376"/>
                <a:ext cx="1406795" cy="745397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/>
              <p:cNvSpPr txBox="1"/>
              <p:nvPr/>
            </p:nvSpPr>
            <p:spPr>
              <a:xfrm>
                <a:off x="5405996" y="3104418"/>
                <a:ext cx="705642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smtClean="0">
                          <a:latin typeface="Cambria Math"/>
                        </a:rPr>
                        <m:t>𝟑</m:t>
                      </m:r>
                      <m:r>
                        <a:rPr lang="en-US" sz="2800" b="1" i="1" smtClean="0">
                          <a:latin typeface="Cambria Math"/>
                        </a:rPr>
                        <m:t>𝒙</m:t>
                      </m:r>
                    </m:oMath>
                  </m:oMathPara>
                </a14:m>
                <a:endParaRPr lang="ru-RU" sz="2800" b="1" dirty="0"/>
              </a:p>
            </p:txBody>
          </p:sp>
        </mc:Choice>
        <mc:Fallback xmlns="">
          <p:sp>
            <p:nvSpPr>
              <p:cNvPr id="24" name="TextBox 2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05996" y="3104418"/>
                <a:ext cx="705642" cy="523220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24"/>
              <p:cNvSpPr txBox="1"/>
              <p:nvPr/>
            </p:nvSpPr>
            <p:spPr>
              <a:xfrm>
                <a:off x="6604271" y="3104729"/>
                <a:ext cx="1389290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smtClean="0">
                          <a:latin typeface="Cambria Math"/>
                        </a:rPr>
                        <m:t>𝟑</m:t>
                      </m:r>
                      <m:r>
                        <a:rPr lang="en-US" sz="2800" b="1" i="1" smtClean="0">
                          <a:latin typeface="Cambria Math"/>
                        </a:rPr>
                        <m:t>𝒙</m:t>
                      </m:r>
                      <m:r>
                        <a:rPr lang="en-US" sz="2800" b="1" i="1" smtClean="0">
                          <a:latin typeface="Cambria Math"/>
                          <a:ea typeface="Cambria Math"/>
                        </a:rPr>
                        <m:t>&gt;</m:t>
                      </m:r>
                      <m:r>
                        <a:rPr lang="en-US" sz="2800" b="1" i="1" smtClean="0">
                          <a:latin typeface="Cambria Math"/>
                          <a:ea typeface="Cambria Math"/>
                        </a:rPr>
                        <m:t>𝟔</m:t>
                      </m:r>
                    </m:oMath>
                  </m:oMathPara>
                </a14:m>
                <a:endParaRPr lang="ru-RU" sz="2800" b="1" dirty="0"/>
              </a:p>
            </p:txBody>
          </p:sp>
        </mc:Choice>
        <mc:Fallback xmlns="">
          <p:sp>
            <p:nvSpPr>
              <p:cNvPr id="25" name="TextBox 2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04271" y="3104729"/>
                <a:ext cx="1389290" cy="523220"/>
              </a:xfrm>
              <a:prstGeom prst="rect">
                <a:avLst/>
              </a:prstGeom>
              <a:blipFill rotWithShape="0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/>
              <p:cNvSpPr txBox="1"/>
              <p:nvPr/>
            </p:nvSpPr>
            <p:spPr>
              <a:xfrm>
                <a:off x="8228776" y="3104729"/>
                <a:ext cx="1174489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smtClean="0">
                          <a:latin typeface="Cambria Math"/>
                        </a:rPr>
                        <m:t>𝒙</m:t>
                      </m:r>
                      <m:r>
                        <a:rPr lang="en-US" sz="2800" b="1" i="1" smtClean="0">
                          <a:latin typeface="Cambria Math"/>
                          <a:ea typeface="Cambria Math"/>
                        </a:rPr>
                        <m:t>&gt;</m:t>
                      </m:r>
                      <m:r>
                        <a:rPr lang="en-US" sz="2800" b="1" i="1" smtClean="0">
                          <a:latin typeface="Cambria Math"/>
                          <a:ea typeface="Cambria Math"/>
                        </a:rPr>
                        <m:t>𝟐</m:t>
                      </m:r>
                    </m:oMath>
                  </m:oMathPara>
                </a14:m>
                <a:endParaRPr lang="ru-RU" sz="2800" b="1" dirty="0"/>
              </a:p>
            </p:txBody>
          </p:sp>
        </mc:Choice>
        <mc:Fallback xmlns="">
          <p:sp>
            <p:nvSpPr>
              <p:cNvPr id="26" name="TextBox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28776" y="3104729"/>
                <a:ext cx="1174489" cy="523220"/>
              </a:xfrm>
              <a:prstGeom prst="rect">
                <a:avLst/>
              </a:prstGeom>
              <a:blipFill rotWithShape="0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1160059" y="4903648"/>
                <a:ext cx="3643976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kk-KZ" sz="2800" b="1" dirty="0">
                    <a:solidFill>
                      <a:srgbClr val="7030A0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Жауабы:</a:t>
                </a:r>
                <a:r>
                  <a:rPr lang="kk-KZ" sz="2800" dirty="0"/>
                  <a:t>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kk-KZ" sz="2800" b="1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kk-KZ" sz="2800" b="1" i="1" smtClean="0">
                            <a:latin typeface="Cambria Math"/>
                          </a:rPr>
                          <m:t>𝟐</m:t>
                        </m:r>
                        <m:r>
                          <a:rPr lang="kk-KZ" sz="2800" b="1" i="1" smtClean="0">
                            <a:latin typeface="Cambria Math"/>
                          </a:rPr>
                          <m:t>; +∞</m:t>
                        </m:r>
                      </m:e>
                    </m:d>
                  </m:oMath>
                </a14:m>
                <a:endParaRPr lang="ru-RU" sz="2800" b="1" dirty="0"/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60059" y="4903648"/>
                <a:ext cx="3643976" cy="523220"/>
              </a:xfrm>
              <a:prstGeom prst="rect">
                <a:avLst/>
              </a:prstGeom>
              <a:blipFill rotWithShape="0">
                <a:blip r:embed="rId8"/>
                <a:stretch>
                  <a:fillRect l="-3344" t="-12791" b="-3023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Прямоугольник 9"/>
          <p:cNvSpPr/>
          <p:nvPr/>
        </p:nvSpPr>
        <p:spPr>
          <a:xfrm>
            <a:off x="1160059" y="574603"/>
            <a:ext cx="205697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sz="2800" b="1" dirty="0">
                <a:solidFill>
                  <a:srgbClr val="7030A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Тапсырма</a:t>
            </a:r>
            <a:endParaRPr lang="ru-RU" sz="28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717999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14" grpId="0"/>
      <p:bldP spid="23" grpId="0"/>
      <p:bldP spid="24" grpId="0"/>
      <p:bldP spid="25" grpId="0"/>
      <p:bldP spid="26" grpId="0"/>
      <p:bldP spid="13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TextBox 71">
            <a:extLst>
              <a:ext uri="{FF2B5EF4-FFF2-40B4-BE49-F238E27FC236}">
                <a16:creationId xmlns:a16="http://schemas.microsoft.com/office/drawing/2014/main" xmlns="" id="{14FCEE11-4AB3-4847-9E51-E42FD092039B}"/>
              </a:ext>
            </a:extLst>
          </p:cNvPr>
          <p:cNvSpPr txBox="1"/>
          <p:nvPr/>
        </p:nvSpPr>
        <p:spPr>
          <a:xfrm>
            <a:off x="1598420" y="3117542"/>
            <a:ext cx="644635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36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Ньютон-Лейбниц формуласын қолданып, есеп шығаруды </a:t>
            </a:r>
            <a:r>
              <a:rPr lang="kk-KZ" sz="3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үйрендіңіздер.</a:t>
            </a:r>
            <a:endParaRPr lang="en-ID" sz="3600" b="1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8" name="Прямоугольник 47"/>
          <p:cNvSpPr/>
          <p:nvPr/>
        </p:nvSpPr>
        <p:spPr>
          <a:xfrm>
            <a:off x="2050472" y="1954613"/>
            <a:ext cx="4477948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5000" b="1" dirty="0" err="1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Қорытынды</a:t>
            </a:r>
            <a:r>
              <a:rPr lang="ru-RU" sz="50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</a:t>
            </a:r>
            <a:endParaRPr lang="en-US" sz="5000" b="1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71" name="Рисунок 7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4774" y="1954613"/>
            <a:ext cx="3521413" cy="43217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17167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032933" y="1073175"/>
            <a:ext cx="9846733" cy="905417"/>
          </a:xfrm>
        </p:spPr>
        <p:txBody>
          <a:bodyPr>
            <a:noAutofit/>
          </a:bodyPr>
          <a:lstStyle/>
          <a:p>
            <a:r>
              <a:rPr lang="kk-KZ" sz="48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Анықталған интеграл және оның қасиеттері</a:t>
            </a:r>
            <a:endParaRPr lang="en-ID" sz="4800" b="1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86234" y="2482369"/>
            <a:ext cx="6519300" cy="2720941"/>
          </a:xfrm>
        </p:spPr>
        <p:txBody>
          <a:bodyPr>
            <a:normAutofit/>
          </a:bodyPr>
          <a:lstStyle/>
          <a:p>
            <a:pPr algn="l"/>
            <a:r>
              <a:rPr lang="ru-RU" sz="3200" b="1" dirty="0" err="1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Бүгінгі</a:t>
            </a:r>
            <a:r>
              <a:rPr lang="ru-RU" sz="32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3200" b="1" dirty="0" err="1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сабақта</a:t>
            </a:r>
            <a:r>
              <a:rPr lang="ru-RU" sz="32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</a:t>
            </a:r>
          </a:p>
          <a:p>
            <a:r>
              <a:rPr lang="kk-KZ" sz="32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Ньютон-Лейбниц формуласын қолданып, есеп шығаруды </a:t>
            </a:r>
            <a:r>
              <a:rPr lang="kk-KZ" sz="32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үйренесіздер</a:t>
            </a:r>
            <a:r>
              <a:rPr lang="kk-KZ" sz="32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  <a:endParaRPr lang="en-ID" sz="3200" b="1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4774" y="1954613"/>
            <a:ext cx="3521413" cy="43217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7148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940256" y="673215"/>
            <a:ext cx="831148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24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Анықталған интеграл және оның қасиеттері</a:t>
            </a:r>
            <a:endParaRPr lang="ru-RU" sz="24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1323833" y="3875555"/>
            <a:ext cx="71787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dirty="0"/>
              <a:t>Бұл – </a:t>
            </a:r>
            <a:r>
              <a:rPr lang="kk-KZ" b="1" dirty="0">
                <a:solidFill>
                  <a:srgbClr val="7030A0"/>
                </a:solidFill>
              </a:rPr>
              <a:t>Ньютон-Лейбниц </a:t>
            </a:r>
            <a:r>
              <a:rPr lang="kk-KZ" dirty="0"/>
              <a:t>формуласы.</a:t>
            </a:r>
            <a:endParaRPr lang="ru-RU" dirty="0"/>
          </a:p>
        </p:txBody>
      </p:sp>
      <p:sp>
        <p:nvSpPr>
          <p:cNvPr id="19" name="TextBox 18"/>
          <p:cNvSpPr txBox="1"/>
          <p:nvPr/>
        </p:nvSpPr>
        <p:spPr>
          <a:xfrm>
            <a:off x="1323833" y="4358316"/>
            <a:ext cx="75608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dirty="0"/>
              <a:t>Ньютон-Лейбниц формуласын былай да жазуға болады.</a:t>
            </a:r>
            <a:endParaRPr lang="ru-RU" dirty="0"/>
          </a:p>
        </p:txBody>
      </p:sp>
      <p:sp>
        <p:nvSpPr>
          <p:cNvPr id="21" name="Rectangle: Rounded Corners 13">
            <a:extLst>
              <a:ext uri="{FF2B5EF4-FFF2-40B4-BE49-F238E27FC236}">
                <a16:creationId xmlns="" xmlns:a16="http://schemas.microsoft.com/office/drawing/2014/main" id="{2CB8E224-F566-4E43-AB65-BE950CDC0A9D}"/>
              </a:ext>
            </a:extLst>
          </p:cNvPr>
          <p:cNvSpPr/>
          <p:nvPr/>
        </p:nvSpPr>
        <p:spPr>
          <a:xfrm>
            <a:off x="1117332" y="1248309"/>
            <a:ext cx="10060183" cy="1733147"/>
          </a:xfrm>
          <a:prstGeom prst="roundRect">
            <a:avLst>
              <a:gd name="adj" fmla="val 10261"/>
            </a:avLst>
          </a:prstGeom>
          <a:solidFill>
            <a:schemeClr val="accent1">
              <a:lumMod val="40000"/>
              <a:lumOff val="60000"/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/>
              <p:cNvSpPr txBox="1"/>
              <p:nvPr/>
            </p:nvSpPr>
            <p:spPr>
              <a:xfrm>
                <a:off x="1323833" y="1300870"/>
                <a:ext cx="9321421" cy="158203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kk-KZ" b="1" dirty="0">
                    <a:solidFill>
                      <a:schemeClr val="tx1"/>
                    </a:solidFill>
                  </a:rPr>
                  <a:t>Анықтама: </a:t>
                </a:r>
                <a14:m>
                  <m:oMath xmlns:m="http://schemas.openxmlformats.org/officeDocument/2006/math">
                    <m:r>
                      <a:rPr lang="en-US" b="1" i="1" smtClean="0">
                        <a:solidFill>
                          <a:schemeClr val="tx1"/>
                        </a:solidFill>
                        <a:latin typeface="Cambria Math"/>
                      </a:rPr>
                      <m:t>𝒚</m:t>
                    </m:r>
                    <m:r>
                      <a:rPr lang="en-US" b="1" i="1" smtClean="0">
                        <a:solidFill>
                          <a:schemeClr val="tx1"/>
                        </a:solidFill>
                        <a:latin typeface="Cambria Math"/>
                      </a:rPr>
                      <m:t>=</m:t>
                    </m:r>
                    <m:r>
                      <a:rPr lang="en-US" b="1" i="1" smtClean="0">
                        <a:solidFill>
                          <a:schemeClr val="tx1"/>
                        </a:solidFill>
                        <a:latin typeface="Cambria Math"/>
                      </a:rPr>
                      <m:t>𝒇</m:t>
                    </m:r>
                    <m:r>
                      <a:rPr lang="en-US" b="1" i="1" smtClean="0">
                        <a:solidFill>
                          <a:schemeClr val="tx1"/>
                        </a:solidFill>
                        <a:latin typeface="Cambria Math"/>
                      </a:rPr>
                      <m:t>(</m:t>
                    </m:r>
                    <m:r>
                      <a:rPr lang="en-US" b="1" i="1" smtClean="0">
                        <a:solidFill>
                          <a:schemeClr val="tx1"/>
                        </a:solidFill>
                        <a:latin typeface="Cambria Math"/>
                      </a:rPr>
                      <m:t>𝒙</m:t>
                    </m:r>
                    <m:r>
                      <a:rPr lang="en-US" b="1" i="1" smtClean="0">
                        <a:solidFill>
                          <a:schemeClr val="tx1"/>
                        </a:solidFill>
                        <a:latin typeface="Cambria Math"/>
                      </a:rPr>
                      <m:t>)</m:t>
                    </m:r>
                  </m:oMath>
                </a14:m>
                <a:r>
                  <a:rPr lang="en-US" b="1" dirty="0">
                    <a:solidFill>
                      <a:schemeClr val="tx1"/>
                    </a:solidFill>
                  </a:rPr>
                  <a:t>, </a:t>
                </a:r>
                <a14:m>
                  <m:oMath xmlns:m="http://schemas.openxmlformats.org/officeDocument/2006/math">
                    <m:r>
                      <a:rPr lang="en-US" b="1" i="1" dirty="0" smtClean="0">
                        <a:solidFill>
                          <a:schemeClr val="tx1"/>
                        </a:solidFill>
                        <a:latin typeface="Cambria Math"/>
                      </a:rPr>
                      <m:t>𝒙</m:t>
                    </m:r>
                    <m:r>
                      <a:rPr lang="en-US" b="1" i="1" dirty="0" smtClean="0">
                        <a:solidFill>
                          <a:schemeClr val="tx1"/>
                        </a:solidFill>
                        <a:latin typeface="Cambria Math"/>
                        <a:ea typeface="Cambria Math"/>
                      </a:rPr>
                      <m:t>∈[</m:t>
                    </m:r>
                    <m:r>
                      <a:rPr lang="en-US" b="1" i="1" dirty="0" smtClean="0">
                        <a:solidFill>
                          <a:schemeClr val="tx1"/>
                        </a:solidFill>
                        <a:latin typeface="Cambria Math"/>
                        <a:ea typeface="Cambria Math"/>
                      </a:rPr>
                      <m:t>𝒂</m:t>
                    </m:r>
                    <m:r>
                      <a:rPr lang="en-US" b="1" i="1" dirty="0" smtClean="0">
                        <a:solidFill>
                          <a:schemeClr val="tx1"/>
                        </a:solidFill>
                        <a:latin typeface="Cambria Math"/>
                        <a:ea typeface="Cambria Math"/>
                      </a:rPr>
                      <m:t>;</m:t>
                    </m:r>
                    <m:r>
                      <a:rPr lang="en-US" b="1" i="1" dirty="0" smtClean="0">
                        <a:solidFill>
                          <a:schemeClr val="tx1"/>
                        </a:solidFill>
                        <a:latin typeface="Cambria Math"/>
                        <a:ea typeface="Cambria Math"/>
                      </a:rPr>
                      <m:t>𝒃</m:t>
                    </m:r>
                    <m:r>
                      <a:rPr lang="en-US" b="1" i="1" dirty="0" smtClean="0">
                        <a:solidFill>
                          <a:schemeClr val="tx1"/>
                        </a:solidFill>
                        <a:latin typeface="Cambria Math"/>
                        <a:ea typeface="Cambria Math"/>
                      </a:rPr>
                      <m:t>]</m:t>
                    </m:r>
                  </m:oMath>
                </a14:m>
                <a:r>
                  <a:rPr lang="en-US" b="1" dirty="0">
                    <a:solidFill>
                      <a:schemeClr val="tx1"/>
                    </a:solidFill>
                  </a:rPr>
                  <a:t> </a:t>
                </a:r>
                <a:r>
                  <a:rPr lang="kk-KZ" b="1" dirty="0">
                    <a:solidFill>
                      <a:schemeClr val="tx1"/>
                    </a:solidFill>
                  </a:rPr>
                  <a:t>үзіліссіз функция болсын. Оның </a:t>
                </a:r>
                <a14:m>
                  <m:oMath xmlns:m="http://schemas.openxmlformats.org/officeDocument/2006/math">
                    <m:r>
                      <a:rPr lang="en-US" b="1" i="1" dirty="0">
                        <a:solidFill>
                          <a:schemeClr val="tx1"/>
                        </a:solidFill>
                        <a:latin typeface="Cambria Math"/>
                        <a:ea typeface="Cambria Math"/>
                      </a:rPr>
                      <m:t>𝒃</m:t>
                    </m:r>
                  </m:oMath>
                </a14:m>
                <a:r>
                  <a:rPr lang="kk-KZ" b="1" dirty="0">
                    <a:solidFill>
                      <a:schemeClr val="tx1"/>
                    </a:solidFill>
                  </a:rPr>
                  <a:t> және </a:t>
                </a:r>
                <a14:m>
                  <m:oMath xmlns:m="http://schemas.openxmlformats.org/officeDocument/2006/math">
                    <m:r>
                      <a:rPr lang="en-US" b="1" i="1" dirty="0">
                        <a:solidFill>
                          <a:schemeClr val="tx1"/>
                        </a:solidFill>
                        <a:latin typeface="Cambria Math"/>
                        <a:ea typeface="Cambria Math"/>
                      </a:rPr>
                      <m:t>𝒂</m:t>
                    </m:r>
                  </m:oMath>
                </a14:m>
                <a:r>
                  <a:rPr lang="kk-KZ" b="1" dirty="0">
                    <a:solidFill>
                      <a:schemeClr val="tx1"/>
                    </a:solidFill>
                  </a:rPr>
                  <a:t> нүктелеріндегі алғашқы функциясы мәндерінің айырымын осы функцияның анықталған интегралы деп атайды және оны </a:t>
                </a:r>
                <a14:m>
                  <m:oMath xmlns:m="http://schemas.openxmlformats.org/officeDocument/2006/math">
                    <m:nary>
                      <m:naryPr>
                        <m:limLoc m:val="undOvr"/>
                        <m:ctrlPr>
                          <a:rPr lang="kk-KZ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24"/>
                          </m:rPr>
                          <a:rPr lang="en-US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𝒂</m:t>
                        </m:r>
                      </m:sub>
                      <m:sup>
                        <m:r>
                          <a:rPr lang="en-US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𝒃</m:t>
                        </m:r>
                      </m:sup>
                      <m:e>
                        <m:r>
                          <a:rPr lang="en-US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𝒇</m:t>
                        </m:r>
                        <m:d>
                          <m:dPr>
                            <m:ctrlPr>
                              <a:rPr lang="en-US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b="1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𝒙</m:t>
                            </m:r>
                          </m:e>
                        </m:d>
                        <m:r>
                          <a:rPr lang="en-US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𝒅𝒙</m:t>
                        </m:r>
                      </m:e>
                    </m:nary>
                  </m:oMath>
                </a14:m>
                <a:r>
                  <a:rPr lang="en-US" b="1" dirty="0">
                    <a:solidFill>
                      <a:schemeClr val="tx1"/>
                    </a:solidFill>
                  </a:rPr>
                  <a:t> </a:t>
                </a:r>
                <a:r>
                  <a:rPr lang="kk-KZ" b="1" dirty="0">
                    <a:solidFill>
                      <a:schemeClr val="tx1"/>
                    </a:solidFill>
                  </a:rPr>
                  <a:t>арқылы белгілейді. </a:t>
                </a:r>
              </a:p>
              <a:p>
                <a14:m>
                  <m:oMath xmlns:m="http://schemas.openxmlformats.org/officeDocument/2006/math">
                    <m:r>
                      <a:rPr lang="en-US" b="1" i="1" dirty="0">
                        <a:solidFill>
                          <a:schemeClr val="tx1"/>
                        </a:solidFill>
                        <a:latin typeface="Cambria Math"/>
                        <a:ea typeface="Cambria Math"/>
                      </a:rPr>
                      <m:t>𝒂</m:t>
                    </m:r>
                  </m:oMath>
                </a14:m>
                <a:r>
                  <a:rPr lang="kk-KZ" b="1" dirty="0">
                    <a:solidFill>
                      <a:schemeClr val="tx1"/>
                    </a:solidFill>
                  </a:rPr>
                  <a:t> және </a:t>
                </a:r>
                <a14:m>
                  <m:oMath xmlns:m="http://schemas.openxmlformats.org/officeDocument/2006/math">
                    <m:r>
                      <a:rPr lang="en-US" b="1" i="1" dirty="0">
                        <a:solidFill>
                          <a:schemeClr val="tx1"/>
                        </a:solidFill>
                        <a:latin typeface="Cambria Math"/>
                        <a:ea typeface="Cambria Math"/>
                      </a:rPr>
                      <m:t>𝒃</m:t>
                    </m:r>
                  </m:oMath>
                </a14:m>
                <a:r>
                  <a:rPr lang="kk-KZ" b="1" dirty="0">
                    <a:solidFill>
                      <a:schemeClr val="tx1"/>
                    </a:solidFill>
                  </a:rPr>
                  <a:t> сандары интегралдың сәйкесінше төменгі және жоғарғы шектері, </a:t>
                </a:r>
              </a:p>
              <a:p>
                <a14:m>
                  <m:oMath xmlns:m="http://schemas.openxmlformats.org/officeDocument/2006/math">
                    <m:r>
                      <a:rPr lang="en-US" b="1" i="1">
                        <a:solidFill>
                          <a:schemeClr val="tx1"/>
                        </a:solidFill>
                        <a:latin typeface="Cambria Math"/>
                      </a:rPr>
                      <m:t>𝒇</m:t>
                    </m:r>
                    <m:r>
                      <a:rPr lang="en-US" b="1" i="1">
                        <a:solidFill>
                          <a:schemeClr val="tx1"/>
                        </a:solidFill>
                        <a:latin typeface="Cambria Math"/>
                      </a:rPr>
                      <m:t>(</m:t>
                    </m:r>
                    <m:r>
                      <a:rPr lang="en-US" b="1" i="1">
                        <a:solidFill>
                          <a:schemeClr val="tx1"/>
                        </a:solidFill>
                        <a:latin typeface="Cambria Math"/>
                      </a:rPr>
                      <m:t>𝒙</m:t>
                    </m:r>
                    <m:r>
                      <a:rPr lang="en-US" b="1" i="1">
                        <a:solidFill>
                          <a:schemeClr val="tx1"/>
                        </a:solidFill>
                        <a:latin typeface="Cambria Math"/>
                      </a:rPr>
                      <m:t>)</m:t>
                    </m:r>
                  </m:oMath>
                </a14:m>
                <a:r>
                  <a:rPr lang="kk-KZ" b="1" dirty="0">
                    <a:solidFill>
                      <a:schemeClr val="tx1"/>
                    </a:solidFill>
                  </a:rPr>
                  <a:t> интеграл астындағы функция деп аталады.  </a:t>
                </a:r>
                <a:endParaRPr lang="ru-RU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2" name="TextBox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23833" y="1300870"/>
                <a:ext cx="9321421" cy="1582036"/>
              </a:xfrm>
              <a:prstGeom prst="rect">
                <a:avLst/>
              </a:prstGeom>
              <a:blipFill>
                <a:blip r:embed="rId2"/>
                <a:stretch>
                  <a:fillRect l="-523" t="-1923" b="-1500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3" name="Rectangle: Rounded Corners 15">
            <a:extLst>
              <a:ext uri="{FF2B5EF4-FFF2-40B4-BE49-F238E27FC236}">
                <a16:creationId xmlns="" xmlns:a16="http://schemas.microsoft.com/office/drawing/2014/main" id="{DB066BE1-CEAF-4821-939C-7C3155696E79}"/>
              </a:ext>
            </a:extLst>
          </p:cNvPr>
          <p:cNvSpPr/>
          <p:nvPr/>
        </p:nvSpPr>
        <p:spPr>
          <a:xfrm>
            <a:off x="4398333" y="3143096"/>
            <a:ext cx="3395334" cy="712456"/>
          </a:xfrm>
          <a:prstGeom prst="roundRect">
            <a:avLst>
              <a:gd name="adj" fmla="val 10261"/>
            </a:avLst>
          </a:prstGeom>
          <a:solidFill>
            <a:schemeClr val="accent1">
              <a:lumMod val="20000"/>
              <a:lumOff val="80000"/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24"/>
              <p:cNvSpPr txBox="1"/>
              <p:nvPr/>
            </p:nvSpPr>
            <p:spPr>
              <a:xfrm>
                <a:off x="4689846" y="3147903"/>
                <a:ext cx="2812308" cy="72603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trlPr>
                            <a:rPr lang="ru-RU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b="1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𝒂</m:t>
                          </m:r>
                        </m:sub>
                        <m:sup>
                          <m:r>
                            <a:rPr lang="en-US" b="1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𝒃</m:t>
                          </m:r>
                        </m:sup>
                        <m:e>
                          <m:r>
                            <a:rPr lang="en-US" b="1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𝒇</m:t>
                          </m:r>
                          <m:d>
                            <m:dPr>
                              <m:ctrlPr>
                                <a:rPr lang="en-US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b="1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𝒙</m:t>
                              </m:r>
                            </m:e>
                          </m:d>
                          <m:r>
                            <a:rPr lang="en-US" b="1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𝒅𝒙</m:t>
                          </m:r>
                        </m:e>
                      </m:nary>
                      <m:r>
                        <a:rPr lang="en-US" b="1" i="1" smtClean="0">
                          <a:solidFill>
                            <a:schemeClr val="tx1"/>
                          </a:solidFill>
                          <a:latin typeface="Cambria Math"/>
                        </a:rPr>
                        <m:t>=</m:t>
                      </m:r>
                      <m:r>
                        <a:rPr lang="en-US" b="1" i="1" smtClean="0">
                          <a:solidFill>
                            <a:schemeClr val="tx1"/>
                          </a:solidFill>
                          <a:latin typeface="Cambria Math"/>
                        </a:rPr>
                        <m:t>𝑭</m:t>
                      </m:r>
                      <m:d>
                        <m:dPr>
                          <m:ctrlPr>
                            <a:rPr lang="en-US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1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𝒃</m:t>
                          </m:r>
                        </m:e>
                      </m:d>
                      <m:r>
                        <a:rPr lang="en-US" b="1" i="1" smtClean="0">
                          <a:solidFill>
                            <a:schemeClr val="tx1"/>
                          </a:solidFill>
                          <a:latin typeface="Cambria Math"/>
                        </a:rPr>
                        <m:t>−</m:t>
                      </m:r>
                      <m:r>
                        <a:rPr lang="en-US" b="1" i="1" smtClean="0">
                          <a:solidFill>
                            <a:schemeClr val="tx1"/>
                          </a:solidFill>
                          <a:latin typeface="Cambria Math"/>
                        </a:rPr>
                        <m:t>𝑭</m:t>
                      </m:r>
                      <m:r>
                        <a:rPr lang="en-US" b="1" i="1" smtClean="0">
                          <a:solidFill>
                            <a:schemeClr val="tx1"/>
                          </a:solidFill>
                          <a:latin typeface="Cambria Math"/>
                        </a:rPr>
                        <m:t>(</m:t>
                      </m:r>
                      <m:r>
                        <a:rPr lang="en-US" b="1" i="1" smtClean="0">
                          <a:solidFill>
                            <a:schemeClr val="tx1"/>
                          </a:solidFill>
                          <a:latin typeface="Cambria Math"/>
                        </a:rPr>
                        <m:t>𝒂</m:t>
                      </m:r>
                      <m:r>
                        <a:rPr lang="en-US" b="1" i="1" smtClean="0">
                          <a:solidFill>
                            <a:schemeClr val="tx1"/>
                          </a:solidFill>
                          <a:latin typeface="Cambria Math"/>
                        </a:rPr>
                        <m:t>)</m:t>
                      </m:r>
                    </m:oMath>
                  </m:oMathPara>
                </a14:m>
                <a:endParaRPr lang="ru-RU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5" name="TextBox 2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89846" y="3147903"/>
                <a:ext cx="2812308" cy="726033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6" name="Rectangle: Rounded Corners 15">
            <a:extLst>
              <a:ext uri="{FF2B5EF4-FFF2-40B4-BE49-F238E27FC236}">
                <a16:creationId xmlns="" xmlns:a16="http://schemas.microsoft.com/office/drawing/2014/main" id="{DB066BE1-CEAF-4821-939C-7C3155696E79}"/>
              </a:ext>
            </a:extLst>
          </p:cNvPr>
          <p:cNvSpPr/>
          <p:nvPr/>
        </p:nvSpPr>
        <p:spPr>
          <a:xfrm>
            <a:off x="4489818" y="4745015"/>
            <a:ext cx="3212365" cy="1020301"/>
          </a:xfrm>
          <a:prstGeom prst="roundRect">
            <a:avLst>
              <a:gd name="adj" fmla="val 10261"/>
            </a:avLst>
          </a:prstGeom>
          <a:solidFill>
            <a:schemeClr val="accent1">
              <a:lumMod val="20000"/>
              <a:lumOff val="80000"/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26"/>
              <p:cNvSpPr txBox="1"/>
              <p:nvPr/>
            </p:nvSpPr>
            <p:spPr>
              <a:xfrm>
                <a:off x="4897755" y="4912995"/>
                <a:ext cx="2396490" cy="100854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trlPr>
                            <a:rPr lang="ru-RU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b="1" i="1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𝒂</m:t>
                          </m:r>
                        </m:sub>
                        <m:sup>
                          <m:r>
                            <a:rPr lang="en-US" b="1" i="1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𝒃</m:t>
                          </m:r>
                        </m:sup>
                        <m:e>
                          <m:r>
                            <a:rPr lang="en-US" b="1" i="1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𝒇</m:t>
                          </m:r>
                          <m:d>
                            <m:dPr>
                              <m:ctrlPr>
                                <a:rPr lang="en-US" b="1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b="1" i="1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𝒙</m:t>
                              </m:r>
                            </m:e>
                          </m:d>
                          <m:r>
                            <a:rPr lang="en-US" b="1" i="1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𝒅𝒙</m:t>
                          </m:r>
                        </m:e>
                      </m:nary>
                      <m:r>
                        <a:rPr lang="en-US" b="1" i="1">
                          <a:solidFill>
                            <a:schemeClr val="tx1"/>
                          </a:solidFill>
                          <a:latin typeface="Cambria Math"/>
                        </a:rPr>
                        <m:t>=</m:t>
                      </m:r>
                      <m:r>
                        <a:rPr lang="en-US" b="1" i="1" smtClean="0">
                          <a:solidFill>
                            <a:schemeClr val="tx1"/>
                          </a:solidFill>
                          <a:latin typeface="Cambria Math"/>
                        </a:rPr>
                        <m:t>𝑭</m:t>
                      </m:r>
                      <m:d>
                        <m:dPr>
                          <m:ctrlPr>
                            <a:rPr lang="en-US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1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𝒙</m:t>
                          </m:r>
                        </m:e>
                      </m:d>
                      <m:d>
                        <m:dPr>
                          <m:begChr m:val="|"/>
                          <m:endChr m:val=""/>
                          <m:ctrlPr>
                            <a:rPr lang="en-US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en-US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r>
                                <a:rPr lang="en-US" b="1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𝒃</m:t>
                              </m:r>
                            </m:e>
                            <m:e>
                              <m:r>
                                <a:rPr lang="en-US" b="1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𝒂</m:t>
                              </m:r>
                            </m:e>
                          </m:eqArr>
                        </m:e>
                      </m:d>
                    </m:oMath>
                  </m:oMathPara>
                </a14:m>
                <a:endParaRPr lang="en-US" b="1" dirty="0"/>
              </a:p>
              <a:p>
                <a:endParaRPr lang="en-US" b="0" dirty="0"/>
              </a:p>
            </p:txBody>
          </p:sp>
        </mc:Choice>
        <mc:Fallback xmlns="">
          <p:sp>
            <p:nvSpPr>
              <p:cNvPr id="27" name="TextBox 2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97755" y="4912995"/>
                <a:ext cx="2396490" cy="1008546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747278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19" grpId="0"/>
      <p:bldP spid="21" grpId="0" animBg="1"/>
      <p:bldP spid="22" grpId="0"/>
      <p:bldP spid="23" grpId="0" animBg="1"/>
      <p:bldP spid="25" grpId="0"/>
      <p:bldP spid="26" grpId="0" animBg="1"/>
      <p:bldP spid="2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26123" y="696036"/>
            <a:ext cx="172154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2400" b="1" dirty="0">
                <a:solidFill>
                  <a:srgbClr val="7030A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Мысалы: </a:t>
            </a:r>
            <a:endParaRPr lang="ru-RU" sz="2400" b="1" dirty="0">
              <a:solidFill>
                <a:srgbClr val="7030A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2741795" y="1198042"/>
                <a:ext cx="1585947" cy="121244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limLoc m:val="undOvr"/>
                          <m:ctrlPr>
                            <a:rPr lang="ru-RU" sz="2400" b="1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4"/>
                            </m:rPr>
                            <a:rPr lang="kk-KZ" sz="2400" b="1" i="1" smtClean="0">
                              <a:latin typeface="Cambria Math"/>
                            </a:rPr>
                            <m:t>𝟏</m:t>
                          </m:r>
                        </m:sub>
                        <m:sup>
                          <m:r>
                            <a:rPr lang="kk-KZ" sz="2400" b="1" i="1" smtClean="0">
                              <a:latin typeface="Cambria Math"/>
                            </a:rPr>
                            <m:t>𝟐</m:t>
                          </m:r>
                        </m:sup>
                        <m:e>
                          <m:sSup>
                            <m:sSupPr>
                              <m:ctrlPr>
                                <a:rPr lang="ru-RU" sz="2400" b="1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400" b="1" i="1" smtClean="0">
                                  <a:latin typeface="Cambria Math"/>
                                </a:rPr>
                                <m:t>𝒙</m:t>
                              </m:r>
                            </m:e>
                            <m:sup>
                              <m:r>
                                <a:rPr lang="en-US" sz="2400" b="1" i="1" smtClean="0">
                                  <a:latin typeface="Cambria Math"/>
                                </a:rPr>
                                <m:t>𝟐</m:t>
                              </m:r>
                            </m:sup>
                          </m:sSup>
                          <m:r>
                            <a:rPr lang="en-US" sz="2400" b="1" i="1" smtClean="0">
                              <a:latin typeface="Cambria Math"/>
                            </a:rPr>
                            <m:t>𝒅𝒙</m:t>
                          </m:r>
                        </m:e>
                      </m:nary>
                      <m:r>
                        <a:rPr lang="en-US" sz="2400" b="1" i="1" smtClean="0"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ru-RU" sz="2400" b="1" dirty="0"/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41795" y="1198042"/>
                <a:ext cx="1585947" cy="1212448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4296300" y="1350628"/>
                <a:ext cx="1246623" cy="93506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sz="24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ru-RU" sz="2400" b="1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400" b="1" i="1" smtClean="0">
                                  <a:latin typeface="Cambria Math"/>
                                </a:rPr>
                                <m:t>𝒙</m:t>
                              </m:r>
                            </m:e>
                            <m:sup>
                              <m:r>
                                <a:rPr lang="en-US" sz="2400" b="1" i="1" smtClean="0">
                                  <a:latin typeface="Cambria Math"/>
                                </a:rPr>
                                <m:t>𝟑</m:t>
                              </m:r>
                            </m:sup>
                          </m:sSup>
                        </m:num>
                        <m:den>
                          <m:r>
                            <a:rPr lang="en-US" sz="2400" b="1" i="1" smtClean="0">
                              <a:latin typeface="Cambria Math"/>
                            </a:rPr>
                            <m:t>𝟑</m:t>
                          </m:r>
                        </m:den>
                      </m:f>
                      <m:d>
                        <m:dPr>
                          <m:begChr m:val="|"/>
                          <m:endChr m:val=""/>
                          <m:ctrlPr>
                            <a:rPr lang="ru-RU" sz="2400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ru-RU" sz="2400" b="1" i="1" smtClean="0"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r>
                                <a:rPr lang="en-US" sz="2400" b="1" i="1" smtClean="0">
                                  <a:latin typeface="Cambria Math"/>
                                </a:rPr>
                                <m:t>𝟐</m:t>
                              </m:r>
                            </m:e>
                            <m:e>
                              <m:r>
                                <a:rPr lang="en-US" sz="2400" b="1" i="1" smtClean="0">
                                  <a:latin typeface="Cambria Math"/>
                                </a:rPr>
                                <m:t>𝟏</m:t>
                              </m:r>
                            </m:e>
                          </m:eqArr>
                        </m:e>
                      </m:d>
                      <m:r>
                        <a:rPr lang="en-US" sz="2400" b="1" i="1" smtClean="0"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ru-RU" sz="2400" b="1" dirty="0"/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96300" y="1350628"/>
                <a:ext cx="1246623" cy="935064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Прямоугольник 15"/>
              <p:cNvSpPr/>
              <p:nvPr/>
            </p:nvSpPr>
            <p:spPr>
              <a:xfrm>
                <a:off x="5520458" y="1382836"/>
                <a:ext cx="1466492" cy="84285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4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sz="2400" b="1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400" b="1" i="1">
                                  <a:latin typeface="Cambria Math"/>
                                </a:rPr>
                                <m:t>𝟐</m:t>
                              </m:r>
                            </m:e>
                            <m:sup>
                              <m:r>
                                <a:rPr lang="en-US" sz="2400" b="1" i="1">
                                  <a:latin typeface="Cambria Math"/>
                                </a:rPr>
                                <m:t>𝟑</m:t>
                              </m:r>
                            </m:sup>
                          </m:sSup>
                        </m:num>
                        <m:den>
                          <m:r>
                            <a:rPr lang="en-US" sz="2400" b="1" i="1">
                              <a:latin typeface="Cambria Math"/>
                            </a:rPr>
                            <m:t>𝟑</m:t>
                          </m:r>
                        </m:den>
                      </m:f>
                      <m:r>
                        <a:rPr lang="en-US" sz="2400" b="1" i="1">
                          <a:latin typeface="Cambria Math"/>
                        </a:rPr>
                        <m:t>−</m:t>
                      </m:r>
                      <m:f>
                        <m:fPr>
                          <m:ctrlPr>
                            <a:rPr lang="en-US" sz="2400" b="1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1" i="1">
                              <a:latin typeface="Cambria Math"/>
                            </a:rPr>
                            <m:t>𝟏</m:t>
                          </m:r>
                        </m:num>
                        <m:den>
                          <m:r>
                            <a:rPr lang="en-US" sz="2400" b="1" i="1">
                              <a:latin typeface="Cambria Math"/>
                            </a:rPr>
                            <m:t>𝟑</m:t>
                          </m:r>
                        </m:den>
                      </m:f>
                      <m:r>
                        <a:rPr lang="en-US" sz="2400" b="1" i="1" smtClean="0"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ru-RU" sz="2400" b="1" dirty="0"/>
              </a:p>
            </p:txBody>
          </p:sp>
        </mc:Choice>
        <mc:Fallback xmlns="">
          <p:sp>
            <p:nvSpPr>
              <p:cNvPr id="16" name="Прямоугольник 1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20458" y="1382836"/>
                <a:ext cx="1466492" cy="842859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/>
              <p:cNvSpPr txBox="1"/>
              <p:nvPr/>
            </p:nvSpPr>
            <p:spPr>
              <a:xfrm>
                <a:off x="6950248" y="1437465"/>
                <a:ext cx="2409056" cy="7861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sz="24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1" i="1" smtClean="0">
                              <a:latin typeface="Cambria Math"/>
                            </a:rPr>
                            <m:t>𝟖</m:t>
                          </m:r>
                        </m:num>
                        <m:den>
                          <m:r>
                            <a:rPr lang="en-US" sz="2400" b="1" i="1" smtClean="0">
                              <a:latin typeface="Cambria Math"/>
                            </a:rPr>
                            <m:t>𝟑</m:t>
                          </m:r>
                        </m:den>
                      </m:f>
                      <m:r>
                        <a:rPr lang="en-US" sz="2400" b="1" i="1" smtClean="0">
                          <a:latin typeface="Cambria Math"/>
                        </a:rPr>
                        <m:t>−</m:t>
                      </m:r>
                      <m:f>
                        <m:fPr>
                          <m:ctrlPr>
                            <a:rPr lang="en-US" sz="24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1" i="1" smtClean="0">
                              <a:latin typeface="Cambria Math"/>
                            </a:rPr>
                            <m:t>𝟏</m:t>
                          </m:r>
                        </m:num>
                        <m:den>
                          <m:r>
                            <a:rPr lang="en-US" sz="2400" b="1" i="1" smtClean="0">
                              <a:latin typeface="Cambria Math"/>
                            </a:rPr>
                            <m:t>𝟑</m:t>
                          </m:r>
                        </m:den>
                      </m:f>
                      <m:r>
                        <a:rPr lang="en-US" sz="2400" b="1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24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1" i="1" smtClean="0">
                              <a:latin typeface="Cambria Math"/>
                            </a:rPr>
                            <m:t>𝟕</m:t>
                          </m:r>
                        </m:num>
                        <m:den>
                          <m:r>
                            <a:rPr lang="en-US" sz="2400" b="1" i="1" smtClean="0">
                              <a:latin typeface="Cambria Math"/>
                            </a:rPr>
                            <m:t>𝟑</m:t>
                          </m:r>
                        </m:den>
                      </m:f>
                      <m:r>
                        <a:rPr lang="en-US" sz="2400" b="1" i="1" smtClean="0">
                          <a:latin typeface="Cambria Math"/>
                        </a:rPr>
                        <m:t>=</m:t>
                      </m:r>
                      <m:r>
                        <a:rPr lang="en-US" sz="2400" b="1" i="1" smtClean="0">
                          <a:latin typeface="Cambria Math"/>
                        </a:rPr>
                        <m:t>𝟐</m:t>
                      </m:r>
                      <m:f>
                        <m:fPr>
                          <m:ctrlPr>
                            <a:rPr lang="en-US" sz="24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1" i="1" smtClean="0">
                              <a:latin typeface="Cambria Math"/>
                            </a:rPr>
                            <m:t>𝟏</m:t>
                          </m:r>
                        </m:num>
                        <m:den>
                          <m:r>
                            <a:rPr lang="en-US" sz="2400" b="1" i="1" smtClean="0">
                              <a:latin typeface="Cambria Math"/>
                            </a:rPr>
                            <m:t>𝟑</m:t>
                          </m:r>
                        </m:den>
                      </m:f>
                    </m:oMath>
                  </m:oMathPara>
                </a14:m>
                <a:endParaRPr lang="ru-RU" sz="2400" b="1" dirty="0"/>
              </a:p>
            </p:txBody>
          </p:sp>
        </mc:Choice>
        <mc:Fallback xmlns=""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50248" y="1437465"/>
                <a:ext cx="2409056" cy="786177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3118311" y="3069486"/>
                <a:ext cx="1935402" cy="136236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limLoc m:val="undOvr"/>
                          <m:ctrlPr>
                            <a:rPr lang="ru-RU" sz="2400" b="1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4"/>
                            </m:rPr>
                            <a:rPr lang="en-US" sz="2400" b="1" i="1" smtClean="0">
                              <a:latin typeface="Cambria Math"/>
                            </a:rPr>
                            <m:t>𝟎</m:t>
                          </m:r>
                        </m:sub>
                        <m:sup>
                          <m:f>
                            <m:fPr>
                              <m:ctrlPr>
                                <a:rPr lang="ru-RU" sz="2400" b="1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ru-RU" sz="2400" b="1" i="1" smtClean="0">
                                  <a:latin typeface="Cambria Math"/>
                                  <a:ea typeface="Cambria Math"/>
                                </a:rPr>
                                <m:t>𝝅</m:t>
                              </m:r>
                            </m:num>
                            <m:den>
                              <m:r>
                                <a:rPr lang="en-US" sz="2400" b="1" i="1" smtClean="0">
                                  <a:latin typeface="Cambria Math"/>
                                </a:rPr>
                                <m:t>𝟔</m:t>
                              </m:r>
                            </m:den>
                          </m:f>
                        </m:sup>
                        <m:e>
                          <m:r>
                            <a:rPr lang="en-US" sz="2400" b="1" i="1" smtClean="0">
                              <a:latin typeface="Cambria Math"/>
                            </a:rPr>
                            <m:t>𝒄𝒐𝒔𝒙𝒅𝒙</m:t>
                          </m:r>
                        </m:e>
                      </m:nary>
                      <m:r>
                        <a:rPr lang="en-US" sz="2400" b="1" i="1" smtClean="0"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ru-RU" sz="2400" b="1" dirty="0"/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18311" y="3069486"/>
                <a:ext cx="1935402" cy="1362361"/>
              </a:xfrm>
              <a:prstGeom prst="rect">
                <a:avLst/>
              </a:prstGeom>
              <a:blipFill rotWithShape="0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/>
              <p:cNvSpPr txBox="1"/>
              <p:nvPr/>
            </p:nvSpPr>
            <p:spPr>
              <a:xfrm>
                <a:off x="4918650" y="3198434"/>
                <a:ext cx="1606274" cy="163551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>
                          <a:latin typeface="Cambria Math"/>
                        </a:rPr>
                        <m:t>𝒔𝒊𝒏𝒙</m:t>
                      </m:r>
                      <m:d>
                        <m:dPr>
                          <m:begChr m:val="|"/>
                          <m:endChr m:val=""/>
                          <m:ctrlPr>
                            <a:rPr lang="en-US" sz="2400" b="1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en-US" sz="2400" b="1" i="1"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f>
                                <m:fPr>
                                  <m:ctrlPr>
                                    <a:rPr lang="en-US" sz="2400" b="1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400" b="1" i="1">
                                      <a:latin typeface="Cambria Math"/>
                                      <a:ea typeface="Cambria Math"/>
                                    </a:rPr>
                                    <m:t>𝝅</m:t>
                                  </m:r>
                                </m:num>
                                <m:den>
                                  <m:r>
                                    <a:rPr lang="en-US" sz="2400" b="1" i="1">
                                      <a:latin typeface="Cambria Math"/>
                                    </a:rPr>
                                    <m:t>𝟔</m:t>
                                  </m:r>
                                </m:den>
                              </m:f>
                            </m:e>
                            <m:e>
                              <m:r>
                                <a:rPr lang="en-US" sz="2400" b="1" i="1">
                                  <a:latin typeface="Cambria Math"/>
                                </a:rPr>
                                <m:t>𝟎</m:t>
                              </m:r>
                            </m:e>
                          </m:eqArr>
                        </m:e>
                      </m:d>
                      <m:r>
                        <a:rPr lang="en-US" sz="2400" b="1" i="1"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ru-RU" sz="2400" b="1" dirty="0"/>
              </a:p>
              <a:p>
                <a:endParaRPr lang="ru-RU" sz="2400" b="1" dirty="0"/>
              </a:p>
            </p:txBody>
          </p:sp>
        </mc:Choice>
        <mc:Fallback xmlns=""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18650" y="3198434"/>
                <a:ext cx="1606274" cy="1635512"/>
              </a:xfrm>
              <a:prstGeom prst="rect">
                <a:avLst/>
              </a:prstGeom>
              <a:blipFill rotWithShape="0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/>
              <p:cNvSpPr txBox="1"/>
              <p:nvPr/>
            </p:nvSpPr>
            <p:spPr>
              <a:xfrm>
                <a:off x="6380626" y="3358603"/>
                <a:ext cx="2600392" cy="7861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smtClean="0">
                          <a:latin typeface="Cambria Math"/>
                        </a:rPr>
                        <m:t>𝒔𝒊𝒏</m:t>
                      </m:r>
                      <m:f>
                        <m:fPr>
                          <m:ctrlPr>
                            <a:rPr lang="en-US" sz="24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1" i="1" smtClean="0">
                              <a:latin typeface="Cambria Math"/>
                              <a:ea typeface="Cambria Math"/>
                            </a:rPr>
                            <m:t>𝝅</m:t>
                          </m:r>
                        </m:num>
                        <m:den>
                          <m:r>
                            <a:rPr lang="en-US" sz="2400" b="1" i="1" smtClean="0">
                              <a:latin typeface="Cambria Math"/>
                            </a:rPr>
                            <m:t>𝟔</m:t>
                          </m:r>
                        </m:den>
                      </m:f>
                      <m:r>
                        <a:rPr lang="en-US" sz="2400" b="1" i="1" smtClean="0">
                          <a:latin typeface="Cambria Math"/>
                        </a:rPr>
                        <m:t>−</m:t>
                      </m:r>
                      <m:r>
                        <a:rPr lang="en-US" sz="2400" b="1" i="1" smtClean="0">
                          <a:latin typeface="Cambria Math"/>
                        </a:rPr>
                        <m:t>𝒔𝒊𝒏</m:t>
                      </m:r>
                      <m:r>
                        <a:rPr lang="en-US" sz="2400" b="1" i="1" smtClean="0">
                          <a:latin typeface="Cambria Math"/>
                        </a:rPr>
                        <m:t>𝟎</m:t>
                      </m:r>
                      <m:r>
                        <a:rPr lang="en-US" sz="2400" b="1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24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1" i="1" smtClean="0">
                              <a:latin typeface="Cambria Math"/>
                            </a:rPr>
                            <m:t>𝟏</m:t>
                          </m:r>
                        </m:num>
                        <m:den>
                          <m:r>
                            <a:rPr lang="en-US" sz="2400" b="1" i="1" smtClean="0">
                              <a:latin typeface="Cambria Math"/>
                            </a:rPr>
                            <m:t>𝟐</m:t>
                          </m:r>
                        </m:den>
                      </m:f>
                    </m:oMath>
                  </m:oMathPara>
                </a14:m>
                <a:endParaRPr lang="ru-RU" sz="2400" b="1" dirty="0"/>
              </a:p>
            </p:txBody>
          </p:sp>
        </mc:Choice>
        <mc:Fallback xmlns=""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80626" y="3358603"/>
                <a:ext cx="2600392" cy="786177"/>
              </a:xfrm>
              <a:prstGeom prst="rect">
                <a:avLst/>
              </a:prstGeom>
              <a:blipFill rotWithShape="0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Скругленный прямоугольник 2"/>
          <p:cNvSpPr/>
          <p:nvPr/>
        </p:nvSpPr>
        <p:spPr>
          <a:xfrm>
            <a:off x="2647666" y="1034578"/>
            <a:ext cx="6724934" cy="1558605"/>
          </a:xfrm>
          <a:prstGeom prst="roundRect">
            <a:avLst/>
          </a:prstGeom>
          <a:noFill/>
          <a:ln w="28575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2647666" y="2965881"/>
            <a:ext cx="6724934" cy="1558605"/>
          </a:xfrm>
          <a:prstGeom prst="roundRect">
            <a:avLst/>
          </a:prstGeom>
          <a:noFill/>
          <a:ln w="28575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650408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500"/>
                            </p:stCondLst>
                            <p:childTnLst>
                              <p:par>
                                <p:cTn id="4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5" grpId="0"/>
      <p:bldP spid="16" grpId="0"/>
      <p:bldP spid="17" grpId="0"/>
      <p:bldP spid="18" grpId="0"/>
      <p:bldP spid="19" grpId="0"/>
      <p:bldP spid="20" grpId="0"/>
      <p:bldP spid="3" grpId="0" animBg="1"/>
      <p:bldP spid="1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897576" y="685513"/>
            <a:ext cx="63968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24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Анықталған интегралдың қасиеттері</a:t>
            </a:r>
            <a:endParaRPr lang="ru-RU" sz="24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4354528" y="2248125"/>
                <a:ext cx="3521926" cy="121975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limLoc m:val="undOvr"/>
                          <m:ctrlPr>
                            <a:rPr lang="ru-RU" sz="2400" b="1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4"/>
                            </m:rPr>
                            <a:rPr lang="en-US" sz="2400" b="1" i="1" smtClean="0">
                              <a:latin typeface="Cambria Math"/>
                            </a:rPr>
                            <m:t>𝒂</m:t>
                          </m:r>
                        </m:sub>
                        <m:sup>
                          <m:r>
                            <a:rPr lang="en-US" sz="2400" b="1" i="1" smtClean="0">
                              <a:latin typeface="Cambria Math"/>
                            </a:rPr>
                            <m:t>𝒃</m:t>
                          </m:r>
                        </m:sup>
                        <m:e>
                          <m:r>
                            <a:rPr lang="en-US" sz="2400" b="1" i="1" smtClean="0">
                              <a:latin typeface="Cambria Math"/>
                            </a:rPr>
                            <m:t>𝒇</m:t>
                          </m:r>
                          <m:d>
                            <m:dPr>
                              <m:ctrlPr>
                                <a:rPr lang="en-US" sz="2400" b="1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b="1" i="1" smtClean="0">
                                  <a:latin typeface="Cambria Math"/>
                                </a:rPr>
                                <m:t>𝒙</m:t>
                              </m:r>
                            </m:e>
                          </m:d>
                          <m:r>
                            <a:rPr lang="en-US" sz="2400" b="1" i="1" smtClean="0">
                              <a:latin typeface="Cambria Math"/>
                            </a:rPr>
                            <m:t>𝒅𝒙</m:t>
                          </m:r>
                        </m:e>
                      </m:nary>
                      <m:r>
                        <a:rPr lang="en-US" sz="2400" b="1" i="1" smtClean="0">
                          <a:latin typeface="Cambria Math"/>
                        </a:rPr>
                        <m:t>=−</m:t>
                      </m:r>
                      <m:nary>
                        <m:naryPr>
                          <m:limLoc m:val="undOvr"/>
                          <m:ctrlPr>
                            <a:rPr lang="en-US" sz="2400" b="1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4"/>
                            </m:rPr>
                            <a:rPr lang="en-US" sz="2400" b="1" i="1" smtClean="0">
                              <a:latin typeface="Cambria Math"/>
                            </a:rPr>
                            <m:t>𝒃</m:t>
                          </m:r>
                        </m:sub>
                        <m:sup>
                          <m:r>
                            <a:rPr lang="en-US" sz="2400" b="1" i="1" smtClean="0">
                              <a:latin typeface="Cambria Math"/>
                            </a:rPr>
                            <m:t>𝒂</m:t>
                          </m:r>
                        </m:sup>
                        <m:e>
                          <m:r>
                            <a:rPr lang="en-US" sz="2400" b="1" i="1" smtClean="0">
                              <a:latin typeface="Cambria Math"/>
                            </a:rPr>
                            <m:t>𝒇</m:t>
                          </m:r>
                          <m:d>
                            <m:dPr>
                              <m:ctrlPr>
                                <a:rPr lang="en-US" sz="2400" b="1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b="1" i="1" smtClean="0">
                                  <a:latin typeface="Cambria Math"/>
                                </a:rPr>
                                <m:t>𝒙</m:t>
                              </m:r>
                            </m:e>
                          </m:d>
                          <m:r>
                            <a:rPr lang="en-US" sz="2400" b="1" i="1" smtClean="0">
                              <a:latin typeface="Cambria Math"/>
                            </a:rPr>
                            <m:t>𝒅𝒙</m:t>
                          </m:r>
                        </m:e>
                      </m:nary>
                    </m:oMath>
                  </m:oMathPara>
                </a14:m>
                <a:endParaRPr lang="ru-RU" sz="2400" b="1" dirty="0"/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54528" y="2248125"/>
                <a:ext cx="3521926" cy="1219757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1720965" y="3507793"/>
                <a:ext cx="3538918" cy="121975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limLoc m:val="undOvr"/>
                          <m:ctrlPr>
                            <a:rPr lang="ru-RU" sz="2400" b="1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4"/>
                            </m:rPr>
                            <a:rPr lang="en-US" sz="2400" b="1" i="1">
                              <a:latin typeface="Cambria Math"/>
                            </a:rPr>
                            <m:t>𝒂</m:t>
                          </m:r>
                        </m:sub>
                        <m:sup>
                          <m:r>
                            <a:rPr lang="en-US" sz="2400" b="1" i="1">
                              <a:latin typeface="Cambria Math"/>
                            </a:rPr>
                            <m:t>𝒃</m:t>
                          </m:r>
                        </m:sup>
                        <m:e>
                          <m:r>
                            <a:rPr lang="en-US" sz="2400" b="1" i="1">
                              <a:latin typeface="Cambria Math"/>
                            </a:rPr>
                            <m:t>𝒇</m:t>
                          </m:r>
                          <m:d>
                            <m:dPr>
                              <m:ctrlPr>
                                <a:rPr lang="en-US" sz="2400" b="1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b="1" i="1">
                                  <a:latin typeface="Cambria Math"/>
                                </a:rPr>
                                <m:t>𝒙</m:t>
                              </m:r>
                            </m:e>
                          </m:d>
                          <m:r>
                            <a:rPr lang="en-US" sz="2400" b="1" i="1">
                              <a:latin typeface="Cambria Math"/>
                            </a:rPr>
                            <m:t>𝒅𝒙</m:t>
                          </m:r>
                        </m:e>
                      </m:nary>
                      <m:r>
                        <a:rPr lang="en-US" sz="2400" b="1" i="0" smtClean="0">
                          <a:latin typeface="Cambria Math"/>
                        </a:rPr>
                        <m:t>=</m:t>
                      </m:r>
                      <m:r>
                        <a:rPr lang="en-US" sz="2400" b="1" i="0" smtClean="0">
                          <a:latin typeface="Cambria Math"/>
                        </a:rPr>
                        <m:t>𝐅</m:t>
                      </m:r>
                      <m:d>
                        <m:dPr>
                          <m:ctrlPr>
                            <a:rPr lang="en-US" sz="2400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1" i="0" smtClean="0">
                              <a:latin typeface="Cambria Math"/>
                            </a:rPr>
                            <m:t>𝐛</m:t>
                          </m:r>
                        </m:e>
                      </m:d>
                      <m:r>
                        <a:rPr lang="en-US" sz="2400" b="1" i="0" smtClean="0">
                          <a:latin typeface="Cambria Math"/>
                        </a:rPr>
                        <m:t>−</m:t>
                      </m:r>
                      <m:r>
                        <a:rPr lang="en-US" sz="2400" b="1" i="0" smtClean="0">
                          <a:latin typeface="Cambria Math"/>
                        </a:rPr>
                        <m:t>𝐅</m:t>
                      </m:r>
                      <m:r>
                        <a:rPr lang="en-US" sz="2400" b="1" i="0" smtClean="0">
                          <a:latin typeface="Cambria Math"/>
                        </a:rPr>
                        <m:t>(</m:t>
                      </m:r>
                      <m:r>
                        <a:rPr lang="en-US" sz="2400" b="1" i="0" smtClean="0">
                          <a:latin typeface="Cambria Math"/>
                        </a:rPr>
                        <m:t>𝐚</m:t>
                      </m:r>
                      <m:r>
                        <a:rPr lang="en-US" sz="2400" b="1" i="0" smtClean="0">
                          <a:latin typeface="Cambria Math"/>
                        </a:rPr>
                        <m:t>)</m:t>
                      </m:r>
                    </m:oMath>
                  </m:oMathPara>
                </a14:m>
                <a:endParaRPr lang="ru-RU" sz="2400" b="1" dirty="0"/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20965" y="3507793"/>
                <a:ext cx="3538918" cy="1219757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Прямоугольник 15"/>
              <p:cNvSpPr/>
              <p:nvPr/>
            </p:nvSpPr>
            <p:spPr>
              <a:xfrm>
                <a:off x="6054577" y="3528516"/>
                <a:ext cx="3606244" cy="117327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limLoc m:val="undOvr"/>
                          <m:ctrlPr>
                            <a:rPr lang="en-US" sz="2400" b="1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4"/>
                            </m:rPr>
                            <a:rPr lang="en-US" sz="2400" b="1" i="1">
                              <a:latin typeface="Cambria Math"/>
                            </a:rPr>
                            <m:t>𝒃</m:t>
                          </m:r>
                        </m:sub>
                        <m:sup>
                          <m:r>
                            <a:rPr lang="en-US" sz="2400" b="1" i="1">
                              <a:latin typeface="Cambria Math"/>
                            </a:rPr>
                            <m:t>𝒂</m:t>
                          </m:r>
                        </m:sup>
                        <m:e>
                          <m:r>
                            <a:rPr lang="en-US" sz="2400" b="1" i="1">
                              <a:latin typeface="Cambria Math"/>
                            </a:rPr>
                            <m:t>𝒇</m:t>
                          </m:r>
                          <m:d>
                            <m:dPr>
                              <m:ctrlPr>
                                <a:rPr lang="en-US" sz="2400" b="1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b="1" i="1">
                                  <a:latin typeface="Cambria Math"/>
                                </a:rPr>
                                <m:t>𝒙</m:t>
                              </m:r>
                            </m:e>
                          </m:d>
                          <m:r>
                            <a:rPr lang="en-US" sz="2400" b="1" i="1">
                              <a:latin typeface="Cambria Math"/>
                            </a:rPr>
                            <m:t>𝒅𝒙</m:t>
                          </m:r>
                        </m:e>
                      </m:nary>
                      <m:r>
                        <a:rPr lang="en-US" sz="2400" b="1" i="1" smtClean="0">
                          <a:latin typeface="Cambria Math"/>
                        </a:rPr>
                        <m:t>=</m:t>
                      </m:r>
                      <m:r>
                        <a:rPr lang="en-US" sz="2400" b="1" i="1" smtClean="0">
                          <a:latin typeface="Cambria Math"/>
                        </a:rPr>
                        <m:t>𝑭</m:t>
                      </m:r>
                      <m:d>
                        <m:dPr>
                          <m:ctrlPr>
                            <a:rPr lang="en-US" sz="2400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1" i="1" smtClean="0">
                              <a:latin typeface="Cambria Math"/>
                            </a:rPr>
                            <m:t>𝒂</m:t>
                          </m:r>
                        </m:e>
                      </m:d>
                      <m:r>
                        <a:rPr lang="en-US" sz="2400" b="1" i="1" smtClean="0">
                          <a:latin typeface="Cambria Math"/>
                        </a:rPr>
                        <m:t>−</m:t>
                      </m:r>
                      <m:r>
                        <a:rPr lang="en-US" sz="2400" b="1" i="1" smtClean="0">
                          <a:latin typeface="Cambria Math"/>
                        </a:rPr>
                        <m:t>𝑭</m:t>
                      </m:r>
                      <m:r>
                        <a:rPr lang="en-US" sz="2400" b="1" i="1" smtClean="0">
                          <a:latin typeface="Cambria Math"/>
                        </a:rPr>
                        <m:t>(</m:t>
                      </m:r>
                      <m:r>
                        <a:rPr lang="en-US" sz="2400" b="1" i="1" smtClean="0">
                          <a:latin typeface="Cambria Math"/>
                        </a:rPr>
                        <m:t>𝒃</m:t>
                      </m:r>
                      <m:r>
                        <a:rPr lang="en-US" sz="2400" b="1" i="1" smtClean="0">
                          <a:latin typeface="Cambria Math"/>
                        </a:rPr>
                        <m:t>)</m:t>
                      </m:r>
                    </m:oMath>
                  </m:oMathPara>
                </a14:m>
                <a:endParaRPr lang="ru-RU" sz="2400" b="1" dirty="0"/>
              </a:p>
            </p:txBody>
          </p:sp>
        </mc:Choice>
        <mc:Fallback xmlns="">
          <p:sp>
            <p:nvSpPr>
              <p:cNvPr id="16" name="Прямоугольник 1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54577" y="3528516"/>
                <a:ext cx="3606244" cy="1173270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8" name="Rectangle: Rounded Corners 19">
            <a:extLst>
              <a:ext uri="{FF2B5EF4-FFF2-40B4-BE49-F238E27FC236}">
                <a16:creationId xmlns="" xmlns:a16="http://schemas.microsoft.com/office/drawing/2014/main" id="{5D7A80BB-1CFC-462A-8368-369EBD0E74A4}"/>
              </a:ext>
            </a:extLst>
          </p:cNvPr>
          <p:cNvSpPr/>
          <p:nvPr/>
        </p:nvSpPr>
        <p:spPr>
          <a:xfrm>
            <a:off x="1562092" y="1248574"/>
            <a:ext cx="9014095" cy="916589"/>
          </a:xfrm>
          <a:prstGeom prst="roundRect">
            <a:avLst>
              <a:gd name="adj" fmla="val 10261"/>
            </a:avLst>
          </a:prstGeom>
          <a:solidFill>
            <a:schemeClr val="accent4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19" name="TextBox 18"/>
          <p:cNvSpPr txBox="1"/>
          <p:nvPr/>
        </p:nvSpPr>
        <p:spPr>
          <a:xfrm>
            <a:off x="1830965" y="1248574"/>
            <a:ext cx="853006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1. Интеграл шектерінің орындарын алмастырғанда интеграл таңбасы қарама-қарсыға өзгереді. </a:t>
            </a:r>
            <a:endParaRPr lang="ru-RU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473951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5" grpId="0"/>
      <p:bldP spid="16" grpId="0"/>
      <p:bldP spid="18" grpId="0" animBg="1"/>
      <p:bldP spid="1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/>
              <p:cNvSpPr txBox="1"/>
              <p:nvPr/>
            </p:nvSpPr>
            <p:spPr>
              <a:xfrm>
                <a:off x="1160060" y="1237445"/>
                <a:ext cx="8338782" cy="92333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kk-KZ" dirty="0">
                    <a:solidFill>
                      <a:schemeClr val="bg1"/>
                    </a:solidFill>
                  </a:rPr>
                  <a:t>Анықтама. Үзіліссіз теріс емес </a:t>
                </a:r>
                <a14:m>
                  <m:oMath xmlns:m="http://schemas.openxmlformats.org/officeDocument/2006/math">
                    <m:r>
                      <a:rPr lang="en-US" i="1">
                        <a:solidFill>
                          <a:schemeClr val="bg1"/>
                        </a:solidFill>
                        <a:latin typeface="Cambria Math"/>
                      </a:rPr>
                      <m:t>𝑦</m:t>
                    </m:r>
                    <m:r>
                      <a:rPr lang="en-US" i="1">
                        <a:solidFill>
                          <a:schemeClr val="bg1"/>
                        </a:solidFill>
                        <a:latin typeface="Cambria Math"/>
                      </a:rPr>
                      <m:t>=</m:t>
                    </m:r>
                    <m:r>
                      <a:rPr lang="en-US" i="1">
                        <a:solidFill>
                          <a:schemeClr val="bg1"/>
                        </a:solidFill>
                        <a:latin typeface="Cambria Math"/>
                      </a:rPr>
                      <m:t>𝑓</m:t>
                    </m:r>
                    <m:d>
                      <m:dPr>
                        <m:ctrlPr>
                          <a:rPr lang="en-US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>
                            <a:solidFill>
                              <a:schemeClr val="bg1"/>
                            </a:solidFill>
                            <a:latin typeface="Cambria Math"/>
                          </a:rPr>
                          <m:t>𝑥</m:t>
                        </m:r>
                      </m:e>
                    </m:d>
                  </m:oMath>
                </a14:m>
                <a:r>
                  <a:rPr lang="en-US" dirty="0">
                    <a:solidFill>
                      <a:schemeClr val="bg1"/>
                    </a:solidFill>
                  </a:rPr>
                  <a:t> </a:t>
                </a:r>
                <a:r>
                  <a:rPr lang="kk-KZ" dirty="0">
                    <a:solidFill>
                      <a:schemeClr val="bg1"/>
                    </a:solidFill>
                  </a:rPr>
                  <a:t>функциясының графигімен, Ох осімен және </a:t>
                </a:r>
                <a14:m>
                  <m:oMath xmlns:m="http://schemas.openxmlformats.org/officeDocument/2006/math">
                    <m:r>
                      <a:rPr lang="en-US" i="1">
                        <a:solidFill>
                          <a:schemeClr val="bg1"/>
                        </a:solidFill>
                        <a:latin typeface="Cambria Math"/>
                      </a:rPr>
                      <m:t>𝑥</m:t>
                    </m:r>
                    <m:r>
                      <a:rPr lang="en-US" i="1">
                        <a:solidFill>
                          <a:schemeClr val="bg1"/>
                        </a:solidFill>
                        <a:latin typeface="Cambria Math"/>
                      </a:rPr>
                      <m:t>=</m:t>
                    </m:r>
                    <m:r>
                      <a:rPr lang="en-US" i="1">
                        <a:solidFill>
                          <a:schemeClr val="bg1"/>
                        </a:solidFill>
                        <a:latin typeface="Cambria Math"/>
                      </a:rPr>
                      <m:t>𝑎</m:t>
                    </m:r>
                    <m:r>
                      <a:rPr lang="kk-KZ" b="0" i="0" smtClean="0">
                        <a:solidFill>
                          <a:schemeClr val="bg1"/>
                        </a:solidFill>
                        <a:latin typeface="Cambria Math"/>
                      </a:rPr>
                      <m:t>,</m:t>
                    </m:r>
                  </m:oMath>
                </a14:m>
                <a:r>
                  <a:rPr lang="kk-KZ" dirty="0">
                    <a:solidFill>
                      <a:schemeClr val="bg1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US" i="1">
                        <a:solidFill>
                          <a:schemeClr val="bg1"/>
                        </a:solidFill>
                        <a:latin typeface="Cambria Math"/>
                      </a:rPr>
                      <m:t>𝑥</m:t>
                    </m:r>
                    <m:r>
                      <a:rPr lang="en-US" i="1">
                        <a:solidFill>
                          <a:schemeClr val="bg1"/>
                        </a:solidFill>
                        <a:latin typeface="Cambria Math"/>
                      </a:rPr>
                      <m:t>=</m:t>
                    </m:r>
                    <m:r>
                      <a:rPr lang="en-US" i="1">
                        <a:solidFill>
                          <a:schemeClr val="bg1"/>
                        </a:solidFill>
                        <a:latin typeface="Cambria Math"/>
                      </a:rPr>
                      <m:t>𝑏</m:t>
                    </m:r>
                  </m:oMath>
                </a14:m>
                <a:r>
                  <a:rPr lang="en-US" dirty="0">
                    <a:solidFill>
                      <a:schemeClr val="bg1"/>
                    </a:solidFill>
                  </a:rPr>
                  <a:t> </a:t>
                </a:r>
                <a:r>
                  <a:rPr lang="kk-KZ" dirty="0">
                    <a:solidFill>
                      <a:schemeClr val="bg1"/>
                    </a:solidFill>
                  </a:rPr>
                  <a:t>түзулерімен шектелген жазық фигура қисықсызықты трапеция деп аталады.  </a:t>
                </a:r>
                <a:endParaRPr lang="ru-RU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24" name="TextBox 2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60060" y="1237445"/>
                <a:ext cx="8338782" cy="923330"/>
              </a:xfrm>
              <a:prstGeom prst="rect">
                <a:avLst/>
              </a:prstGeom>
              <a:blipFill rotWithShape="1">
                <a:blip r:embed="rId3"/>
                <a:stretch>
                  <a:fillRect l="-585" t="-3311" b="-993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TextBox 12"/>
          <p:cNvSpPr txBox="1"/>
          <p:nvPr/>
        </p:nvSpPr>
        <p:spPr>
          <a:xfrm>
            <a:off x="2254155" y="720768"/>
            <a:ext cx="768369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24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Анықталған интегралдың қасиеттері</a:t>
            </a:r>
            <a:endParaRPr lang="ru-RU" sz="24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2189720" y="1391096"/>
                <a:ext cx="7832411" cy="919401"/>
              </a:xfrm>
              <a:prstGeom prst="roundRect">
                <a:avLst/>
              </a:prstGeom>
              <a:solidFill>
                <a:srgbClr val="C156B0"/>
              </a:solidFill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400" b="1" dirty="0" smtClean="0">
                    <a:solidFill>
                      <a:schemeClr val="tx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2. </a:t>
                </a:r>
                <a:r>
                  <a:rPr lang="kk-KZ" sz="2400" b="1" dirty="0">
                    <a:solidFill>
                      <a:schemeClr val="tx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Кез-келген </a:t>
                </a:r>
                <a14:m>
                  <m:oMath xmlns:m="http://schemas.openxmlformats.org/officeDocument/2006/math">
                    <m:r>
                      <a:rPr lang="en-US" sz="2400" b="1" i="1" smtClean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mbria Math"/>
                      </a:rPr>
                      <m:t>𝒇</m:t>
                    </m:r>
                    <m:r>
                      <a:rPr lang="en-US" sz="2400" b="1" i="1" smtClean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mbria Math"/>
                      </a:rPr>
                      <m:t>(</m:t>
                    </m:r>
                    <m:r>
                      <a:rPr lang="en-US" sz="2400" b="1" i="1" smtClean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mbria Math"/>
                      </a:rPr>
                      <m:t>𝒙</m:t>
                    </m:r>
                    <m:r>
                      <a:rPr lang="en-US" sz="2400" b="1" i="1" smtClean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mbria Math"/>
                      </a:rPr>
                      <m:t>)</m:t>
                    </m:r>
                  </m:oMath>
                </a14:m>
                <a:r>
                  <a:rPr lang="en-US" sz="2400" b="1" dirty="0">
                    <a:solidFill>
                      <a:schemeClr val="tx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</a:t>
                </a:r>
                <a:r>
                  <a:rPr lang="ru-RU" sz="2400" b="1" dirty="0" err="1">
                    <a:solidFill>
                      <a:schemeClr val="tx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функциясы</a:t>
                </a:r>
                <a:r>
                  <a:rPr lang="ru-RU" sz="2400" b="1" dirty="0">
                    <a:solidFill>
                      <a:schemeClr val="tx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</a:t>
                </a:r>
                <a:r>
                  <a:rPr lang="ru-RU" sz="2400" b="1" dirty="0" err="1">
                    <a:solidFill>
                      <a:schemeClr val="tx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үшін</a:t>
                </a:r>
                <a:r>
                  <a:rPr lang="ru-RU" sz="2400" b="1" dirty="0">
                    <a:solidFill>
                      <a:schemeClr val="tx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</a:t>
                </a:r>
                <a:r>
                  <a:rPr lang="ru-RU" sz="2400" b="1" dirty="0" err="1">
                    <a:solidFill>
                      <a:schemeClr val="tx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мына</a:t>
                </a:r>
                <a:r>
                  <a:rPr lang="ru-RU" sz="2400" b="1" dirty="0">
                    <a:solidFill>
                      <a:schemeClr val="tx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</a:t>
                </a:r>
                <a:r>
                  <a:rPr lang="ru-RU" sz="2400" b="1" dirty="0" err="1">
                    <a:solidFill>
                      <a:schemeClr val="tx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теңдік</a:t>
                </a:r>
                <a:r>
                  <a:rPr lang="ru-RU" sz="2400" b="1" dirty="0">
                    <a:solidFill>
                      <a:schemeClr val="tx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</a:t>
                </a:r>
                <a:r>
                  <a:rPr lang="ru-RU" sz="2400" b="1" dirty="0" err="1">
                    <a:solidFill>
                      <a:schemeClr val="tx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орындалады</a:t>
                </a:r>
                <a:r>
                  <a:rPr lang="ru-RU" sz="2400" b="1" dirty="0">
                    <a:solidFill>
                      <a:schemeClr val="tx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:</a:t>
                </a:r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89720" y="1391096"/>
                <a:ext cx="7832411" cy="919401"/>
              </a:xfrm>
              <a:prstGeom prst="roundRect">
                <a:avLst/>
              </a:prstGeom>
              <a:blipFill rotWithShape="1">
                <a:blip r:embed="rId4"/>
                <a:stretch>
                  <a:fillRect t="-1325" b="-1324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2189720" y="4025062"/>
                <a:ext cx="7164278" cy="126618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kk-KZ" sz="2400" b="1" dirty="0">
                    <a:solidFill>
                      <a:srgbClr val="7030A0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Мысалы: </a:t>
                </a:r>
                <a14:m>
                  <m:oMath xmlns:m="http://schemas.openxmlformats.org/officeDocument/2006/math">
                    <m:nary>
                      <m:naryPr>
                        <m:limLoc m:val="undOvr"/>
                        <m:ctrlPr>
                          <a:rPr lang="kk-KZ" sz="2400" b="1" i="1" smtClean="0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f>
                          <m:fPr>
                            <m:ctrlPr>
                              <a:rPr lang="kk-KZ" sz="2400" b="1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kk-KZ" sz="2400" b="1" i="1" smtClean="0">
                                <a:latin typeface="Cambria Math"/>
                                <a:ea typeface="Cambria Math"/>
                              </a:rPr>
                              <m:t>𝝅</m:t>
                            </m:r>
                          </m:num>
                          <m:den>
                            <m:r>
                              <a:rPr lang="en-US" sz="2400" b="1" i="1" smtClean="0">
                                <a:latin typeface="Cambria Math"/>
                              </a:rPr>
                              <m:t>𝟐</m:t>
                            </m:r>
                          </m:den>
                        </m:f>
                      </m:sub>
                      <m:sup>
                        <m:f>
                          <m:fPr>
                            <m:ctrlPr>
                              <a:rPr lang="kk-KZ" sz="2400" b="1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kk-KZ" sz="2400" b="1" i="1" smtClean="0">
                                <a:latin typeface="Cambria Math"/>
                                <a:ea typeface="Cambria Math"/>
                              </a:rPr>
                              <m:t>𝝅</m:t>
                            </m:r>
                          </m:num>
                          <m:den>
                            <m:r>
                              <a:rPr lang="en-US" sz="2400" b="1" i="1" smtClean="0">
                                <a:latin typeface="Cambria Math"/>
                              </a:rPr>
                              <m:t>𝟐</m:t>
                            </m:r>
                          </m:den>
                        </m:f>
                      </m:sup>
                      <m:e>
                        <m:r>
                          <a:rPr lang="en-US" sz="2400" b="1" i="1" smtClean="0">
                            <a:latin typeface="Cambria Math"/>
                          </a:rPr>
                          <m:t>𝒄𝒐𝒔𝒙𝒅𝒙</m:t>
                        </m:r>
                      </m:e>
                    </m:nary>
                    <m:r>
                      <a:rPr lang="en-US" sz="2400" b="1" i="1" smtClean="0">
                        <a:latin typeface="Cambria Math"/>
                      </a:rPr>
                      <m:t>=</m:t>
                    </m:r>
                    <m:r>
                      <a:rPr lang="en-US" sz="2400" b="1" i="1">
                        <a:latin typeface="Cambria Math"/>
                      </a:rPr>
                      <m:t>𝒔𝒊𝒏𝒙</m:t>
                    </m:r>
                    <m:d>
                      <m:dPr>
                        <m:begChr m:val="|"/>
                        <m:endChr m:val=""/>
                        <m:ctrlPr>
                          <a:rPr lang="en-US" sz="2400" b="1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eqArr>
                          <m:eqArrPr>
                            <m:ctrlPr>
                              <a:rPr lang="en-US" sz="2400" b="1" i="1" smtClean="0">
                                <a:latin typeface="Cambria Math" panose="02040503050406030204" pitchFamily="18" charset="0"/>
                              </a:rPr>
                            </m:ctrlPr>
                          </m:eqArrPr>
                          <m:e>
                            <m:f>
                              <m:fPr>
                                <m:ctrlPr>
                                  <a:rPr lang="en-US" sz="2400" b="1" i="1" smtClean="0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US" sz="2400" b="1" i="1" smtClean="0">
                                    <a:latin typeface="Cambria Math"/>
                                    <a:ea typeface="Cambria Math"/>
                                  </a:rPr>
                                  <m:t>𝝅</m:t>
                                </m:r>
                              </m:num>
                              <m:den>
                                <m:r>
                                  <a:rPr lang="en-US" sz="2400" b="1" i="1" smtClean="0">
                                    <a:latin typeface="Cambria Math"/>
                                  </a:rPr>
                                  <m:t>𝟐</m:t>
                                </m:r>
                              </m:den>
                            </m:f>
                          </m:e>
                          <m:e>
                            <m:f>
                              <m:fPr>
                                <m:ctrlPr>
                                  <a:rPr lang="ru-RU" sz="2400" b="1" i="1" smtClean="0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ru-RU" sz="2400" b="1" i="1" smtClean="0">
                                    <a:latin typeface="Cambria Math"/>
                                    <a:ea typeface="Cambria Math"/>
                                  </a:rPr>
                                  <m:t>𝝅</m:t>
                                </m:r>
                              </m:num>
                              <m:den>
                                <m:r>
                                  <a:rPr lang="en-US" sz="2400" b="1" i="1" smtClean="0">
                                    <a:latin typeface="Cambria Math"/>
                                  </a:rPr>
                                  <m:t>𝟐</m:t>
                                </m:r>
                              </m:den>
                            </m:f>
                          </m:e>
                        </m:eqArr>
                      </m:e>
                    </m:d>
                    <m:r>
                      <a:rPr lang="en-US" sz="2400" b="1" i="1" smtClean="0">
                        <a:latin typeface="Cambria Math"/>
                      </a:rPr>
                      <m:t>=</m:t>
                    </m:r>
                    <m:r>
                      <a:rPr lang="en-US" sz="2400" b="1" i="1" smtClean="0">
                        <a:latin typeface="Cambria Math"/>
                      </a:rPr>
                      <m:t>𝒔𝒊𝒏</m:t>
                    </m:r>
                    <m:f>
                      <m:fPr>
                        <m:ctrlPr>
                          <a:rPr lang="en-US" sz="2400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b="1" i="1" smtClean="0">
                            <a:latin typeface="Cambria Math"/>
                            <a:ea typeface="Cambria Math"/>
                          </a:rPr>
                          <m:t>𝝅</m:t>
                        </m:r>
                      </m:num>
                      <m:den>
                        <m:r>
                          <a:rPr lang="en-US" sz="2400" b="1" i="1" smtClean="0">
                            <a:latin typeface="Cambria Math"/>
                          </a:rPr>
                          <m:t>𝟐</m:t>
                        </m:r>
                      </m:den>
                    </m:f>
                    <m:r>
                      <a:rPr lang="en-US" sz="2400" b="1" i="1" smtClean="0">
                        <a:latin typeface="Cambria Math"/>
                      </a:rPr>
                      <m:t>−</m:t>
                    </m:r>
                    <m:r>
                      <a:rPr lang="en-US" sz="2400" b="1" i="1" smtClean="0">
                        <a:latin typeface="Cambria Math"/>
                      </a:rPr>
                      <m:t>𝒔𝒊𝒏</m:t>
                    </m:r>
                    <m:f>
                      <m:fPr>
                        <m:ctrlPr>
                          <a:rPr lang="en-US" sz="2400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b="1" i="1" smtClean="0">
                            <a:latin typeface="Cambria Math"/>
                            <a:ea typeface="Cambria Math"/>
                          </a:rPr>
                          <m:t>𝝅</m:t>
                        </m:r>
                      </m:num>
                      <m:den>
                        <m:r>
                          <a:rPr lang="en-US" sz="2400" b="1" i="1" smtClean="0">
                            <a:latin typeface="Cambria Math"/>
                          </a:rPr>
                          <m:t>𝟐</m:t>
                        </m:r>
                      </m:den>
                    </m:f>
                    <m:r>
                      <a:rPr lang="en-US" sz="2400" b="1" i="1" smtClean="0">
                        <a:latin typeface="Cambria Math"/>
                      </a:rPr>
                      <m:t>=</m:t>
                    </m:r>
                    <m:r>
                      <a:rPr lang="en-US" sz="2400" b="1" i="1" smtClean="0">
                        <a:latin typeface="Cambria Math"/>
                      </a:rPr>
                      <m:t>𝟎</m:t>
                    </m:r>
                  </m:oMath>
                </a14:m>
                <a:endParaRPr lang="ru-RU" sz="2400" b="1" dirty="0"/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89720" y="4025062"/>
                <a:ext cx="7164278" cy="1266180"/>
              </a:xfrm>
              <a:prstGeom prst="rect">
                <a:avLst/>
              </a:prstGeom>
              <a:blipFill rotWithShape="0">
                <a:blip r:embed="rId5"/>
                <a:stretch>
                  <a:fillRect l="-127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7" name="Rectangle: Rounded Corners 19">
            <a:extLst>
              <a:ext uri="{FF2B5EF4-FFF2-40B4-BE49-F238E27FC236}">
                <a16:creationId xmlns="" xmlns:a16="http://schemas.microsoft.com/office/drawing/2014/main" id="{5D7A80BB-1CFC-462A-8368-369EBD0E74A4}"/>
              </a:ext>
            </a:extLst>
          </p:cNvPr>
          <p:cNvSpPr/>
          <p:nvPr/>
        </p:nvSpPr>
        <p:spPr>
          <a:xfrm>
            <a:off x="4583918" y="2519160"/>
            <a:ext cx="3024163" cy="1288221"/>
          </a:xfrm>
          <a:prstGeom prst="roundRect">
            <a:avLst>
              <a:gd name="adj" fmla="val 10261"/>
            </a:avLst>
          </a:prstGeom>
          <a:solidFill>
            <a:schemeClr val="accent5">
              <a:lumMod val="40000"/>
              <a:lumOff val="60000"/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5025225" y="2569936"/>
                <a:ext cx="2141547" cy="117327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limLoc m:val="undOvr"/>
                          <m:ctrlPr>
                            <a:rPr lang="ru-RU" sz="24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4"/>
                            </m:rPr>
                            <a:rPr lang="en-US" sz="2400" b="1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𝒂</m:t>
                          </m:r>
                        </m:sub>
                        <m:sup>
                          <m:r>
                            <a:rPr lang="en-US" sz="2400" b="1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𝒂</m:t>
                          </m:r>
                        </m:sup>
                        <m:e>
                          <m:r>
                            <a:rPr lang="en-US" sz="2400" b="1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𝒇</m:t>
                          </m:r>
                          <m:d>
                            <m:dPr>
                              <m:ctrlPr>
                                <a:rPr lang="en-US" sz="24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b="1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𝒙</m:t>
                              </m:r>
                            </m:e>
                          </m:d>
                          <m:r>
                            <a:rPr lang="en-US" sz="2400" b="1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𝒅𝒙</m:t>
                          </m:r>
                        </m:e>
                      </m:nary>
                      <m:r>
                        <a:rPr lang="en-US" sz="2400" b="1" i="1" smtClean="0">
                          <a:solidFill>
                            <a:schemeClr val="tx1"/>
                          </a:solidFill>
                          <a:latin typeface="Cambria Math"/>
                        </a:rPr>
                        <m:t>=</m:t>
                      </m:r>
                      <m:r>
                        <a:rPr lang="en-US" sz="2400" b="1" i="1" smtClean="0">
                          <a:solidFill>
                            <a:schemeClr val="tx1"/>
                          </a:solidFill>
                          <a:latin typeface="Cambria Math"/>
                        </a:rPr>
                        <m:t>𝟎</m:t>
                      </m:r>
                    </m:oMath>
                  </m:oMathPara>
                </a14:m>
                <a:endParaRPr lang="ru-RU" sz="2400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25225" y="2569936"/>
                <a:ext cx="2141547" cy="1173270"/>
              </a:xfrm>
              <a:prstGeom prst="rect">
                <a:avLst/>
              </a:prstGeom>
              <a:blipFill rotWithShape="0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0369110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15" grpId="0"/>
      <p:bldP spid="17" grpId="0" animBg="1"/>
      <p:bldP spid="1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/>
          <p:cNvSpPr txBox="1"/>
          <p:nvPr/>
        </p:nvSpPr>
        <p:spPr>
          <a:xfrm>
            <a:off x="2254155" y="726315"/>
            <a:ext cx="768369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24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Анықталған интегралдың қасиеттері</a:t>
            </a:r>
            <a:endParaRPr lang="ru-RU" sz="24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825053" y="1380218"/>
            <a:ext cx="6541894" cy="510778"/>
          </a:xfrm>
          <a:prstGeom prst="roundRect">
            <a:avLst/>
          </a:prstGeom>
          <a:solidFill>
            <a:srgbClr val="C156B0"/>
          </a:solidFill>
        </p:spPr>
        <p:txBody>
          <a:bodyPr wrap="square" rtlCol="0">
            <a:spAutoFit/>
          </a:bodyPr>
          <a:lstStyle/>
          <a:p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3. </a:t>
            </a:r>
            <a:r>
              <a:rPr lang="kk-KZ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Кез-келген </a:t>
            </a:r>
            <a:r>
              <a:rPr lang="en-US" sz="2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a,b</a:t>
            </a: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kk-KZ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және с сандары үшін</a:t>
            </a:r>
            <a:endParaRPr lang="ru-RU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7250023" y="2502755"/>
            <a:ext cx="379407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2400" dirty="0"/>
              <a:t>теңдігі орындалады.</a:t>
            </a:r>
            <a:endParaRPr lang="ru-RU" sz="24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/>
              <p:cNvSpPr txBox="1"/>
              <p:nvPr/>
            </p:nvSpPr>
            <p:spPr>
              <a:xfrm>
                <a:off x="1378424" y="3734174"/>
                <a:ext cx="6325738" cy="60279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kk-KZ" sz="2400" b="1" dirty="0">
                    <a:solidFill>
                      <a:srgbClr val="7030A0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Мысалы:</a:t>
                </a:r>
                <a:r>
                  <a:rPr lang="kk-KZ" sz="2400" dirty="0"/>
                  <a:t> </a:t>
                </a:r>
                <a14:m>
                  <m:oMath xmlns:m="http://schemas.openxmlformats.org/officeDocument/2006/math">
                    <m:nary>
                      <m:naryPr>
                        <m:limLoc m:val="undOvr"/>
                        <m:ctrlPr>
                          <a:rPr lang="kk-KZ" sz="2400" b="1" i="1" smtClean="0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24"/>
                          </m:rPr>
                          <a:rPr lang="kk-KZ" sz="2400" b="1" i="1" smtClean="0">
                            <a:latin typeface="Cambria Math"/>
                          </a:rPr>
                          <m:t>𝟎</m:t>
                        </m:r>
                      </m:sub>
                      <m:sup>
                        <m:r>
                          <a:rPr lang="kk-KZ" sz="2400" b="1" i="1" smtClean="0">
                            <a:latin typeface="Cambria Math"/>
                          </a:rPr>
                          <m:t>𝟐</m:t>
                        </m:r>
                      </m:sup>
                      <m:e>
                        <m:r>
                          <a:rPr lang="kk-KZ" sz="2400" b="1" i="1" smtClean="0">
                            <a:latin typeface="Cambria Math"/>
                          </a:rPr>
                          <m:t>𝟐</m:t>
                        </m:r>
                        <m:r>
                          <a:rPr lang="en-US" sz="2400" b="1" i="1" smtClean="0">
                            <a:latin typeface="Cambria Math"/>
                          </a:rPr>
                          <m:t>𝒙</m:t>
                        </m:r>
                      </m:e>
                    </m:nary>
                    <m:r>
                      <a:rPr lang="en-US" sz="2400" b="1" i="1" smtClean="0">
                        <a:latin typeface="Cambria Math"/>
                      </a:rPr>
                      <m:t>𝒅𝒙</m:t>
                    </m:r>
                    <m:r>
                      <a:rPr lang="en-US" sz="2400" b="1" i="1" smtClean="0">
                        <a:latin typeface="Cambria Math"/>
                      </a:rPr>
                      <m:t>=</m:t>
                    </m:r>
                    <m:nary>
                      <m:naryPr>
                        <m:limLoc m:val="undOvr"/>
                        <m:ctrlPr>
                          <a:rPr lang="en-US" sz="2400" b="1" i="1" smtClean="0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24"/>
                          </m:rPr>
                          <a:rPr lang="en-US" sz="2400" b="1" i="1" smtClean="0">
                            <a:latin typeface="Cambria Math"/>
                          </a:rPr>
                          <m:t>𝟎</m:t>
                        </m:r>
                      </m:sub>
                      <m:sup>
                        <m:r>
                          <a:rPr lang="en-US" sz="2400" b="1" i="1" smtClean="0">
                            <a:latin typeface="Cambria Math"/>
                          </a:rPr>
                          <m:t>𝟏</m:t>
                        </m:r>
                      </m:sup>
                      <m:e>
                        <m:r>
                          <a:rPr lang="en-US" sz="2400" b="1" i="1" smtClean="0">
                            <a:latin typeface="Cambria Math"/>
                          </a:rPr>
                          <m:t>𝟐</m:t>
                        </m:r>
                        <m:r>
                          <a:rPr lang="en-US" sz="2400" b="1" i="1" smtClean="0">
                            <a:latin typeface="Cambria Math"/>
                          </a:rPr>
                          <m:t>𝒙𝒅𝒙</m:t>
                        </m:r>
                      </m:e>
                    </m:nary>
                    <m:r>
                      <a:rPr lang="en-US" sz="2400" b="1" i="1" smtClean="0">
                        <a:latin typeface="Cambria Math"/>
                      </a:rPr>
                      <m:t>+</m:t>
                    </m:r>
                    <m:nary>
                      <m:naryPr>
                        <m:limLoc m:val="undOvr"/>
                        <m:ctrlPr>
                          <a:rPr lang="en-US" sz="2400" b="1" i="1" smtClean="0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24"/>
                          </m:rPr>
                          <a:rPr lang="en-US" sz="2400" b="1" i="1" smtClean="0">
                            <a:latin typeface="Cambria Math"/>
                          </a:rPr>
                          <m:t>𝟏</m:t>
                        </m:r>
                      </m:sub>
                      <m:sup>
                        <m:r>
                          <a:rPr lang="en-US" sz="2400" b="1" i="1" smtClean="0">
                            <a:latin typeface="Cambria Math"/>
                          </a:rPr>
                          <m:t>𝟐</m:t>
                        </m:r>
                      </m:sup>
                      <m:e>
                        <m:r>
                          <a:rPr lang="en-US" sz="2400" b="1" i="1" smtClean="0">
                            <a:latin typeface="Cambria Math"/>
                          </a:rPr>
                          <m:t>𝟐</m:t>
                        </m:r>
                        <m:r>
                          <a:rPr lang="en-US" sz="2400" b="1" i="1" smtClean="0">
                            <a:latin typeface="Cambria Math"/>
                          </a:rPr>
                          <m:t>𝒙𝒅𝒙</m:t>
                        </m:r>
                      </m:e>
                    </m:nary>
                  </m:oMath>
                </a14:m>
                <a:endParaRPr lang="ru-RU" sz="2400" b="1" dirty="0"/>
              </a:p>
            </p:txBody>
          </p:sp>
        </mc:Choice>
        <mc:Fallback xmlns=""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78424" y="3734174"/>
                <a:ext cx="6325738" cy="602794"/>
              </a:xfrm>
              <a:prstGeom prst="rect">
                <a:avLst/>
              </a:prstGeom>
              <a:blipFill rotWithShape="0">
                <a:blip r:embed="rId2"/>
                <a:stretch>
                  <a:fillRect l="-1445" b="-1224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938528" y="4499375"/>
                <a:ext cx="2783134" cy="132767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limLoc m:val="undOvr"/>
                          <m:ctrlPr>
                            <a:rPr lang="kk-KZ" sz="2000" b="1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4"/>
                            </m:rPr>
                            <a:rPr lang="kk-KZ" sz="2000" b="1" i="1">
                              <a:latin typeface="Cambria Math"/>
                            </a:rPr>
                            <m:t>𝟎</m:t>
                          </m:r>
                        </m:sub>
                        <m:sup>
                          <m:r>
                            <a:rPr lang="kk-KZ" sz="2000" b="1" i="1">
                              <a:latin typeface="Cambria Math"/>
                            </a:rPr>
                            <m:t>𝟐</m:t>
                          </m:r>
                        </m:sup>
                        <m:e>
                          <m:r>
                            <a:rPr lang="kk-KZ" sz="2000" b="1" i="1">
                              <a:latin typeface="Cambria Math"/>
                            </a:rPr>
                            <m:t>𝟐</m:t>
                          </m:r>
                          <m:r>
                            <a:rPr lang="en-US" sz="2000" b="1" i="1">
                              <a:latin typeface="Cambria Math"/>
                            </a:rPr>
                            <m:t>𝒙</m:t>
                          </m:r>
                        </m:e>
                      </m:nary>
                      <m:r>
                        <a:rPr lang="en-US" sz="2000" b="1" i="1">
                          <a:latin typeface="Cambria Math"/>
                        </a:rPr>
                        <m:t>𝒅𝒙</m:t>
                      </m:r>
                      <m:sSup>
                        <m:sSupPr>
                          <m:ctrlPr>
                            <a:rPr lang="ru-RU" sz="20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000" b="1" i="1" smtClean="0">
                              <a:latin typeface="Cambria Math"/>
                            </a:rPr>
                            <m:t>=</m:t>
                          </m:r>
                          <m:r>
                            <a:rPr lang="en-US" sz="2000" b="1" i="1" smtClean="0">
                              <a:latin typeface="Cambria Math"/>
                            </a:rPr>
                            <m:t>𝒙</m:t>
                          </m:r>
                        </m:e>
                        <m:sup>
                          <m:r>
                            <a:rPr lang="en-US" sz="2000" b="1" i="1" smtClean="0">
                              <a:latin typeface="Cambria Math"/>
                            </a:rPr>
                            <m:t>𝟐</m:t>
                          </m:r>
                        </m:sup>
                      </m:sSup>
                      <m:d>
                        <m:dPr>
                          <m:begChr m:val="|"/>
                          <m:endChr m:val=""/>
                          <m:ctrlPr>
                            <a:rPr lang="ru-RU" sz="2000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ru-RU" sz="2000" b="1" i="1" smtClean="0"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r>
                                <a:rPr lang="en-US" sz="2000" b="1" i="1" smtClean="0">
                                  <a:latin typeface="Cambria Math"/>
                                </a:rPr>
                                <m:t>𝟐</m:t>
                              </m:r>
                            </m:e>
                            <m:e>
                              <m:r>
                                <a:rPr lang="en-US" sz="2000" b="1" i="1" smtClean="0">
                                  <a:latin typeface="Cambria Math"/>
                                </a:rPr>
                                <m:t>𝟎</m:t>
                              </m:r>
                            </m:e>
                          </m:eqArr>
                          <m:r>
                            <a:rPr lang="en-US" sz="2000" b="1" i="1" smtClean="0">
                              <a:latin typeface="Cambria Math"/>
                            </a:rPr>
                            <m:t>=</m:t>
                          </m:r>
                          <m:r>
                            <a:rPr lang="en-US" sz="2000" b="1" i="1" smtClean="0">
                              <a:latin typeface="Cambria Math"/>
                            </a:rPr>
                            <m:t>𝟒</m:t>
                          </m:r>
                        </m:e>
                      </m:d>
                    </m:oMath>
                  </m:oMathPara>
                </a14:m>
                <a:endParaRPr lang="en-US" sz="2000" b="1" dirty="0"/>
              </a:p>
              <a:p>
                <a:endParaRPr lang="ru-RU" sz="2000" b="1" dirty="0"/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38528" y="4499375"/>
                <a:ext cx="2783134" cy="1327671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/>
              <p:cNvSpPr txBox="1"/>
              <p:nvPr/>
            </p:nvSpPr>
            <p:spPr>
              <a:xfrm>
                <a:off x="3762349" y="4489765"/>
                <a:ext cx="5947654" cy="133510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limLoc m:val="undOvr"/>
                          <m:ctrlPr>
                            <a:rPr lang="en-US" sz="2000" b="1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4"/>
                            </m:rPr>
                            <a:rPr lang="en-US" sz="2000" b="1" i="1">
                              <a:latin typeface="Cambria Math"/>
                            </a:rPr>
                            <m:t>𝟎</m:t>
                          </m:r>
                        </m:sub>
                        <m:sup>
                          <m:r>
                            <a:rPr lang="en-US" sz="2000" b="1" i="1">
                              <a:latin typeface="Cambria Math"/>
                            </a:rPr>
                            <m:t>𝟏</m:t>
                          </m:r>
                        </m:sup>
                        <m:e>
                          <m:r>
                            <a:rPr lang="en-US" sz="2000" b="1" i="1">
                              <a:latin typeface="Cambria Math"/>
                            </a:rPr>
                            <m:t>𝟐</m:t>
                          </m:r>
                          <m:r>
                            <a:rPr lang="en-US" sz="2000" b="1" i="1">
                              <a:latin typeface="Cambria Math"/>
                            </a:rPr>
                            <m:t>𝒙𝒅𝒙</m:t>
                          </m:r>
                        </m:e>
                      </m:nary>
                      <m:r>
                        <a:rPr lang="en-US" sz="2000" b="1" i="1">
                          <a:latin typeface="Cambria Math"/>
                        </a:rPr>
                        <m:t>+</m:t>
                      </m:r>
                      <m:nary>
                        <m:naryPr>
                          <m:limLoc m:val="undOvr"/>
                          <m:ctrlPr>
                            <a:rPr lang="en-US" sz="2000" b="1" i="1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4"/>
                            </m:rPr>
                            <a:rPr lang="en-US" sz="2000" b="1" i="1">
                              <a:latin typeface="Cambria Math"/>
                            </a:rPr>
                            <m:t>𝟏</m:t>
                          </m:r>
                        </m:sub>
                        <m:sup>
                          <m:r>
                            <a:rPr lang="en-US" sz="2000" b="1" i="1">
                              <a:latin typeface="Cambria Math"/>
                            </a:rPr>
                            <m:t>𝟐</m:t>
                          </m:r>
                        </m:sup>
                        <m:e>
                          <m:r>
                            <a:rPr lang="en-US" sz="2000" b="1" i="1">
                              <a:latin typeface="Cambria Math"/>
                            </a:rPr>
                            <m:t>𝟐</m:t>
                          </m:r>
                          <m:r>
                            <a:rPr lang="en-US" sz="2000" b="1" i="1">
                              <a:latin typeface="Cambria Math"/>
                            </a:rPr>
                            <m:t>𝒙𝒅𝒙</m:t>
                          </m:r>
                        </m:e>
                      </m:nary>
                      <m:r>
                        <a:rPr lang="en-US" sz="2000" b="1" i="1" smtClean="0">
                          <a:latin typeface="Cambria Math"/>
                        </a:rPr>
                        <m:t>=</m:t>
                      </m:r>
                      <m:sSup>
                        <m:sSupPr>
                          <m:ctrlPr>
                            <a:rPr lang="ru-RU" sz="20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000" b="1" i="1" smtClean="0">
                              <a:latin typeface="Cambria Math"/>
                            </a:rPr>
                            <m:t>𝒙</m:t>
                          </m:r>
                        </m:e>
                        <m:sup>
                          <m:r>
                            <a:rPr lang="en-US" sz="2000" b="1" i="1" smtClean="0">
                              <a:latin typeface="Cambria Math"/>
                            </a:rPr>
                            <m:t>𝟐</m:t>
                          </m:r>
                        </m:sup>
                      </m:sSup>
                      <m:d>
                        <m:dPr>
                          <m:begChr m:val="|"/>
                          <m:endChr m:val=""/>
                          <m:ctrlPr>
                            <a:rPr lang="ru-RU" sz="2000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ru-RU" sz="2000" b="1" i="1" smtClean="0"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r>
                                <a:rPr lang="en-US" sz="2000" b="1" i="1" smtClean="0">
                                  <a:latin typeface="Cambria Math"/>
                                </a:rPr>
                                <m:t>𝟏</m:t>
                              </m:r>
                            </m:e>
                            <m:e>
                              <m:r>
                                <a:rPr lang="en-US" sz="2000" b="1" i="1" smtClean="0">
                                  <a:latin typeface="Cambria Math"/>
                                </a:rPr>
                                <m:t>𝟎</m:t>
                              </m:r>
                            </m:e>
                          </m:eqArr>
                          <m:r>
                            <a:rPr lang="en-US" sz="2000" b="1" i="1" smtClean="0">
                              <a:latin typeface="Cambria Math"/>
                            </a:rPr>
                            <m:t>+</m:t>
                          </m:r>
                          <m:sSup>
                            <m:sSupPr>
                              <m:ctrlPr>
                                <a:rPr lang="ru-RU" sz="2000" b="1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000" b="1" i="1">
                                  <a:latin typeface="Cambria Math"/>
                                </a:rPr>
                                <m:t>𝒙</m:t>
                              </m:r>
                            </m:e>
                            <m:sup>
                              <m:r>
                                <a:rPr lang="en-US" sz="2000" b="1" i="1">
                                  <a:latin typeface="Cambria Math"/>
                                </a:rPr>
                                <m:t>𝟐</m:t>
                              </m:r>
                            </m:sup>
                          </m:sSup>
                          <m:d>
                            <m:dPr>
                              <m:begChr m:val="|"/>
                              <m:endChr m:val=""/>
                              <m:ctrlPr>
                                <a:rPr lang="ru-RU" sz="2000" b="1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eqArr>
                                <m:eqArrPr>
                                  <m:ctrlPr>
                                    <a:rPr lang="ru-RU" sz="2000" b="1" i="1">
                                      <a:latin typeface="Cambria Math" panose="02040503050406030204" pitchFamily="18" charset="0"/>
                                    </a:rPr>
                                  </m:ctrlPr>
                                </m:eqArrPr>
                                <m:e>
                                  <m:r>
                                    <a:rPr lang="en-US" sz="2000" b="1" i="1">
                                      <a:latin typeface="Cambria Math"/>
                                    </a:rPr>
                                    <m:t>𝟐</m:t>
                                  </m:r>
                                </m:e>
                                <m:e>
                                  <m:r>
                                    <a:rPr lang="en-US" sz="2000" b="1" i="1" smtClean="0">
                                      <a:latin typeface="Cambria Math"/>
                                    </a:rPr>
                                    <m:t>𝟏</m:t>
                                  </m:r>
                                </m:e>
                              </m:eqArr>
                              <m:r>
                                <a:rPr lang="en-US" sz="2000" b="1" i="1">
                                  <a:latin typeface="Cambria Math"/>
                                </a:rPr>
                                <m:t>=</m:t>
                              </m:r>
                              <m:r>
                                <a:rPr lang="en-US" sz="2000" b="1" i="1" smtClean="0">
                                  <a:latin typeface="Cambria Math"/>
                                </a:rPr>
                                <m:t>𝟏</m:t>
                              </m:r>
                              <m:r>
                                <a:rPr lang="en-US" sz="2000" b="1" i="1" smtClean="0">
                                  <a:latin typeface="Cambria Math"/>
                                </a:rPr>
                                <m:t>+</m:t>
                              </m:r>
                              <m:r>
                                <a:rPr lang="en-US" sz="2000" b="1" i="1" smtClean="0">
                                  <a:latin typeface="Cambria Math"/>
                                </a:rPr>
                                <m:t>𝟒</m:t>
                              </m:r>
                              <m:r>
                                <a:rPr lang="en-US" sz="2000" b="1" i="1" smtClean="0">
                                  <a:latin typeface="Cambria Math"/>
                                </a:rPr>
                                <m:t>−</m:t>
                              </m:r>
                              <m:r>
                                <a:rPr lang="en-US" sz="2000" b="1" i="1" smtClean="0">
                                  <a:latin typeface="Cambria Math"/>
                                </a:rPr>
                                <m:t>𝟏</m:t>
                              </m:r>
                              <m:r>
                                <a:rPr lang="en-US" sz="2000" b="1" i="1" smtClean="0">
                                  <a:latin typeface="Cambria Math"/>
                                </a:rPr>
                                <m:t>=</m:t>
                              </m:r>
                              <m:r>
                                <a:rPr lang="en-US" sz="2000" b="1" i="1" smtClean="0">
                                  <a:latin typeface="Cambria Math"/>
                                </a:rPr>
                                <m:t>𝟒</m:t>
                              </m:r>
                            </m:e>
                          </m:d>
                        </m:e>
                      </m:d>
                    </m:oMath>
                  </m:oMathPara>
                </a14:m>
                <a:endParaRPr lang="en-US" sz="2000" b="1" dirty="0"/>
              </a:p>
              <a:p>
                <a:endParaRPr lang="ru-RU" sz="2000" b="1" dirty="0"/>
              </a:p>
            </p:txBody>
          </p:sp>
        </mc:Choice>
        <mc:Fallback xmlns=""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62349" y="4489765"/>
                <a:ext cx="5947654" cy="1335109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1" name="TextBox 20"/>
          <p:cNvSpPr txBox="1"/>
          <p:nvPr/>
        </p:nvSpPr>
        <p:spPr>
          <a:xfrm>
            <a:off x="6616867" y="4840046"/>
            <a:ext cx="1847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  <a:p>
            <a:endParaRPr lang="ru-RU" dirty="0"/>
          </a:p>
        </p:txBody>
      </p:sp>
      <p:sp>
        <p:nvSpPr>
          <p:cNvPr id="22" name="Rectangle: Rounded Corners 19">
            <a:extLst>
              <a:ext uri="{FF2B5EF4-FFF2-40B4-BE49-F238E27FC236}">
                <a16:creationId xmlns="" xmlns:a16="http://schemas.microsoft.com/office/drawing/2014/main" id="{5D7A80BB-1CFC-462A-8368-369EBD0E74A4}"/>
              </a:ext>
            </a:extLst>
          </p:cNvPr>
          <p:cNvSpPr/>
          <p:nvPr/>
        </p:nvSpPr>
        <p:spPr>
          <a:xfrm>
            <a:off x="1996137" y="2156511"/>
            <a:ext cx="5090311" cy="1309002"/>
          </a:xfrm>
          <a:prstGeom prst="roundRect">
            <a:avLst>
              <a:gd name="adj" fmla="val 10261"/>
            </a:avLst>
          </a:prstGeom>
          <a:solidFill>
            <a:schemeClr val="accent5">
              <a:lumMod val="40000"/>
              <a:lumOff val="60000"/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/>
              <p:cNvSpPr txBox="1"/>
              <p:nvPr/>
            </p:nvSpPr>
            <p:spPr>
              <a:xfrm>
                <a:off x="2075716" y="2138389"/>
                <a:ext cx="4890248" cy="121975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limLoc m:val="undOvr"/>
                          <m:ctrlPr>
                            <a:rPr lang="ru-RU" sz="24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4"/>
                            </m:rPr>
                            <a:rPr lang="en-US" sz="2400" b="1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𝒂</m:t>
                          </m:r>
                        </m:sub>
                        <m:sup>
                          <m:r>
                            <a:rPr lang="en-US" sz="2400" b="1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𝒃</m:t>
                          </m:r>
                        </m:sup>
                        <m:e>
                          <m:r>
                            <a:rPr lang="en-US" sz="2400" b="1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𝒇</m:t>
                          </m:r>
                          <m:d>
                            <m:dPr>
                              <m:ctrlPr>
                                <a:rPr lang="en-US" sz="24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b="1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𝒙</m:t>
                              </m:r>
                            </m:e>
                          </m:d>
                          <m:r>
                            <a:rPr lang="en-US" sz="2400" b="1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𝒅𝒙</m:t>
                          </m:r>
                        </m:e>
                      </m:nary>
                      <m:r>
                        <a:rPr lang="en-US" sz="2400" b="1" i="1" smtClean="0">
                          <a:solidFill>
                            <a:schemeClr val="tx1"/>
                          </a:solidFill>
                          <a:latin typeface="Cambria Math"/>
                        </a:rPr>
                        <m:t>=</m:t>
                      </m:r>
                      <m:nary>
                        <m:naryPr>
                          <m:limLoc m:val="undOvr"/>
                          <m:ctrlPr>
                            <a:rPr lang="en-US" sz="24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4"/>
                            </m:rPr>
                            <a:rPr lang="en-US" sz="2400" b="1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𝒂</m:t>
                          </m:r>
                        </m:sub>
                        <m:sup>
                          <m:r>
                            <a:rPr lang="en-US" sz="2400" b="1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𝒄</m:t>
                          </m:r>
                        </m:sup>
                        <m:e>
                          <m:r>
                            <a:rPr lang="en-US" sz="2400" b="1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𝒇</m:t>
                          </m:r>
                          <m:d>
                            <m:dPr>
                              <m:ctrlPr>
                                <a:rPr lang="en-US" sz="24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b="1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𝒙</m:t>
                              </m:r>
                            </m:e>
                          </m:d>
                          <m:r>
                            <a:rPr lang="en-US" sz="2400" b="1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𝒅𝒙</m:t>
                          </m:r>
                        </m:e>
                      </m:nary>
                      <m:r>
                        <a:rPr lang="en-US" sz="2400" b="1" i="1" smtClean="0">
                          <a:solidFill>
                            <a:schemeClr val="tx1"/>
                          </a:solidFill>
                          <a:latin typeface="Cambria Math"/>
                        </a:rPr>
                        <m:t>+</m:t>
                      </m:r>
                      <m:nary>
                        <m:naryPr>
                          <m:limLoc m:val="undOvr"/>
                          <m:ctrlPr>
                            <a:rPr lang="en-US" sz="24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4"/>
                            </m:rPr>
                            <a:rPr lang="en-US" sz="2400" b="1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𝒄</m:t>
                          </m:r>
                        </m:sub>
                        <m:sup>
                          <m:r>
                            <a:rPr lang="en-US" sz="2400" b="1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𝒃</m:t>
                          </m:r>
                        </m:sup>
                        <m:e>
                          <m:r>
                            <a:rPr lang="en-US" sz="2400" b="1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𝒇</m:t>
                          </m:r>
                          <m:d>
                            <m:dPr>
                              <m:ctrlPr>
                                <a:rPr lang="en-US" sz="24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b="1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𝒙</m:t>
                              </m:r>
                            </m:e>
                          </m:d>
                          <m:r>
                            <a:rPr lang="en-US" sz="2400" b="1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𝒅𝒙</m:t>
                          </m:r>
                        </m:e>
                      </m:nary>
                    </m:oMath>
                  </m:oMathPara>
                </a14:m>
                <a:endParaRPr lang="ru-RU" sz="2400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3" name="TextBox 2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75716" y="2138389"/>
                <a:ext cx="4890248" cy="1219757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8732845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6" grpId="0"/>
      <p:bldP spid="17" grpId="0"/>
      <p:bldP spid="18" grpId="0"/>
      <p:bldP spid="20" grpId="0"/>
      <p:bldP spid="22" grpId="0" animBg="1"/>
      <p:bldP spid="2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1279926" y="1032684"/>
                <a:ext cx="6707627" cy="758789"/>
              </a:xfrm>
              <a:prstGeom prst="roundRect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</p:spPr>
            <p:txBody>
              <a:bodyPr wrap="square" rtlCol="0">
                <a:spAutoFit/>
              </a:bodyPr>
              <a:lstStyle/>
              <a:p>
                <a:r>
                  <a:rPr lang="kk-KZ" sz="2800" dirty="0"/>
                  <a:t> </a:t>
                </a:r>
                <a14:m>
                  <m:oMath xmlns:m="http://schemas.openxmlformats.org/officeDocument/2006/math">
                    <m:nary>
                      <m:naryPr>
                        <m:limLoc m:val="undOvr"/>
                        <m:ctrlPr>
                          <a:rPr lang="kk-KZ" sz="2800" b="1" i="1" smtClean="0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24"/>
                          </m:rPr>
                          <a:rPr lang="en-US" sz="2800" b="1" i="1" smtClean="0">
                            <a:latin typeface="Cambria Math"/>
                          </a:rPr>
                          <m:t>𝟏</m:t>
                        </m:r>
                      </m:sub>
                      <m:sup>
                        <m:r>
                          <a:rPr lang="en-US" sz="2800" b="1" i="1" smtClean="0">
                            <a:latin typeface="Cambria Math"/>
                          </a:rPr>
                          <m:t>𝟑</m:t>
                        </m:r>
                      </m:sup>
                      <m:e>
                        <m:d>
                          <m:dPr>
                            <m:ctrlPr>
                              <a:rPr lang="kk-KZ" sz="2800" b="1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kk-KZ" sz="2800" b="1" i="1" smtClean="0">
                                <a:latin typeface="Cambria Math"/>
                              </a:rPr>
                              <m:t>𝟒</m:t>
                            </m:r>
                            <m:r>
                              <a:rPr lang="en-US" sz="2800" b="1" i="1" smtClean="0">
                                <a:latin typeface="Cambria Math"/>
                              </a:rPr>
                              <m:t>𝒙</m:t>
                            </m:r>
                            <m:r>
                              <a:rPr lang="kk-KZ" sz="2800" b="1" i="1" smtClean="0">
                                <a:latin typeface="Cambria Math"/>
                              </a:rPr>
                              <m:t>−</m:t>
                            </m:r>
                            <m:r>
                              <a:rPr lang="kk-KZ" sz="2800" b="1" i="1" smtClean="0">
                                <a:latin typeface="Cambria Math"/>
                              </a:rPr>
                              <m:t>𝟐</m:t>
                            </m:r>
                          </m:e>
                        </m:d>
                        <m:r>
                          <a:rPr lang="en-US" sz="2800" b="1" i="1" smtClean="0">
                            <a:latin typeface="Cambria Math"/>
                          </a:rPr>
                          <m:t>𝒅𝒙</m:t>
                        </m:r>
                      </m:e>
                    </m:nary>
                  </m:oMath>
                </a14:m>
                <a:r>
                  <a:rPr lang="en-US" sz="2800" b="1" dirty="0"/>
                  <a:t> </a:t>
                </a:r>
                <a:r>
                  <a:rPr lang="kk-KZ" sz="2400" b="1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интегралын есептеңіз.</a:t>
                </a:r>
                <a:endParaRPr lang="ru-RU" sz="2400" b="1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79926" y="1032684"/>
                <a:ext cx="6707627" cy="758789"/>
              </a:xfrm>
              <a:prstGeom prst="roundRect">
                <a:avLst/>
              </a:prstGeom>
              <a:blipFill rotWithShape="0">
                <a:blip r:embed="rId2"/>
                <a:stretch>
                  <a:fillRect b="-80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Прямоугольник 12"/>
              <p:cNvSpPr/>
              <p:nvPr/>
            </p:nvSpPr>
            <p:spPr>
              <a:xfrm>
                <a:off x="1095342" y="2424853"/>
                <a:ext cx="5223930" cy="139916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limLoc m:val="undOvr"/>
                          <m:ctrlPr>
                            <a:rPr lang="kk-KZ" sz="2800" b="1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4"/>
                            </m:rPr>
                            <a:rPr lang="en-US" sz="2800" b="1" i="1">
                              <a:latin typeface="Cambria Math"/>
                            </a:rPr>
                            <m:t>𝟏</m:t>
                          </m:r>
                        </m:sub>
                        <m:sup>
                          <m:r>
                            <a:rPr lang="en-US" sz="2800" b="1" i="1">
                              <a:latin typeface="Cambria Math"/>
                            </a:rPr>
                            <m:t>𝟑</m:t>
                          </m:r>
                        </m:sup>
                        <m:e>
                          <m:d>
                            <m:dPr>
                              <m:ctrlPr>
                                <a:rPr lang="kk-KZ" sz="2800" b="1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kk-KZ" sz="2800" b="1" i="1">
                                  <a:latin typeface="Cambria Math"/>
                                </a:rPr>
                                <m:t>𝟒</m:t>
                              </m:r>
                              <m:r>
                                <a:rPr lang="en-US" sz="2800" b="1" i="1">
                                  <a:latin typeface="Cambria Math"/>
                                </a:rPr>
                                <m:t>𝒙</m:t>
                              </m:r>
                              <m:r>
                                <a:rPr lang="kk-KZ" sz="2800" b="1" i="1">
                                  <a:latin typeface="Cambria Math"/>
                                </a:rPr>
                                <m:t>−</m:t>
                              </m:r>
                              <m:r>
                                <a:rPr lang="kk-KZ" sz="2800" b="1" i="1">
                                  <a:latin typeface="Cambria Math"/>
                                </a:rPr>
                                <m:t>𝟐</m:t>
                              </m:r>
                            </m:e>
                          </m:d>
                          <m:r>
                            <a:rPr lang="en-US" sz="2800" b="1" i="1">
                              <a:latin typeface="Cambria Math"/>
                            </a:rPr>
                            <m:t>𝒅𝒙</m:t>
                          </m:r>
                        </m:e>
                      </m:nary>
                      <m:r>
                        <a:rPr lang="en-US" sz="2800" b="1" i="1" smtClean="0">
                          <a:latin typeface="Cambria Math"/>
                        </a:rPr>
                        <m:t>=(</m:t>
                      </m:r>
                      <m:r>
                        <a:rPr lang="en-US" sz="2800" b="1" i="1" smtClean="0">
                          <a:latin typeface="Cambria Math"/>
                        </a:rPr>
                        <m:t>𝟐</m:t>
                      </m:r>
                      <m:sSup>
                        <m:sSupPr>
                          <m:ctrlPr>
                            <a:rPr lang="en-US" sz="28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800" b="1" i="1" smtClean="0">
                              <a:latin typeface="Cambria Math"/>
                            </a:rPr>
                            <m:t>𝒙</m:t>
                          </m:r>
                        </m:e>
                        <m:sup>
                          <m:r>
                            <a:rPr lang="en-US" sz="2800" b="1" i="1" smtClean="0">
                              <a:latin typeface="Cambria Math"/>
                            </a:rPr>
                            <m:t>𝟐</m:t>
                          </m:r>
                        </m:sup>
                      </m:sSup>
                      <m:r>
                        <a:rPr lang="en-US" sz="2800" b="1" i="1" smtClean="0">
                          <a:latin typeface="Cambria Math"/>
                        </a:rPr>
                        <m:t>−</m:t>
                      </m:r>
                      <m:r>
                        <a:rPr lang="en-US" sz="2800" b="1" i="1" smtClean="0">
                          <a:latin typeface="Cambria Math"/>
                        </a:rPr>
                        <m:t>𝟐</m:t>
                      </m:r>
                      <m:r>
                        <a:rPr lang="en-US" sz="2800" b="1" i="1" smtClean="0">
                          <a:latin typeface="Cambria Math"/>
                        </a:rPr>
                        <m:t>𝒙</m:t>
                      </m:r>
                      <m:r>
                        <a:rPr lang="en-US" sz="2800" b="1" i="1" smtClean="0">
                          <a:latin typeface="Cambria Math"/>
                        </a:rPr>
                        <m:t>)</m:t>
                      </m:r>
                      <m:d>
                        <m:dPr>
                          <m:begChr m:val="|"/>
                          <m:endChr m:val=""/>
                          <m:ctrlPr>
                            <a:rPr lang="ru-RU" sz="2400" b="1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ru-RU" sz="2400" b="1" i="1"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r>
                                <a:rPr lang="en-US" sz="2400" b="1" i="1" smtClean="0">
                                  <a:latin typeface="Cambria Math"/>
                                </a:rPr>
                                <m:t>𝟑</m:t>
                              </m:r>
                            </m:e>
                            <m:e>
                              <m:r>
                                <a:rPr lang="en-US" sz="2400" b="1" i="1" smtClean="0">
                                  <a:latin typeface="Cambria Math"/>
                                </a:rPr>
                                <m:t>𝟏</m:t>
                              </m:r>
                            </m:e>
                          </m:eqArr>
                          <m:r>
                            <a:rPr lang="en-US" sz="2400" b="1" i="1">
                              <a:latin typeface="Cambria Math"/>
                            </a:rPr>
                            <m:t>=</m:t>
                          </m:r>
                        </m:e>
                      </m:d>
                    </m:oMath>
                  </m:oMathPara>
                </a14:m>
                <a:endParaRPr lang="ru-RU" sz="2400" b="1" dirty="0"/>
              </a:p>
            </p:txBody>
          </p:sp>
        </mc:Choice>
        <mc:Fallback xmlns="">
          <p:sp>
            <p:nvSpPr>
              <p:cNvPr id="13" name="Прямоугольник 1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95342" y="2424853"/>
                <a:ext cx="5223930" cy="1399166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5995135" y="2876277"/>
                <a:ext cx="5486374" cy="57868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US" sz="2800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b="1" i="1" smtClean="0">
                              <a:latin typeface="Cambria Math"/>
                            </a:rPr>
                            <m:t>𝟐</m:t>
                          </m:r>
                          <m:r>
                            <a:rPr lang="en-US" sz="2800" b="1" i="1" smtClean="0">
                              <a:latin typeface="Cambria Math"/>
                              <a:ea typeface="Cambria Math"/>
                            </a:rPr>
                            <m:t>∙</m:t>
                          </m:r>
                          <m:sSup>
                            <m:sSupPr>
                              <m:ctrlPr>
                                <a:rPr lang="en-US" sz="2800" b="1" i="1" smtClean="0"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sSupPr>
                            <m:e>
                              <m:r>
                                <a:rPr lang="en-US" sz="2800" b="1" i="1" smtClean="0">
                                  <a:latin typeface="Cambria Math"/>
                                  <a:ea typeface="Cambria Math"/>
                                </a:rPr>
                                <m:t>𝟑</m:t>
                              </m:r>
                            </m:e>
                            <m:sup>
                              <m:r>
                                <a:rPr lang="en-US" sz="2800" b="1" i="1" smtClean="0">
                                  <a:latin typeface="Cambria Math"/>
                                  <a:ea typeface="Cambria Math"/>
                                </a:rPr>
                                <m:t>𝟐</m:t>
                              </m:r>
                            </m:sup>
                          </m:sSup>
                          <m:r>
                            <a:rPr lang="en-US" sz="2800" b="1" i="1" smtClean="0">
                              <a:latin typeface="Cambria Math"/>
                              <a:ea typeface="Cambria Math"/>
                            </a:rPr>
                            <m:t>−</m:t>
                          </m:r>
                          <m:r>
                            <a:rPr lang="en-US" sz="2800" b="1" i="1" smtClean="0">
                              <a:latin typeface="Cambria Math"/>
                              <a:ea typeface="Cambria Math"/>
                            </a:rPr>
                            <m:t>𝟐</m:t>
                          </m:r>
                          <m:r>
                            <a:rPr lang="en-US" sz="2800" b="1" i="1" smtClean="0">
                              <a:latin typeface="Cambria Math"/>
                              <a:ea typeface="Cambria Math"/>
                            </a:rPr>
                            <m:t>∙</m:t>
                          </m:r>
                          <m:r>
                            <a:rPr lang="en-US" sz="2800" b="1" i="1" smtClean="0">
                              <a:latin typeface="Cambria Math"/>
                              <a:ea typeface="Cambria Math"/>
                            </a:rPr>
                            <m:t>𝟑</m:t>
                          </m:r>
                        </m:e>
                      </m:d>
                      <m:r>
                        <a:rPr lang="en-US" sz="2800" b="1" i="1" smtClean="0">
                          <a:latin typeface="Cambria Math"/>
                          <a:ea typeface="Cambria Math"/>
                        </a:rPr>
                        <m:t>−</m:t>
                      </m:r>
                      <m:d>
                        <m:dPr>
                          <m:ctrlPr>
                            <a:rPr lang="en-US" sz="2800" b="1" i="1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dPr>
                        <m:e>
                          <m:r>
                            <a:rPr lang="en-US" sz="2800" b="1" i="1" smtClean="0">
                              <a:latin typeface="Cambria Math"/>
                              <a:ea typeface="Cambria Math"/>
                            </a:rPr>
                            <m:t>𝟐</m:t>
                          </m:r>
                          <m:r>
                            <a:rPr lang="en-US" sz="2800" b="1" i="1" smtClean="0">
                              <a:latin typeface="Cambria Math"/>
                              <a:ea typeface="Cambria Math"/>
                            </a:rPr>
                            <m:t>∙</m:t>
                          </m:r>
                          <m:r>
                            <a:rPr lang="en-US" sz="2800" b="1" i="1" smtClean="0">
                              <a:latin typeface="Cambria Math"/>
                              <a:ea typeface="Cambria Math"/>
                            </a:rPr>
                            <m:t>𝟏</m:t>
                          </m:r>
                          <m:r>
                            <a:rPr lang="en-US" sz="2800" b="1" i="1" smtClean="0">
                              <a:latin typeface="Cambria Math"/>
                              <a:ea typeface="Cambria Math"/>
                            </a:rPr>
                            <m:t>−</m:t>
                          </m:r>
                          <m:r>
                            <a:rPr lang="en-US" sz="2800" b="1" i="1" smtClean="0">
                              <a:latin typeface="Cambria Math"/>
                              <a:ea typeface="Cambria Math"/>
                            </a:rPr>
                            <m:t>𝟐</m:t>
                          </m:r>
                          <m:r>
                            <a:rPr lang="en-US" sz="2800" b="1" i="1" smtClean="0">
                              <a:latin typeface="Cambria Math"/>
                              <a:ea typeface="Cambria Math"/>
                            </a:rPr>
                            <m:t>∙</m:t>
                          </m:r>
                          <m:r>
                            <a:rPr lang="en-US" sz="2800" b="1" i="1" smtClean="0">
                              <a:latin typeface="Cambria Math"/>
                              <a:ea typeface="Cambria Math"/>
                            </a:rPr>
                            <m:t>𝟏</m:t>
                          </m:r>
                        </m:e>
                      </m:d>
                      <m:r>
                        <a:rPr lang="en-US" sz="2800" b="1" i="1" smtClean="0">
                          <a:latin typeface="Cambria Math"/>
                          <a:ea typeface="Cambria Math"/>
                        </a:rPr>
                        <m:t>=</m:t>
                      </m:r>
                    </m:oMath>
                  </m:oMathPara>
                </a14:m>
                <a:endParaRPr lang="ru-RU" sz="2800" b="1" dirty="0"/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95135" y="2876277"/>
                <a:ext cx="5486374" cy="578685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1279926" y="4195789"/>
                <a:ext cx="2880532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smtClean="0">
                          <a:latin typeface="Cambria Math"/>
                        </a:rPr>
                        <m:t>=</m:t>
                      </m:r>
                      <m:r>
                        <a:rPr lang="en-US" sz="2800" b="1" i="1" smtClean="0">
                          <a:latin typeface="Cambria Math"/>
                        </a:rPr>
                        <m:t>𝟐</m:t>
                      </m:r>
                      <m:r>
                        <a:rPr lang="en-US" sz="2800" b="1" i="1" smtClean="0">
                          <a:latin typeface="Cambria Math"/>
                          <a:ea typeface="Cambria Math"/>
                        </a:rPr>
                        <m:t>∙</m:t>
                      </m:r>
                      <m:r>
                        <a:rPr lang="en-US" sz="2800" b="1" i="1" smtClean="0">
                          <a:latin typeface="Cambria Math"/>
                          <a:ea typeface="Cambria Math"/>
                        </a:rPr>
                        <m:t>𝟗</m:t>
                      </m:r>
                      <m:r>
                        <a:rPr lang="en-US" sz="2800" b="1" i="1" smtClean="0">
                          <a:latin typeface="Cambria Math"/>
                          <a:ea typeface="Cambria Math"/>
                        </a:rPr>
                        <m:t>−</m:t>
                      </m:r>
                      <m:r>
                        <a:rPr lang="en-US" sz="2800" b="1" i="1" smtClean="0">
                          <a:latin typeface="Cambria Math"/>
                          <a:ea typeface="Cambria Math"/>
                        </a:rPr>
                        <m:t>𝟔</m:t>
                      </m:r>
                      <m:r>
                        <a:rPr lang="en-US" sz="2800" b="1" i="1" smtClean="0">
                          <a:latin typeface="Cambria Math"/>
                          <a:ea typeface="Cambria Math"/>
                        </a:rPr>
                        <m:t>=</m:t>
                      </m:r>
                      <m:r>
                        <a:rPr lang="en-US" sz="2800" b="1" i="1" smtClean="0">
                          <a:latin typeface="Cambria Math"/>
                          <a:ea typeface="Cambria Math"/>
                        </a:rPr>
                        <m:t>𝟏𝟐</m:t>
                      </m:r>
                    </m:oMath>
                  </m:oMathPara>
                </a14:m>
                <a:endParaRPr lang="ru-RU" sz="2800" b="1" dirty="0"/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79926" y="4195789"/>
                <a:ext cx="2880532" cy="523220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7" name="TextBox 16"/>
          <p:cNvSpPr txBox="1"/>
          <p:nvPr/>
        </p:nvSpPr>
        <p:spPr>
          <a:xfrm>
            <a:off x="1279927" y="1825290"/>
            <a:ext cx="308439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2800" b="1" dirty="0">
                <a:solidFill>
                  <a:srgbClr val="7030A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Шешуі: </a:t>
            </a:r>
            <a:endParaRPr lang="ru-RU" sz="2800" b="1" dirty="0">
              <a:solidFill>
                <a:srgbClr val="7030A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279926" y="521617"/>
            <a:ext cx="205697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sz="2800" b="1" dirty="0">
                <a:solidFill>
                  <a:srgbClr val="7030A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Тапсырма</a:t>
            </a:r>
            <a:endParaRPr lang="ru-RU" sz="2800" b="1" dirty="0">
              <a:solidFill>
                <a:srgbClr val="7030A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965842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13" grpId="0"/>
      <p:bldP spid="15" grpId="0"/>
      <p:bldP spid="16" grpId="0"/>
      <p:bldP spid="1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1215754" y="1146195"/>
                <a:ext cx="7000399" cy="665005"/>
              </a:xfrm>
              <a:prstGeom prst="roundRect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</p:spPr>
            <p:txBody>
              <a:bodyPr wrap="square" rtlCol="0">
                <a:spAutoFit/>
              </a:bodyPr>
              <a:lstStyle/>
              <a:p>
                <a:r>
                  <a:rPr lang="kk-KZ" sz="2400" dirty="0">
                    <a:solidFill>
                      <a:srgbClr val="7030A0"/>
                    </a:solidFill>
                  </a:rPr>
                  <a:t> </a:t>
                </a:r>
                <a14:m>
                  <m:oMath xmlns:m="http://schemas.openxmlformats.org/officeDocument/2006/math">
                    <m:nary>
                      <m:naryPr>
                        <m:limLoc m:val="undOvr"/>
                        <m:ctrlPr>
                          <a:rPr lang="kk-KZ" sz="2400" b="1" i="1" smtClean="0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24"/>
                          </m:rPr>
                          <a:rPr lang="en-US" sz="2400" b="1" i="1" smtClean="0">
                            <a:latin typeface="Cambria Math"/>
                          </a:rPr>
                          <m:t>−</m:t>
                        </m:r>
                        <m:r>
                          <a:rPr lang="en-US" sz="2400" b="1" i="1" smtClean="0">
                            <a:latin typeface="Cambria Math"/>
                          </a:rPr>
                          <m:t>𝟏</m:t>
                        </m:r>
                      </m:sub>
                      <m:sup>
                        <m:r>
                          <a:rPr lang="en-US" sz="2400" b="1" i="1" smtClean="0">
                            <a:latin typeface="Cambria Math"/>
                          </a:rPr>
                          <m:t>𝟐</m:t>
                        </m:r>
                      </m:sup>
                      <m:e>
                        <m:d>
                          <m:dPr>
                            <m:ctrlPr>
                              <a:rPr lang="kk-KZ" sz="2400" b="1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400" b="1" i="1" smtClean="0">
                                <a:latin typeface="Cambria Math"/>
                              </a:rPr>
                              <m:t>𝟔</m:t>
                            </m:r>
                            <m:sSup>
                              <m:sSupPr>
                                <m:ctrlPr>
                                  <a:rPr lang="en-US" sz="2400" b="1" i="1" smtClean="0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sz="2400" b="1" i="1" smtClean="0">
                                    <a:latin typeface="Cambria Math"/>
                                  </a:rPr>
                                  <m:t>𝒙</m:t>
                                </m:r>
                              </m:e>
                              <m:sup>
                                <m:r>
                                  <a:rPr lang="en-US" sz="2400" b="1" i="1" smtClean="0">
                                    <a:latin typeface="Cambria Math"/>
                                  </a:rPr>
                                  <m:t>𝟐</m:t>
                                </m:r>
                              </m:sup>
                            </m:sSup>
                            <m:r>
                              <a:rPr lang="en-US" sz="2400" b="1" i="1" smtClean="0">
                                <a:latin typeface="Cambria Math"/>
                              </a:rPr>
                              <m:t>+</m:t>
                            </m:r>
                            <m:r>
                              <a:rPr lang="kk-KZ" sz="2400" b="1" i="1" smtClean="0">
                                <a:latin typeface="Cambria Math"/>
                              </a:rPr>
                              <m:t>𝟖</m:t>
                            </m:r>
                            <m:r>
                              <a:rPr lang="en-US" sz="2400" b="1" i="1" smtClean="0">
                                <a:latin typeface="Cambria Math"/>
                              </a:rPr>
                              <m:t>𝒙</m:t>
                            </m:r>
                            <m:r>
                              <a:rPr lang="en-US" sz="2400" b="1" i="1" smtClean="0">
                                <a:latin typeface="Cambria Math"/>
                              </a:rPr>
                              <m:t>−</m:t>
                            </m:r>
                            <m:r>
                              <a:rPr lang="en-US" sz="2400" b="1" i="1" smtClean="0">
                                <a:latin typeface="Cambria Math"/>
                              </a:rPr>
                              <m:t>𝟑</m:t>
                            </m:r>
                          </m:e>
                        </m:d>
                        <m:r>
                          <a:rPr lang="en-US" sz="2400" b="1" i="1" smtClean="0">
                            <a:latin typeface="Cambria Math"/>
                          </a:rPr>
                          <m:t>𝒅𝒙</m:t>
                        </m:r>
                      </m:e>
                    </m:nary>
                  </m:oMath>
                </a14:m>
                <a:r>
                  <a:rPr lang="en-US" sz="2400" b="1" dirty="0"/>
                  <a:t> </a:t>
                </a:r>
                <a:r>
                  <a:rPr lang="kk-KZ" sz="2400" b="1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интегралын есептеңіз.</a:t>
                </a:r>
                <a:endParaRPr lang="ru-RU" sz="2400" b="1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15754" y="1146195"/>
                <a:ext cx="7000399" cy="665005"/>
              </a:xfrm>
              <a:prstGeom prst="roundRect">
                <a:avLst/>
              </a:prstGeom>
              <a:blipFill rotWithShape="0">
                <a:blip r:embed="rId2"/>
                <a:stretch>
                  <a:fillRect b="-550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TextBox 13"/>
          <p:cNvSpPr txBox="1"/>
          <p:nvPr/>
        </p:nvSpPr>
        <p:spPr>
          <a:xfrm>
            <a:off x="1198267" y="1883097"/>
            <a:ext cx="20744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2400" b="1" dirty="0">
                <a:solidFill>
                  <a:srgbClr val="7030A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Шешуі: </a:t>
            </a:r>
            <a:endParaRPr lang="ru-RU" sz="2400" b="1" dirty="0">
              <a:solidFill>
                <a:srgbClr val="7030A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Прямоугольник 16"/>
              <p:cNvSpPr/>
              <p:nvPr/>
            </p:nvSpPr>
            <p:spPr>
              <a:xfrm>
                <a:off x="1198267" y="2477415"/>
                <a:ext cx="3355919" cy="121244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limLoc m:val="undOvr"/>
                          <m:ctrlPr>
                            <a:rPr lang="kk-KZ" sz="2400" b="1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/>
                            </m:rPr>
                            <a:rPr lang="en-US" sz="2400" b="1" i="1" smtClean="0">
                              <a:latin typeface="Cambria Math"/>
                            </a:rPr>
                            <m:t>−</m:t>
                          </m:r>
                          <m:r>
                            <m:rPr>
                              <m:brk m:alnAt="24"/>
                            </m:rPr>
                            <a:rPr lang="en-US" sz="2400" b="1" i="1">
                              <a:latin typeface="Cambria Math"/>
                            </a:rPr>
                            <m:t>𝟏</m:t>
                          </m:r>
                        </m:sub>
                        <m:sup>
                          <m:r>
                            <a:rPr lang="en-US" sz="2400" b="1" i="1" smtClean="0">
                              <a:latin typeface="Cambria Math"/>
                            </a:rPr>
                            <m:t>𝟐</m:t>
                          </m:r>
                        </m:sup>
                        <m:e>
                          <m:d>
                            <m:dPr>
                              <m:ctrlPr>
                                <a:rPr lang="kk-KZ" sz="2400" b="1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b="1" i="1">
                                  <a:latin typeface="Cambria Math"/>
                                </a:rPr>
                                <m:t>𝟔</m:t>
                              </m:r>
                              <m:sSup>
                                <m:sSupPr>
                                  <m:ctrlPr>
                                    <a:rPr lang="en-US" sz="2400" b="1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2400" b="1" i="1">
                                      <a:latin typeface="Cambria Math"/>
                                    </a:rPr>
                                    <m:t>𝒙</m:t>
                                  </m:r>
                                </m:e>
                                <m:sup>
                                  <m:r>
                                    <a:rPr lang="en-US" sz="2400" b="1" i="1">
                                      <a:latin typeface="Cambria Math"/>
                                    </a:rPr>
                                    <m:t>𝟐</m:t>
                                  </m:r>
                                </m:sup>
                              </m:sSup>
                              <m:r>
                                <a:rPr lang="en-US" sz="2400" b="1" i="1">
                                  <a:latin typeface="Cambria Math"/>
                                </a:rPr>
                                <m:t>+</m:t>
                              </m:r>
                              <m:r>
                                <a:rPr lang="en-US" sz="2400" b="1" i="1" smtClean="0">
                                  <a:latin typeface="Cambria Math"/>
                                </a:rPr>
                                <m:t>𝟖</m:t>
                              </m:r>
                              <m:r>
                                <a:rPr lang="en-US" sz="2400" b="1" i="1">
                                  <a:latin typeface="Cambria Math"/>
                                </a:rPr>
                                <m:t>𝒙</m:t>
                              </m:r>
                              <m:r>
                                <a:rPr lang="en-US" sz="2400" b="1" i="1">
                                  <a:latin typeface="Cambria Math"/>
                                </a:rPr>
                                <m:t>−</m:t>
                              </m:r>
                              <m:r>
                                <a:rPr lang="en-US" sz="2400" b="1" i="1">
                                  <a:latin typeface="Cambria Math"/>
                                </a:rPr>
                                <m:t>𝟑</m:t>
                              </m:r>
                            </m:e>
                          </m:d>
                          <m:r>
                            <a:rPr lang="en-US" sz="2400" b="1" i="1">
                              <a:latin typeface="Cambria Math"/>
                            </a:rPr>
                            <m:t>𝒅𝒙</m:t>
                          </m:r>
                        </m:e>
                      </m:nary>
                      <m:r>
                        <a:rPr lang="en-US" sz="2400" b="1" i="1" smtClean="0"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ru-RU" sz="2400" b="1" dirty="0"/>
              </a:p>
            </p:txBody>
          </p:sp>
        </mc:Choice>
        <mc:Fallback xmlns="">
          <p:sp>
            <p:nvSpPr>
              <p:cNvPr id="17" name="Прямоугольник 1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98267" y="2477415"/>
                <a:ext cx="3355919" cy="1212448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4237612" y="2747196"/>
                <a:ext cx="3619902" cy="107510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ru-RU" sz="2400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1" i="1">
                              <a:latin typeface="Cambria Math"/>
                            </a:rPr>
                            <m:t>𝟐</m:t>
                          </m:r>
                          <m:sSup>
                            <m:sSupPr>
                              <m:ctrlPr>
                                <a:rPr lang="en-US" sz="2400" b="1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400" b="1" i="1">
                                  <a:latin typeface="Cambria Math"/>
                                </a:rPr>
                                <m:t>𝒙</m:t>
                              </m:r>
                            </m:e>
                            <m:sup>
                              <m:r>
                                <a:rPr lang="en-US" sz="2400" b="1" i="1">
                                  <a:latin typeface="Cambria Math"/>
                                </a:rPr>
                                <m:t>𝟑</m:t>
                              </m:r>
                            </m:sup>
                          </m:sSup>
                          <m:r>
                            <a:rPr lang="en-US" sz="2400" b="1" i="1">
                              <a:latin typeface="Cambria Math"/>
                            </a:rPr>
                            <m:t>+</m:t>
                          </m:r>
                          <m:r>
                            <a:rPr lang="en-US" sz="2400" b="1" i="1">
                              <a:latin typeface="Cambria Math"/>
                            </a:rPr>
                            <m:t>𝟒</m:t>
                          </m:r>
                          <m:sSup>
                            <m:sSupPr>
                              <m:ctrlPr>
                                <a:rPr lang="en-US" sz="2400" b="1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400" b="1" i="1">
                                  <a:latin typeface="Cambria Math"/>
                                </a:rPr>
                                <m:t>𝒙</m:t>
                              </m:r>
                            </m:e>
                            <m:sup>
                              <m:r>
                                <a:rPr lang="en-US" sz="2400" b="1" i="1">
                                  <a:latin typeface="Cambria Math"/>
                                </a:rPr>
                                <m:t>𝟐</m:t>
                              </m:r>
                            </m:sup>
                          </m:sSup>
                          <m:r>
                            <a:rPr lang="en-US" sz="2400" b="1" i="1">
                              <a:latin typeface="Cambria Math"/>
                            </a:rPr>
                            <m:t>−</m:t>
                          </m:r>
                          <m:r>
                            <a:rPr lang="en-US" sz="2400" b="1" i="1">
                              <a:latin typeface="Cambria Math"/>
                            </a:rPr>
                            <m:t>𝟑</m:t>
                          </m:r>
                          <m:r>
                            <a:rPr lang="en-US" sz="2400" b="1" i="1">
                              <a:latin typeface="Cambria Math"/>
                            </a:rPr>
                            <m:t>𝒙</m:t>
                          </m:r>
                        </m:e>
                      </m:d>
                      <m:d>
                        <m:dPr>
                          <m:begChr m:val="|"/>
                          <m:endChr m:val=""/>
                          <m:ctrlPr>
                            <a:rPr lang="ru-RU" sz="2400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ru-RU" sz="2400" b="1" i="1" smtClean="0"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r>
                                <a:rPr lang="en-US" sz="2400" b="1" i="1" smtClean="0">
                                  <a:latin typeface="Cambria Math"/>
                                </a:rPr>
                                <m:t>𝟐</m:t>
                              </m:r>
                            </m:e>
                            <m:e>
                              <m:r>
                                <a:rPr lang="en-US" sz="2400" b="1" i="1" smtClean="0">
                                  <a:latin typeface="Cambria Math"/>
                                </a:rPr>
                                <m:t>−</m:t>
                              </m:r>
                              <m:r>
                                <a:rPr lang="en-US" sz="2400" b="1" i="1" smtClean="0">
                                  <a:latin typeface="Cambria Math"/>
                                </a:rPr>
                                <m:t>𝟏</m:t>
                              </m:r>
                            </m:e>
                          </m:eqArr>
                          <m:r>
                            <a:rPr lang="en-US" sz="2400" b="1" i="1" smtClean="0">
                              <a:latin typeface="Cambria Math"/>
                            </a:rPr>
                            <m:t>=</m:t>
                          </m:r>
                        </m:e>
                      </m:d>
                    </m:oMath>
                  </m:oMathPara>
                </a14:m>
                <a:endParaRPr lang="en-US" sz="2400" b="1" dirty="0"/>
              </a:p>
              <a:p>
                <a:endParaRPr lang="ru-RU" sz="2400" dirty="0"/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37612" y="2747196"/>
                <a:ext cx="3619902" cy="1075103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/>
              <p:cNvSpPr txBox="1"/>
              <p:nvPr/>
            </p:nvSpPr>
            <p:spPr>
              <a:xfrm>
                <a:off x="1198267" y="3954953"/>
                <a:ext cx="8365688" cy="64504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US" sz="2400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1" i="1" smtClean="0">
                              <a:latin typeface="Cambria Math"/>
                            </a:rPr>
                            <m:t>𝟐</m:t>
                          </m:r>
                          <m:r>
                            <a:rPr lang="en-US" sz="2400" b="1" i="1" smtClean="0">
                              <a:latin typeface="Cambria Math"/>
                              <a:ea typeface="Cambria Math"/>
                            </a:rPr>
                            <m:t>∙</m:t>
                          </m:r>
                          <m:sSup>
                            <m:sSupPr>
                              <m:ctrlPr>
                                <a:rPr lang="en-US" sz="2400" b="1" i="1" smtClean="0"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sSupPr>
                            <m:e>
                              <m:r>
                                <a:rPr lang="en-US" sz="2400" b="1" i="1" smtClean="0">
                                  <a:latin typeface="Cambria Math"/>
                                  <a:ea typeface="Cambria Math"/>
                                </a:rPr>
                                <m:t>𝟐</m:t>
                              </m:r>
                            </m:e>
                            <m:sup>
                              <m:r>
                                <a:rPr lang="en-US" sz="2400" b="1" i="1" smtClean="0">
                                  <a:latin typeface="Cambria Math"/>
                                  <a:ea typeface="Cambria Math"/>
                                </a:rPr>
                                <m:t>𝟑</m:t>
                              </m:r>
                            </m:sup>
                          </m:sSup>
                          <m:r>
                            <a:rPr lang="en-US" sz="2400" b="1" i="1" smtClean="0">
                              <a:latin typeface="Cambria Math"/>
                              <a:ea typeface="Cambria Math"/>
                            </a:rPr>
                            <m:t>+</m:t>
                          </m:r>
                          <m:r>
                            <a:rPr lang="en-US" sz="2400" b="1" i="1" smtClean="0">
                              <a:latin typeface="Cambria Math"/>
                              <a:ea typeface="Cambria Math"/>
                            </a:rPr>
                            <m:t>𝟒</m:t>
                          </m:r>
                          <m:r>
                            <a:rPr lang="en-US" sz="2400" b="1" i="1" smtClean="0">
                              <a:latin typeface="Cambria Math"/>
                              <a:ea typeface="Cambria Math"/>
                            </a:rPr>
                            <m:t>∙</m:t>
                          </m:r>
                          <m:sSup>
                            <m:sSupPr>
                              <m:ctrlPr>
                                <a:rPr lang="en-US" sz="2400" b="1" i="1" smtClean="0"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sSupPr>
                            <m:e>
                              <m:r>
                                <a:rPr lang="en-US" sz="2400" b="1" i="1" smtClean="0">
                                  <a:latin typeface="Cambria Math"/>
                                  <a:ea typeface="Cambria Math"/>
                                </a:rPr>
                                <m:t>𝟐</m:t>
                              </m:r>
                            </m:e>
                            <m:sup>
                              <m:r>
                                <a:rPr lang="en-US" sz="2400" b="1" i="1" smtClean="0">
                                  <a:latin typeface="Cambria Math"/>
                                  <a:ea typeface="Cambria Math"/>
                                </a:rPr>
                                <m:t>𝟐</m:t>
                              </m:r>
                            </m:sup>
                          </m:sSup>
                          <m:r>
                            <a:rPr lang="en-US" sz="2400" b="1" i="1" smtClean="0">
                              <a:latin typeface="Cambria Math"/>
                              <a:ea typeface="Cambria Math"/>
                            </a:rPr>
                            <m:t>−</m:t>
                          </m:r>
                          <m:r>
                            <a:rPr lang="en-US" sz="2400" b="1" i="1" smtClean="0">
                              <a:latin typeface="Cambria Math"/>
                              <a:ea typeface="Cambria Math"/>
                            </a:rPr>
                            <m:t>𝟑</m:t>
                          </m:r>
                          <m:r>
                            <a:rPr lang="en-US" sz="2400" b="1" i="1" smtClean="0">
                              <a:latin typeface="Cambria Math"/>
                              <a:ea typeface="Cambria Math"/>
                            </a:rPr>
                            <m:t>∙</m:t>
                          </m:r>
                          <m:r>
                            <a:rPr lang="en-US" sz="2400" b="1" i="1" smtClean="0">
                              <a:latin typeface="Cambria Math"/>
                              <a:ea typeface="Cambria Math"/>
                            </a:rPr>
                            <m:t>𝟐</m:t>
                          </m:r>
                        </m:e>
                      </m:d>
                      <m:r>
                        <a:rPr lang="en-US" sz="2400" b="1" i="1" smtClean="0">
                          <a:latin typeface="Cambria Math"/>
                          <a:ea typeface="Cambria Math"/>
                        </a:rPr>
                        <m:t>−</m:t>
                      </m:r>
                      <m:d>
                        <m:dPr>
                          <m:ctrlPr>
                            <a:rPr lang="en-US" sz="2400" b="1" i="1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dPr>
                        <m:e>
                          <m:r>
                            <a:rPr lang="en-US" sz="2400" b="1" i="1" smtClean="0">
                              <a:latin typeface="Cambria Math"/>
                              <a:ea typeface="Cambria Math"/>
                            </a:rPr>
                            <m:t>𝟐</m:t>
                          </m:r>
                          <m:r>
                            <a:rPr lang="en-US" sz="2400" b="1" i="1" smtClean="0">
                              <a:latin typeface="Cambria Math"/>
                              <a:ea typeface="Cambria Math"/>
                            </a:rPr>
                            <m:t>∙</m:t>
                          </m:r>
                          <m:sSup>
                            <m:sSupPr>
                              <m:ctrlPr>
                                <a:rPr lang="en-US" sz="2400" b="1" i="1" smtClean="0"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US" sz="2400" b="1" i="1" smtClean="0">
                                      <a:latin typeface="Cambria Math" panose="02040503050406030204" pitchFamily="18" charset="0"/>
                                      <a:ea typeface="Cambria Math"/>
                                    </a:rPr>
                                  </m:ctrlPr>
                                </m:dPr>
                                <m:e>
                                  <m:r>
                                    <a:rPr lang="en-US" sz="2400" b="1" i="1" smtClean="0">
                                      <a:latin typeface="Cambria Math"/>
                                      <a:ea typeface="Cambria Math"/>
                                    </a:rPr>
                                    <m:t>−</m:t>
                                  </m:r>
                                  <m:r>
                                    <a:rPr lang="en-US" sz="2400" b="1" i="1" smtClean="0">
                                      <a:latin typeface="Cambria Math"/>
                                      <a:ea typeface="Cambria Math"/>
                                    </a:rPr>
                                    <m:t>𝟏</m:t>
                                  </m:r>
                                </m:e>
                              </m:d>
                            </m:e>
                            <m:sup>
                              <m:r>
                                <a:rPr lang="en-US" sz="2400" b="1" i="1" smtClean="0">
                                  <a:latin typeface="Cambria Math"/>
                                  <a:ea typeface="Cambria Math"/>
                                </a:rPr>
                                <m:t>𝟑</m:t>
                              </m:r>
                            </m:sup>
                          </m:sSup>
                          <m:r>
                            <a:rPr lang="en-US" sz="2400" b="1" i="1" smtClean="0">
                              <a:latin typeface="Cambria Math"/>
                              <a:ea typeface="Cambria Math"/>
                            </a:rPr>
                            <m:t>+</m:t>
                          </m:r>
                          <m:r>
                            <a:rPr lang="en-US" sz="2400" b="1" i="1" smtClean="0">
                              <a:latin typeface="Cambria Math"/>
                              <a:ea typeface="Cambria Math"/>
                            </a:rPr>
                            <m:t>𝟒</m:t>
                          </m:r>
                          <m:sSup>
                            <m:sSupPr>
                              <m:ctrlPr>
                                <a:rPr lang="en-US" sz="2400" b="1" i="1" smtClean="0"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US" sz="2400" b="1" i="1" smtClean="0">
                                      <a:latin typeface="Cambria Math" panose="02040503050406030204" pitchFamily="18" charset="0"/>
                                      <a:ea typeface="Cambria Math"/>
                                    </a:rPr>
                                  </m:ctrlPr>
                                </m:dPr>
                                <m:e>
                                  <m:r>
                                    <a:rPr lang="en-US" sz="2400" b="1" i="1" smtClean="0">
                                      <a:latin typeface="Cambria Math"/>
                                      <a:ea typeface="Cambria Math"/>
                                    </a:rPr>
                                    <m:t>−</m:t>
                                  </m:r>
                                  <m:r>
                                    <a:rPr lang="en-US" sz="2400" b="1" i="1" smtClean="0">
                                      <a:latin typeface="Cambria Math"/>
                                      <a:ea typeface="Cambria Math"/>
                                    </a:rPr>
                                    <m:t>𝟏</m:t>
                                  </m:r>
                                </m:e>
                              </m:d>
                            </m:e>
                            <m:sup>
                              <m:r>
                                <a:rPr lang="en-US" sz="2400" b="1" i="1" smtClean="0">
                                  <a:latin typeface="Cambria Math"/>
                                  <a:ea typeface="Cambria Math"/>
                                </a:rPr>
                                <m:t>𝟐</m:t>
                              </m:r>
                            </m:sup>
                          </m:sSup>
                          <m:r>
                            <a:rPr lang="en-US" sz="2400" b="1" i="1" smtClean="0">
                              <a:latin typeface="Cambria Math"/>
                              <a:ea typeface="Cambria Math"/>
                            </a:rPr>
                            <m:t>−</m:t>
                          </m:r>
                          <m:r>
                            <a:rPr lang="en-US" sz="2400" b="1" i="1" smtClean="0">
                              <a:latin typeface="Cambria Math"/>
                              <a:ea typeface="Cambria Math"/>
                            </a:rPr>
                            <m:t>𝟑</m:t>
                          </m:r>
                          <m:r>
                            <a:rPr lang="en-US" sz="2400" b="1" i="1" smtClean="0">
                              <a:latin typeface="Cambria Math"/>
                              <a:ea typeface="Cambria Math"/>
                            </a:rPr>
                            <m:t>∙</m:t>
                          </m:r>
                          <m:d>
                            <m:dPr>
                              <m:ctrlPr>
                                <a:rPr lang="en-US" sz="2400" b="1" i="1" smtClean="0"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dPr>
                            <m:e>
                              <m:r>
                                <a:rPr lang="en-US" sz="2400" b="1" i="1" smtClean="0">
                                  <a:latin typeface="Cambria Math"/>
                                  <a:ea typeface="Cambria Math"/>
                                </a:rPr>
                                <m:t>−</m:t>
                              </m:r>
                              <m:r>
                                <a:rPr lang="en-US" sz="2400" b="1" i="1" smtClean="0">
                                  <a:latin typeface="Cambria Math"/>
                                  <a:ea typeface="Cambria Math"/>
                                </a:rPr>
                                <m:t>𝟏</m:t>
                              </m:r>
                            </m:e>
                          </m:d>
                        </m:e>
                      </m:d>
                      <m:r>
                        <a:rPr lang="en-US" sz="2400" b="1" i="1" smtClean="0">
                          <a:latin typeface="Cambria Math"/>
                          <a:ea typeface="Cambria Math"/>
                        </a:rPr>
                        <m:t>=</m:t>
                      </m:r>
                    </m:oMath>
                  </m:oMathPara>
                </a14:m>
                <a:endParaRPr lang="ru-RU" sz="2400" b="1" dirty="0"/>
              </a:p>
            </p:txBody>
          </p:sp>
        </mc:Choice>
        <mc:Fallback xmlns=""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98267" y="3954953"/>
                <a:ext cx="8365688" cy="645048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/>
              <p:cNvSpPr txBox="1"/>
              <p:nvPr/>
            </p:nvSpPr>
            <p:spPr>
              <a:xfrm>
                <a:off x="1216498" y="4885724"/>
                <a:ext cx="4944238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smtClean="0">
                          <a:latin typeface="Cambria Math"/>
                        </a:rPr>
                        <m:t>=</m:t>
                      </m:r>
                      <m:d>
                        <m:dPr>
                          <m:ctrlPr>
                            <a:rPr lang="en-US" sz="2400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1" i="1" smtClean="0">
                              <a:latin typeface="Cambria Math"/>
                            </a:rPr>
                            <m:t>𝟏𝟔</m:t>
                          </m:r>
                          <m:r>
                            <a:rPr lang="en-US" sz="2400" b="1" i="1" smtClean="0">
                              <a:latin typeface="Cambria Math"/>
                            </a:rPr>
                            <m:t>+</m:t>
                          </m:r>
                          <m:r>
                            <a:rPr lang="en-US" sz="2400" b="1" i="1" smtClean="0">
                              <a:latin typeface="Cambria Math"/>
                            </a:rPr>
                            <m:t>𝟏𝟔</m:t>
                          </m:r>
                          <m:r>
                            <a:rPr lang="en-US" sz="2400" b="1" i="1" smtClean="0">
                              <a:latin typeface="Cambria Math"/>
                            </a:rPr>
                            <m:t>−</m:t>
                          </m:r>
                          <m:r>
                            <a:rPr lang="en-US" sz="2400" b="1" i="1" smtClean="0">
                              <a:latin typeface="Cambria Math"/>
                            </a:rPr>
                            <m:t>𝟔</m:t>
                          </m:r>
                        </m:e>
                      </m:d>
                      <m:r>
                        <a:rPr lang="en-US" sz="2400" b="1" i="1" smtClean="0">
                          <a:latin typeface="Cambria Math"/>
                        </a:rPr>
                        <m:t>−</m:t>
                      </m:r>
                      <m:d>
                        <m:dPr>
                          <m:ctrlPr>
                            <a:rPr lang="en-US" sz="2400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1" i="1" smtClean="0">
                              <a:latin typeface="Cambria Math"/>
                            </a:rPr>
                            <m:t>−</m:t>
                          </m:r>
                          <m:r>
                            <a:rPr lang="en-US" sz="2400" b="1" i="1" smtClean="0">
                              <a:latin typeface="Cambria Math"/>
                            </a:rPr>
                            <m:t>𝟐</m:t>
                          </m:r>
                          <m:r>
                            <a:rPr lang="en-US" sz="2400" b="1" i="1" smtClean="0">
                              <a:latin typeface="Cambria Math"/>
                            </a:rPr>
                            <m:t>+</m:t>
                          </m:r>
                          <m:r>
                            <a:rPr lang="en-US" sz="2400" b="1" i="1" smtClean="0">
                              <a:latin typeface="Cambria Math"/>
                            </a:rPr>
                            <m:t>𝟒</m:t>
                          </m:r>
                          <m:r>
                            <a:rPr lang="en-US" sz="2400" b="1" i="1" smtClean="0">
                              <a:latin typeface="Cambria Math"/>
                            </a:rPr>
                            <m:t>+</m:t>
                          </m:r>
                          <m:r>
                            <a:rPr lang="en-US" sz="2400" b="1" i="1" smtClean="0">
                              <a:latin typeface="Cambria Math"/>
                            </a:rPr>
                            <m:t>𝟑</m:t>
                          </m:r>
                        </m:e>
                      </m:d>
                      <m:r>
                        <a:rPr lang="en-US" sz="2400" b="1" i="1" smtClean="0"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ru-RU" sz="2400" b="1" dirty="0"/>
              </a:p>
            </p:txBody>
          </p:sp>
        </mc:Choice>
        <mc:Fallback xmlns=""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16498" y="4885724"/>
                <a:ext cx="4944238" cy="461665"/>
              </a:xfrm>
              <a:prstGeom prst="rect">
                <a:avLst/>
              </a:prstGeom>
              <a:blipFill rotWithShape="0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/>
              <p:cNvSpPr txBox="1"/>
              <p:nvPr/>
            </p:nvSpPr>
            <p:spPr>
              <a:xfrm>
                <a:off x="6045320" y="4866554"/>
                <a:ext cx="1957587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smtClean="0">
                          <a:latin typeface="Cambria Math"/>
                        </a:rPr>
                        <m:t>𝟐𝟔</m:t>
                      </m:r>
                      <m:r>
                        <a:rPr lang="en-US" sz="2400" b="1" i="1" smtClean="0">
                          <a:latin typeface="Cambria Math"/>
                        </a:rPr>
                        <m:t>−</m:t>
                      </m:r>
                      <m:r>
                        <a:rPr lang="en-US" sz="2400" b="1" i="1" smtClean="0">
                          <a:latin typeface="Cambria Math"/>
                        </a:rPr>
                        <m:t>𝟓</m:t>
                      </m:r>
                      <m:r>
                        <a:rPr lang="en-US" sz="2400" b="1" i="1" smtClean="0">
                          <a:latin typeface="Cambria Math"/>
                        </a:rPr>
                        <m:t>=</m:t>
                      </m:r>
                      <m:r>
                        <a:rPr lang="en-US" sz="2400" b="1" i="1" smtClean="0">
                          <a:latin typeface="Cambria Math"/>
                        </a:rPr>
                        <m:t>𝟐𝟏</m:t>
                      </m:r>
                    </m:oMath>
                  </m:oMathPara>
                </a14:m>
                <a:endParaRPr lang="ru-RU" sz="2400" b="1" dirty="0"/>
              </a:p>
            </p:txBody>
          </p:sp>
        </mc:Choice>
        <mc:Fallback xmlns="">
          <p:sp>
            <p:nvSpPr>
              <p:cNvPr id="21" name="Text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45320" y="4866554"/>
                <a:ext cx="1957587" cy="461665"/>
              </a:xfrm>
              <a:prstGeom prst="rect">
                <a:avLst/>
              </a:prstGeom>
              <a:blipFill rotWithShape="0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Прямоугольник 8"/>
          <p:cNvSpPr/>
          <p:nvPr/>
        </p:nvSpPr>
        <p:spPr>
          <a:xfrm>
            <a:off x="1215754" y="551079"/>
            <a:ext cx="205697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sz="2800" b="1" dirty="0">
                <a:solidFill>
                  <a:srgbClr val="7030A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Тапсырма</a:t>
            </a:r>
            <a:endParaRPr lang="ru-RU" sz="28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517909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14" grpId="0"/>
      <p:bldP spid="17" grpId="0"/>
      <p:bldP spid="18" grpId="0"/>
      <p:bldP spid="19" grpId="0"/>
      <p:bldP spid="20" grpId="0"/>
      <p:bldP spid="21" grpId="0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378</TotalTime>
  <Words>228</Words>
  <Application>Microsoft Office PowerPoint</Application>
  <PresentationFormat>Широкоэкранный</PresentationFormat>
  <Paragraphs>88</Paragraphs>
  <Slides>13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9" baseType="lpstr">
      <vt:lpstr>Arial</vt:lpstr>
      <vt:lpstr>Calibri</vt:lpstr>
      <vt:lpstr>Calibri Light</vt:lpstr>
      <vt:lpstr>Cambria Math</vt:lpstr>
      <vt:lpstr>Tahoma</vt:lpstr>
      <vt:lpstr>Тема Office</vt:lpstr>
      <vt:lpstr>Презентация PowerPoint</vt:lpstr>
      <vt:lpstr>Анықталған интеграл және оның қасиеттері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Действительные числа</dc:title>
  <dc:creator>User</dc:creator>
  <cp:lastModifiedBy>Huawei</cp:lastModifiedBy>
  <cp:revision>74</cp:revision>
  <dcterms:created xsi:type="dcterms:W3CDTF">2022-09-04T21:41:09Z</dcterms:created>
  <dcterms:modified xsi:type="dcterms:W3CDTF">2024-08-14T15:52:51Z</dcterms:modified>
</cp:coreProperties>
</file>