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59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8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3" y="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10F7-E203-408A-B08D-03768BAA037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41EA4-491C-45FF-902E-5369CA0DF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1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440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88381" y="2282099"/>
            <a:ext cx="5746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анализ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бастамалары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DEC33F-995B-4048-92BD-6D4D42540B25}"/>
              </a:ext>
            </a:extLst>
          </p:cNvPr>
          <p:cNvSpPr txBox="1"/>
          <p:nvPr/>
        </p:nvSpPr>
        <p:spPr>
          <a:xfrm>
            <a:off x="888423" y="520010"/>
            <a:ext cx="10075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</a:p>
          <a:p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 қисықтармен шектелген фигураның ауданын табыңыз.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4DAAA9-2A41-43F6-A399-8B8315666101}"/>
              </a:ext>
            </a:extLst>
          </p:cNvPr>
          <p:cNvSpPr txBox="1"/>
          <p:nvPr/>
        </p:nvSpPr>
        <p:spPr>
          <a:xfrm>
            <a:off x="875300" y="1778397"/>
            <a:ext cx="25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F7A9762-161F-462B-8A14-85AA348F625D}"/>
                  </a:ext>
                </a:extLst>
              </p:cNvPr>
              <p:cNvSpPr txBox="1"/>
              <p:nvPr/>
            </p:nvSpPr>
            <p:spPr>
              <a:xfrm>
                <a:off x="4206336" y="1251445"/>
                <a:ext cx="4411913" cy="41784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7A9762-161F-462B-8A14-85AA348F6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336" y="1251445"/>
                <a:ext cx="4411913" cy="417845"/>
              </a:xfrm>
              <a:prstGeom prst="roundRect">
                <a:avLst/>
              </a:prstGeom>
              <a:blipFill rotWithShape="0">
                <a:blip r:embed="rId2"/>
                <a:stretch>
                  <a:fillRect l="-1105" r="-967" b="-20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CB433F71-B7BC-43C6-8722-94061A8D07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1809"/>
          <a:stretch/>
        </p:blipFill>
        <p:spPr>
          <a:xfrm>
            <a:off x="6412294" y="2574784"/>
            <a:ext cx="3237154" cy="29778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0935B4B-8A20-4339-8D3C-7D708E212F12}"/>
                  </a:ext>
                </a:extLst>
              </p:cNvPr>
              <p:cNvSpPr txBox="1"/>
              <p:nvPr/>
            </p:nvSpPr>
            <p:spPr>
              <a:xfrm>
                <a:off x="2209558" y="1868777"/>
                <a:ext cx="2474267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0935B4B-8A20-4339-8D3C-7D708E212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558" y="1868777"/>
                <a:ext cx="2474267" cy="314766"/>
              </a:xfrm>
              <a:prstGeom prst="rect">
                <a:avLst/>
              </a:prstGeom>
              <a:blipFill rotWithShape="0">
                <a:blip r:embed="rId4"/>
                <a:stretch>
                  <a:fillRect l="-1478" r="-1724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E2F6C527-54DD-4FF5-A5C1-CBD581AF1993}"/>
                  </a:ext>
                </a:extLst>
              </p:cNvPr>
              <p:cNvSpPr txBox="1"/>
              <p:nvPr/>
            </p:nvSpPr>
            <p:spPr>
              <a:xfrm>
                <a:off x="4990476" y="1868777"/>
                <a:ext cx="1591205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2F6C527-54DD-4FF5-A5C1-CBD581AF1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76" y="1868777"/>
                <a:ext cx="1591205" cy="314766"/>
              </a:xfrm>
              <a:prstGeom prst="rect">
                <a:avLst/>
              </a:prstGeom>
              <a:blipFill rotWithShape="0">
                <a:blip r:embed="rId5"/>
                <a:stretch>
                  <a:fillRect l="-3065" r="-2682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23F7FD69-CAD4-4FE5-A679-29EB2D911A89}"/>
                  </a:ext>
                </a:extLst>
              </p:cNvPr>
              <p:cNvSpPr txBox="1"/>
              <p:nvPr/>
            </p:nvSpPr>
            <p:spPr>
              <a:xfrm>
                <a:off x="6888716" y="1868777"/>
                <a:ext cx="16812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3F7FD69-CAD4-4FE5-A679-29EB2D911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716" y="1868777"/>
                <a:ext cx="168122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449" r="-2899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79D1041C-DF91-45FE-B342-F04E6EBB8862}"/>
                  </a:ext>
                </a:extLst>
              </p:cNvPr>
              <p:cNvSpPr txBox="1"/>
              <p:nvPr/>
            </p:nvSpPr>
            <p:spPr>
              <a:xfrm>
                <a:off x="8873904" y="1868777"/>
                <a:ext cx="24040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9D1041C-DF91-45FE-B342-F04E6EBB8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904" y="1868777"/>
                <a:ext cx="2404056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761" r="-2030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8016CD06-776E-4DF2-A05E-066E078FD79F}"/>
                  </a:ext>
                </a:extLst>
              </p:cNvPr>
              <p:cNvSpPr txBox="1"/>
              <p:nvPr/>
            </p:nvSpPr>
            <p:spPr>
              <a:xfrm>
                <a:off x="976447" y="2252944"/>
                <a:ext cx="4015330" cy="939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016CD06-776E-4DF2-A05E-066E078F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7" y="2252944"/>
                <a:ext cx="4015330" cy="939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59B23E5C-3F85-4912-9818-B4031A5A6A99}"/>
                  </a:ext>
                </a:extLst>
              </p:cNvPr>
              <p:cNvSpPr txBox="1"/>
              <p:nvPr/>
            </p:nvSpPr>
            <p:spPr>
              <a:xfrm>
                <a:off x="976447" y="3329878"/>
                <a:ext cx="2671180" cy="939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9B23E5C-3F85-4912-9818-B4031A5A6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7" y="3329878"/>
                <a:ext cx="2671180" cy="939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2500462C-11BC-428F-BD61-0011AC047821}"/>
                  </a:ext>
                </a:extLst>
              </p:cNvPr>
              <p:cNvSpPr txBox="1"/>
              <p:nvPr/>
            </p:nvSpPr>
            <p:spPr>
              <a:xfrm>
                <a:off x="3604136" y="3499323"/>
                <a:ext cx="2491863" cy="6350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ru-RU" b="1" dirty="0"/>
                            <m:t> 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500462C-11BC-428F-BD61-0011AC047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136" y="3499323"/>
                <a:ext cx="2491863" cy="63504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07ED1898-DB73-4882-B696-0487C9275114}"/>
                  </a:ext>
                </a:extLst>
              </p:cNvPr>
              <p:cNvSpPr txBox="1"/>
              <p:nvPr/>
            </p:nvSpPr>
            <p:spPr>
              <a:xfrm>
                <a:off x="976447" y="4449538"/>
                <a:ext cx="3871894" cy="7602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7ED1898-DB73-4882-B696-0487C9275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7" y="4449538"/>
                <a:ext cx="3871894" cy="76020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8AE8F32-0055-413C-A4F7-F1457ED15ED6}"/>
                  </a:ext>
                </a:extLst>
              </p:cNvPr>
              <p:cNvSpPr txBox="1"/>
              <p:nvPr/>
            </p:nvSpPr>
            <p:spPr>
              <a:xfrm>
                <a:off x="875300" y="5278992"/>
                <a:ext cx="3741823" cy="62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</a:t>
                </a:r>
                <a:r>
                  <a:rPr lang="ru-RU" sz="2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ауабы</a:t>
                </a:r>
                <a:r>
                  <a:rPr lang="en-US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ru-RU" sz="24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kk-KZ" sz="2400" b="1" dirty="0"/>
                  <a:t> кв. бірл.</a:t>
                </a:r>
                <a:r>
                  <a:rPr lang="en-US" sz="2400" b="1" dirty="0"/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AE8F32-0055-413C-A4F7-F1457ED15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0" y="5278992"/>
                <a:ext cx="3741823" cy="625941"/>
              </a:xfrm>
              <a:prstGeom prst="rect">
                <a:avLst/>
              </a:prstGeom>
              <a:blipFill>
                <a:blip r:embed="rId12"/>
                <a:stretch>
                  <a:fillRect l="-2610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6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22" grpId="0"/>
      <p:bldP spid="25" grpId="0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3C831ED-095C-4720-A1C5-880457A6C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29" t="42155" r="11828" b="18058"/>
          <a:stretch/>
        </p:blipFill>
        <p:spPr>
          <a:xfrm>
            <a:off x="1385007" y="549473"/>
            <a:ext cx="2672088" cy="31238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7D1A072-883A-4C47-9717-930CCF6C20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85" t="41683" r="10901" b="22460"/>
          <a:stretch/>
        </p:blipFill>
        <p:spPr>
          <a:xfrm>
            <a:off x="6201482" y="849801"/>
            <a:ext cx="2673199" cy="289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A11A906-2017-4135-B8B1-9AD8DD1BF7B9}"/>
                  </a:ext>
                </a:extLst>
              </p:cNvPr>
              <p:cNvSpPr txBox="1"/>
              <p:nvPr/>
            </p:nvSpPr>
            <p:spPr>
              <a:xfrm>
                <a:off x="1688821" y="4234760"/>
                <a:ext cx="2071849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A11A906-2017-4135-B8B1-9AD8DD1BF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21" y="4234760"/>
                <a:ext cx="2071849" cy="11274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2FC6FF35-24A5-4D86-894E-D89025F0FA15}"/>
                  </a:ext>
                </a:extLst>
              </p:cNvPr>
              <p:cNvSpPr txBox="1"/>
              <p:nvPr/>
            </p:nvSpPr>
            <p:spPr>
              <a:xfrm>
                <a:off x="5685012" y="4234760"/>
                <a:ext cx="3609129" cy="1127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𝒅𝒚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C6FF35-24A5-4D86-894E-D89025F0F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12" y="4234760"/>
                <a:ext cx="3609129" cy="11274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8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420C6-5BF9-499F-BBF7-E3ADF788816C}"/>
              </a:ext>
            </a:extLst>
          </p:cNvPr>
          <p:cNvSpPr txBox="1"/>
          <p:nvPr/>
        </p:nvSpPr>
        <p:spPr>
          <a:xfrm>
            <a:off x="928915" y="641914"/>
            <a:ext cx="2370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Мысалы: </a:t>
            </a:r>
            <a:endParaRPr lang="ru-RU" sz="2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E03BCF91-C696-4CE9-BB45-62AF44AE62C1}"/>
                  </a:ext>
                </a:extLst>
              </p:cNvPr>
              <p:cNvSpPr txBox="1"/>
              <p:nvPr/>
            </p:nvSpPr>
            <p:spPr>
              <a:xfrm>
                <a:off x="2287891" y="657517"/>
                <a:ext cx="8604227" cy="622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ru-RU" sz="2000" b="1" dirty="0"/>
                  <a:t> параболасымен және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kk-KZ" sz="2000" b="1" dirty="0"/>
                  <a:t>түзуімен шектелген фигураның ауданын</a:t>
                </a:r>
                <a:r>
                  <a:rPr lang="en-US" sz="2000" b="1" dirty="0"/>
                  <a:t> </a:t>
                </a:r>
                <a:r>
                  <a:rPr lang="kk-KZ" sz="2000" b="1" dirty="0"/>
                  <a:t>табыңыз.</a:t>
                </a:r>
                <a:r>
                  <a:rPr lang="ru-RU" sz="2000" b="1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03BCF91-C696-4CE9-BB45-62AF44AE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891" y="657517"/>
                <a:ext cx="8604227" cy="622543"/>
              </a:xfrm>
              <a:prstGeom prst="rect">
                <a:avLst/>
              </a:prstGeom>
              <a:blipFill>
                <a:blip r:embed="rId2"/>
                <a:stretch>
                  <a:fillRect l="-1771" t="-10784" r="-708" b="-245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34150C4-4E56-4718-ABBF-51A2FE9CB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6" r="1739" b="2135"/>
          <a:stretch/>
        </p:blipFill>
        <p:spPr>
          <a:xfrm>
            <a:off x="6078572" y="2467502"/>
            <a:ext cx="3217062" cy="30234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ED1DFC9-269B-4677-A276-80D404122936}"/>
              </a:ext>
            </a:extLst>
          </p:cNvPr>
          <p:cNvSpPr txBox="1"/>
          <p:nvPr/>
        </p:nvSpPr>
        <p:spPr>
          <a:xfrm>
            <a:off x="928915" y="1562485"/>
            <a:ext cx="173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F91179E-1D37-4E77-BF57-E20CC56F96CC}"/>
                  </a:ext>
                </a:extLst>
              </p:cNvPr>
              <p:cNvSpPr txBox="1"/>
              <p:nvPr/>
            </p:nvSpPr>
            <p:spPr>
              <a:xfrm>
                <a:off x="2290302" y="1505469"/>
                <a:ext cx="1111202" cy="6865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91179E-1D37-4E77-BF57-E20CC56F9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302" y="1505469"/>
                <a:ext cx="1111202" cy="6865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Стрелка: вправо 20">
            <a:extLst>
              <a:ext uri="{FF2B5EF4-FFF2-40B4-BE49-F238E27FC236}">
                <a16:creationId xmlns="" xmlns:a16="http://schemas.microsoft.com/office/drawing/2014/main" id="{7F61D2EA-4357-4D53-92B9-36B3ED7613DB}"/>
              </a:ext>
            </a:extLst>
          </p:cNvPr>
          <p:cNvSpPr/>
          <p:nvPr/>
        </p:nvSpPr>
        <p:spPr>
          <a:xfrm>
            <a:off x="3626256" y="1793317"/>
            <a:ext cx="600274" cy="20112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9510A762-7CC2-4190-9448-50CA36519A2B}"/>
                  </a:ext>
                </a:extLst>
              </p:cNvPr>
              <p:cNvSpPr txBox="1"/>
              <p:nvPr/>
            </p:nvSpPr>
            <p:spPr>
              <a:xfrm>
                <a:off x="4567182" y="1505469"/>
                <a:ext cx="835998" cy="623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10A762-7CC2-4190-9448-50CA36519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182" y="1505469"/>
                <a:ext cx="835998" cy="6234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85B566B7-8EC6-4C16-B564-F611984A01FB}"/>
                  </a:ext>
                </a:extLst>
              </p:cNvPr>
              <p:cNvSpPr txBox="1"/>
              <p:nvPr/>
            </p:nvSpPr>
            <p:spPr>
              <a:xfrm>
                <a:off x="6568858" y="1678072"/>
                <a:ext cx="18237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5B566B7-8EC6-4C16-B564-F611984A0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858" y="1678072"/>
                <a:ext cx="182376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010" r="-2341" b="-2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4EBF015E-B9E2-44D7-BEFE-5FB45699AA11}"/>
                  </a:ext>
                </a:extLst>
              </p:cNvPr>
              <p:cNvSpPr txBox="1"/>
              <p:nvPr/>
            </p:nvSpPr>
            <p:spPr>
              <a:xfrm>
                <a:off x="963931" y="2588815"/>
                <a:ext cx="2457596" cy="934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BF015E-B9E2-44D7-BEFE-5FB45699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1" y="2588815"/>
                <a:ext cx="2457596" cy="9341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9E5ED4B2-0F10-413F-BB71-EB5549529000}"/>
                  </a:ext>
                </a:extLst>
              </p:cNvPr>
              <p:cNvSpPr txBox="1"/>
              <p:nvPr/>
            </p:nvSpPr>
            <p:spPr>
              <a:xfrm>
                <a:off x="3331539" y="2711147"/>
                <a:ext cx="1798248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E5ED4B2-0F10-413F-BB71-EB5549529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39" y="2711147"/>
                <a:ext cx="1798248" cy="7055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Стрелка: вправо 26">
            <a:extLst>
              <a:ext uri="{FF2B5EF4-FFF2-40B4-BE49-F238E27FC236}">
                <a16:creationId xmlns="" xmlns:a16="http://schemas.microsoft.com/office/drawing/2014/main" id="{7E73E01E-BF26-42B3-86D1-C000071EE3EB}"/>
              </a:ext>
            </a:extLst>
          </p:cNvPr>
          <p:cNvSpPr/>
          <p:nvPr/>
        </p:nvSpPr>
        <p:spPr>
          <a:xfrm>
            <a:off x="5622612" y="1783754"/>
            <a:ext cx="600274" cy="20112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4A4B7781-C1BF-4BBC-8668-8AFC3C3A92DA}"/>
                  </a:ext>
                </a:extLst>
              </p:cNvPr>
              <p:cNvSpPr txBox="1"/>
              <p:nvPr/>
            </p:nvSpPr>
            <p:spPr>
              <a:xfrm>
                <a:off x="963931" y="3919792"/>
                <a:ext cx="3639843" cy="6254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kk-KZ" sz="2000" b="1" i="1" smtClean="0">
                          <a:latin typeface="Cambria Math"/>
                        </a:rPr>
                        <m:t>=</m:t>
                      </m:r>
                      <m:r>
                        <a:rPr lang="kk-KZ" sz="2000" b="1" i="1" smtClean="0">
                          <a:latin typeface="Cambria Math"/>
                        </a:rPr>
                        <m:t>𝟐</m:t>
                      </m:r>
                      <m:f>
                        <m:fPr>
                          <m:ctrlPr>
                            <a:rPr lang="kk-K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20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kk-KZ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4B7781-C1BF-4BBC-8668-8AFC3C3A9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931" y="3919792"/>
                <a:ext cx="3639843" cy="6254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F249FBEB-D5BA-4DC8-99F8-1DE38A6E70AA}"/>
                  </a:ext>
                </a:extLst>
              </p:cNvPr>
              <p:cNvSpPr txBox="1"/>
              <p:nvPr/>
            </p:nvSpPr>
            <p:spPr>
              <a:xfrm>
                <a:off x="928914" y="5048351"/>
                <a:ext cx="4943463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</a:rPr>
                  <a:t>Жауабы: </a:t>
                </a:r>
                <a14:m>
                  <m:oMath xmlns:m="http://schemas.openxmlformats.org/officeDocument/2006/math">
                    <m:r>
                      <a:rPr lang="kk-KZ" sz="2400" b="1" i="1">
                        <a:latin typeface="Cambria Math"/>
                      </a:rPr>
                      <m:t>𝟐</m:t>
                    </m:r>
                    <m:f>
                      <m:fPr>
                        <m:ctrlPr>
                          <a:rPr lang="kk-KZ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kk-KZ" sz="24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kk-KZ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kk-KZ" sz="2400" b="1" dirty="0"/>
                  <a:t>кв. бірл.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249FBEB-D5BA-4DC8-99F8-1DE38A6E7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14" y="5048351"/>
                <a:ext cx="4943463" cy="625812"/>
              </a:xfrm>
              <a:prstGeom prst="rect">
                <a:avLst/>
              </a:prstGeom>
              <a:blipFill rotWithShape="1">
                <a:blip r:embed="rId10"/>
                <a:stretch>
                  <a:fillRect l="-1850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8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1" grpId="0" animBg="1"/>
      <p:bldP spid="24" grpId="0"/>
      <p:bldP spid="25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4FCEE11-4AB3-4847-9E51-E42FD092039B}"/>
              </a:ext>
            </a:extLst>
          </p:cNvPr>
          <p:cNvSpPr txBox="1"/>
          <p:nvPr/>
        </p:nvSpPr>
        <p:spPr>
          <a:xfrm>
            <a:off x="1219200" y="3117542"/>
            <a:ext cx="68255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ауданын табу үшін Ньютон – Лейбниц формуласын қолдануды </a:t>
            </a:r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үйрендіңіздер.</a:t>
            </a:r>
            <a:endParaRPr lang="en-ID" sz="3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50472" y="1954613"/>
            <a:ext cx="44779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Қорытынды</a:t>
            </a:r>
            <a:r>
              <a:rPr lang="ru-RU" sz="5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933" y="1073175"/>
            <a:ext cx="9846733" cy="905417"/>
          </a:xfrm>
        </p:spPr>
        <p:txBody>
          <a:bodyPr>
            <a:noAutofit/>
          </a:bodyPr>
          <a:lstStyle/>
          <a:p>
            <a:r>
              <a:rPr lang="kk-KZ" sz="4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 интеграл және оның қасиеттері</a:t>
            </a:r>
            <a:endParaRPr lang="en-ID" sz="4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6234" y="2482369"/>
            <a:ext cx="6519300" cy="272094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сабақта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kk-KZ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қисықсызықты трапецияның ауданын табу үшін Ньютон – Лейбниц формуласын қолдануды </a:t>
            </a:r>
            <a:r>
              <a:rPr lang="kk-KZ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үйренесіздер.</a:t>
            </a:r>
            <a:endParaRPr lang="en-ID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4" y="1954613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0543" y="496949"/>
            <a:ext cx="891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Анықталған интеграл және оның қасиеттері</a:t>
            </a:r>
            <a:endParaRPr lang="ru-RU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0543" y="4862556"/>
            <a:ext cx="8096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формула </a:t>
            </a:r>
            <a:r>
              <a:rPr lang="kk-KZ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Ньютон – Лейбниц </a:t>
            </a:r>
            <a:r>
              <a:rPr lang="kk-K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формуласы деп аталады.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: Rounded Corners 13">
            <a:extLst>
              <a:ext uri="{FF2B5EF4-FFF2-40B4-BE49-F238E27FC236}">
                <a16:creationId xmlns="" xmlns:a16="http://schemas.microsoft.com/office/drawing/2014/main" id="{2CB8E224-F566-4E43-AB65-BE950CDC0A9D}"/>
              </a:ext>
            </a:extLst>
          </p:cNvPr>
          <p:cNvSpPr/>
          <p:nvPr/>
        </p:nvSpPr>
        <p:spPr>
          <a:xfrm>
            <a:off x="1075834" y="1053539"/>
            <a:ext cx="10060183" cy="2411974"/>
          </a:xfrm>
          <a:prstGeom prst="roundRect">
            <a:avLst>
              <a:gd name="adj" fmla="val 10261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02716" y="1149595"/>
                <a:ext cx="9321421" cy="2116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Анықтама</a:t>
                </a:r>
                <a:endParaRPr lang="en-US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∈[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kk-KZ" sz="2000" dirty="0">
                    <a:solidFill>
                      <a:schemeClr val="tx1"/>
                    </a:solidFill>
                  </a:rPr>
                  <a:t>үзіліссіз функция болсын. Оның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kk-KZ" sz="2000" dirty="0">
                    <a:solidFill>
                      <a:schemeClr val="tx1"/>
                    </a:solidFill>
                  </a:rPr>
                  <a:t> және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kk-KZ" sz="2000" dirty="0">
                    <a:solidFill>
                      <a:schemeClr val="tx1"/>
                    </a:solidFill>
                  </a:rPr>
                  <a:t> нүктелеріндегі алғашқы функциясы мәндерінің айырымын осы функцияның анықталған интегралы деп атайды және оны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kk-KZ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kk-KZ" sz="2000" dirty="0">
                    <a:solidFill>
                      <a:schemeClr val="tx1"/>
                    </a:solidFill>
                  </a:rPr>
                  <a:t>арқылы белгілейді.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r>
                  <a:rPr lang="kk-KZ" sz="2000" dirty="0">
                    <a:solidFill>
                      <a:schemeClr val="tx1"/>
                    </a:solidFill>
                  </a:rPr>
                  <a:t> және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kk-KZ" sz="2000" dirty="0">
                    <a:solidFill>
                      <a:schemeClr val="tx1"/>
                    </a:solidFill>
                  </a:rPr>
                  <a:t> сандары интегралдың сәйкесінше төменгі және жоғарғы шектері,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kk-KZ" sz="2000" dirty="0">
                    <a:solidFill>
                      <a:schemeClr val="tx1"/>
                    </a:solidFill>
                  </a:rPr>
                  <a:t> интеграл астындағы функция деп аталады.  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16" y="1149595"/>
                <a:ext cx="9321421" cy="2116862"/>
              </a:xfrm>
              <a:prstGeom prst="rect">
                <a:avLst/>
              </a:prstGeom>
              <a:blipFill rotWithShape="1">
                <a:blip r:embed="rId2"/>
                <a:stretch>
                  <a:fillRect l="-1112" t="-2594" b="-4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: Rounded Corners 15">
            <a:extLst>
              <a:ext uri="{FF2B5EF4-FFF2-40B4-BE49-F238E27FC236}">
                <a16:creationId xmlns="" xmlns:a16="http://schemas.microsoft.com/office/drawing/2014/main" id="{DB066BE1-CEAF-4821-939C-7C3155696E79}"/>
              </a:ext>
            </a:extLst>
          </p:cNvPr>
          <p:cNvSpPr/>
          <p:nvPr/>
        </p:nvSpPr>
        <p:spPr>
          <a:xfrm>
            <a:off x="3915225" y="3717320"/>
            <a:ext cx="3567413" cy="901620"/>
          </a:xfrm>
          <a:prstGeom prst="roundRect">
            <a:avLst>
              <a:gd name="adj" fmla="val 10261"/>
            </a:avLst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0621" y="3709129"/>
                <a:ext cx="3070199" cy="790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621" y="3709129"/>
                <a:ext cx="3070199" cy="7904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87355" y="709684"/>
            <a:ext cx="8925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Мысал</a:t>
            </a:r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ы:</a:t>
            </a:r>
          </a:p>
          <a:p>
            <a:r>
              <a:rPr lang="kk-KZ" sz="2400" b="1" dirty="0"/>
              <a:t>Суретте кескінделген қисықсызықты трапецияның ауданын анықталған интеграл арқылы есептеңіз. 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87355" y="1929690"/>
            <a:ext cx="326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7355" y="2410450"/>
                <a:ext cx="3114378" cy="12131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𝟒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55" y="2410450"/>
                <a:ext cx="3114378" cy="12131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1AC2680B-06DA-48A0-AA2F-BCC8D77B365D}"/>
              </a:ext>
            </a:extLst>
          </p:cNvPr>
          <p:cNvGrpSpPr/>
          <p:nvPr/>
        </p:nvGrpSpPr>
        <p:grpSpPr>
          <a:xfrm>
            <a:off x="6105926" y="2094283"/>
            <a:ext cx="3606708" cy="3078104"/>
            <a:chOff x="6023198" y="2679904"/>
            <a:chExt cx="3606708" cy="307810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198" y="2679904"/>
              <a:ext cx="3606708" cy="3078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647296" y="2694397"/>
                  <a:ext cx="1814343" cy="4070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/>
                          </a:rPr>
                          <m:t>=−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296" y="2694397"/>
                  <a:ext cx="1814343" cy="4070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9093" y="2547506"/>
                <a:ext cx="2472985" cy="939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eqArr>
                          <m:r>
                            <a:rPr lang="en-US" sz="2400" b="1" i="1" smtClean="0">
                              <a:latin typeface="Cambria Math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093" y="2547506"/>
                <a:ext cx="2472985" cy="9391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7355" y="3633335"/>
                <a:ext cx="5298630" cy="842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𝟑𝟐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𝟔𝟒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55" y="3633335"/>
                <a:ext cx="5298630" cy="8428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87355" y="4968101"/>
                <a:ext cx="3811540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𝟏𝟎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кв. </a:t>
                </a:r>
                <a:r>
                  <a:rPr lang="ru-RU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бірл</a:t>
                </a:r>
                <a:r>
                  <a:rPr lang="ru-RU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355" y="4968101"/>
                <a:ext cx="3811540" cy="625812"/>
              </a:xfrm>
              <a:prstGeom prst="rect">
                <a:avLst/>
              </a:prstGeom>
              <a:blipFill>
                <a:blip r:embed="rId7"/>
                <a:stretch>
                  <a:fillRect l="-2560" b="-5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1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99" y="608580"/>
            <a:ext cx="3350629" cy="28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58910" y="708462"/>
                <a:ext cx="6486089" cy="214526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kk-KZ" sz="2000" b="1" dirty="0" smtClean="0">
                    <a:solidFill>
                      <a:schemeClr val="tx1"/>
                    </a:solidFill>
                  </a:rPr>
                  <a:t>Суретте көрсетілген жазық фигураның ауданын есептеу үшін жоғарыдан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kk-KZ" sz="2000" b="1" dirty="0">
                    <a:solidFill>
                      <a:schemeClr val="tx1"/>
                    </a:solidFill>
                  </a:rPr>
                  <a:t>функциясының графигімен шектелген қисықсызықты трапецияның ауданынан төменнен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𝒈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kk-KZ" sz="2000" b="1" dirty="0">
                    <a:solidFill>
                      <a:schemeClr val="tx1"/>
                    </a:solidFill>
                  </a:rPr>
                  <a:t>функциясының графигімен шектелген қисықсызықты трапецияның ауданын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tx1"/>
                    </a:solidFill>
                  </a:rPr>
                  <a:t>азайту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b="1" dirty="0" err="1">
                    <a:solidFill>
                      <a:schemeClr val="tx1"/>
                    </a:solidFill>
                  </a:rPr>
                  <a:t>керек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.</a:t>
                </a:r>
                <a:r>
                  <a:rPr lang="kk-KZ" sz="2000" b="1" dirty="0">
                    <a:solidFill>
                      <a:schemeClr val="tx1"/>
                    </a:solidFill>
                  </a:rPr>
                  <a:t> </a:t>
                </a:r>
                <a:endParaRPr lang="ru-RU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10" y="708462"/>
                <a:ext cx="6486089" cy="214526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58910" y="2853730"/>
                <a:ext cx="6787756" cy="1219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>
                              <a:latin typeface="Cambria Math"/>
                            </a:rPr>
                            <m:t>𝒈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  <m:r>
                        <a:rPr lang="en-US" sz="2400" b="1" i="1" smtClean="0">
                          <a:latin typeface="Cambria Math"/>
                        </a:rPr>
                        <m:t>𝒅𝒙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10" y="2853730"/>
                <a:ext cx="6787756" cy="121975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8910" y="4267601"/>
                <a:ext cx="3363357" cy="1219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𝑺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>
                              <a:latin typeface="Cambria Math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/>
                                </a:rPr>
                                <m:t>𝒈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b="1" i="1">
                              <a:latin typeface="Cambria Math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910" y="4267601"/>
                <a:ext cx="3363357" cy="12197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6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61" y="1486089"/>
            <a:ext cx="3672892" cy="28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4366" y="640122"/>
                <a:ext cx="9567081" cy="10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kk-KZ" sz="2000" b="1" dirty="0"/>
                  <a:t>қисығымен,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kk-KZ" sz="2000" b="1" dirty="0"/>
                  <a:t> түзуімен шектелген фигураның ауданын табыңыз.</a:t>
                </a:r>
                <a:r>
                  <a:rPr lang="en-US" sz="2000" b="1" dirty="0"/>
                  <a:t> 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640122"/>
                <a:ext cx="9567081" cy="1084208"/>
              </a:xfrm>
              <a:prstGeom prst="rect">
                <a:avLst/>
              </a:prstGeom>
              <a:blipFill>
                <a:blip r:embed="rId3"/>
                <a:stretch>
                  <a:fillRect l="-1020" t="-4494" b="-9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04366" y="1637731"/>
            <a:ext cx="138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04366" y="2129336"/>
                <a:ext cx="3345339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𝑺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0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1" i="1" smtClean="0"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2129336"/>
                <a:ext cx="3345339" cy="1025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91105" y="2129335"/>
                <a:ext cx="2067361" cy="1025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latin typeface="Cambria Math"/>
                            </a:rPr>
                            <m:t>𝒅𝒙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105" y="2129335"/>
                <a:ext cx="2067361" cy="10258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04366" y="3266092"/>
                <a:ext cx="2428164" cy="797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3266092"/>
                <a:ext cx="2428164" cy="7979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04125" y="3266092"/>
                <a:ext cx="4084002" cy="797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𝟒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/>
                                      <a:ea typeface="Cambria Math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25" y="3266092"/>
                <a:ext cx="4084002" cy="79791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4366" y="4174901"/>
                <a:ext cx="231704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4174901"/>
                <a:ext cx="2317045" cy="6705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22686" y="4174901"/>
                <a:ext cx="2650982" cy="697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𝟏𝟔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𝟑𝟐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𝟏𝟎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86" y="4174901"/>
                <a:ext cx="2650982" cy="6971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741994" y="4954137"/>
            <a:ext cx="2033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4366" y="4968173"/>
                <a:ext cx="3642608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𝟏𝟎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kk-KZ" sz="2400" b="1" dirty="0"/>
                  <a:t> кв. бірл.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366" y="4968173"/>
                <a:ext cx="3642608" cy="625812"/>
              </a:xfrm>
              <a:prstGeom prst="rect">
                <a:avLst/>
              </a:prstGeom>
              <a:blipFill rotWithShape="1">
                <a:blip r:embed="rId10"/>
                <a:stretch>
                  <a:fillRect l="-2680" r="-2680" b="-77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359231" y="1637731"/>
                <a:ext cx="147450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231" y="1637731"/>
                <a:ext cx="1474506" cy="4070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3930744" y="1637731"/>
                <a:ext cx="1014252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2000" b="1" dirty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44" y="1637731"/>
                <a:ext cx="1014252" cy="4070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94160" y="1637731"/>
                <a:ext cx="1083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=±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160" y="1637731"/>
                <a:ext cx="1083758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66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575777" y="1718086"/>
                <a:ext cx="1474506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2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kk-KZ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000" b="1" dirty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77" y="1718086"/>
                <a:ext cx="1474506" cy="407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486463" y="1718086"/>
                <a:ext cx="1206612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2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</a:rPr>
                      <m:t>=−</m:t>
                    </m:r>
                    <m:r>
                      <a:rPr lang="en-US" sz="20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/>
                  <a:t>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63" y="1718086"/>
                <a:ext cx="1206612" cy="4070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69839" y="1718086"/>
                <a:ext cx="10837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latin typeface="Cambria Math"/>
                        </a:rPr>
                        <m:t>=−</m:t>
                      </m:r>
                      <m:r>
                        <a:rPr lang="en-US" sz="20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839" y="1718086"/>
                <a:ext cx="108375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" t="-68" r="9418" b="68"/>
          <a:stretch/>
        </p:blipFill>
        <p:spPr bwMode="auto">
          <a:xfrm>
            <a:off x="6632175" y="2339430"/>
            <a:ext cx="2511825" cy="318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2170" y="655092"/>
                <a:ext cx="9567081" cy="10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Тапсырма</a:t>
                </a:r>
              </a:p>
              <a:p>
                <a:r>
                  <a:rPr lang="kk-KZ" sz="20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kk-KZ" sz="20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kk-KZ" sz="2000" b="1" i="1" smtClean="0"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kk-KZ" sz="2000" b="1" dirty="0"/>
                  <a:t>қисығымен,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kk-KZ" sz="2000" b="1" dirty="0"/>
                  <a:t> түзуімен және Оу осімен шектелген фигураның ауданын табыңыз.</a:t>
                </a:r>
                <a:r>
                  <a:rPr lang="en-US" sz="2000" b="1" dirty="0"/>
                  <a:t> 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655092"/>
                <a:ext cx="9567081" cy="1084208"/>
              </a:xfrm>
              <a:prstGeom prst="rect">
                <a:avLst/>
              </a:prstGeom>
              <a:blipFill rotWithShape="1">
                <a:blip r:embed="rId6"/>
                <a:stretch>
                  <a:fillRect l="-1020" t="-4494" b="-9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92170" y="1651379"/>
            <a:ext cx="140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92170" y="2484398"/>
                <a:ext cx="2913233" cy="1017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𝑺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p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0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kk-KZ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latin typeface="Cambria Math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000" b="1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ru-RU" sz="2000" b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2484398"/>
                <a:ext cx="2913233" cy="10179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18942" y="2484397"/>
                <a:ext cx="1988108" cy="1017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p>
                        <m:e>
                          <m:r>
                            <a:rPr lang="en-US" sz="2000" b="1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000" b="1" i="1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  <m:r>
                            <a:rPr lang="kk-KZ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latin typeface="Cambria Math"/>
                            </a:rPr>
                            <m:t>dx</m:t>
                          </m:r>
                          <m:r>
                            <m:rPr>
                              <m:nor/>
                            </m:rPr>
                            <a:rPr lang="en-US" sz="2000" b="1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ru-RU" sz="2000" b="1" dirty="0"/>
                            <m:t> 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942" y="2484397"/>
                <a:ext cx="1988108" cy="10179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92170" y="3695263"/>
                <a:ext cx="2274277" cy="79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3695263"/>
                <a:ext cx="2274277" cy="7970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58461" y="3719515"/>
                <a:ext cx="2112630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latin typeface="Cambria Math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61" y="3719515"/>
                <a:ext cx="2112630" cy="7838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91C13E6-FC18-4A4F-A7CE-6276CE1EDD58}"/>
                  </a:ext>
                </a:extLst>
              </p:cNvPr>
              <p:cNvSpPr txBox="1"/>
              <p:nvPr/>
            </p:nvSpPr>
            <p:spPr>
              <a:xfrm>
                <a:off x="1192169" y="4904373"/>
                <a:ext cx="329429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en-US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/>
                  <a:t> </a:t>
                </a:r>
                <a:r>
                  <a:rPr lang="kk-KZ" sz="2400" b="1" dirty="0"/>
                  <a:t>кв. бірл.</a:t>
                </a:r>
                <a:r>
                  <a:rPr lang="en-US" sz="2400" b="1" dirty="0"/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1C13E6-FC18-4A4F-A7CE-6276CE1ED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69" y="4904373"/>
                <a:ext cx="3294293" cy="624082"/>
              </a:xfrm>
              <a:prstGeom prst="rect">
                <a:avLst/>
              </a:prstGeom>
              <a:blipFill>
                <a:blip r:embed="rId11"/>
                <a:stretch>
                  <a:fillRect l="-2963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1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3" grpId="0"/>
      <p:bldP spid="2" grpId="0"/>
      <p:bldP spid="18" grpId="0"/>
      <p:bldP spid="2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/>
          <a:stretch/>
        </p:blipFill>
        <p:spPr bwMode="auto">
          <a:xfrm>
            <a:off x="6712685" y="2104498"/>
            <a:ext cx="3110205" cy="303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277E449-FD62-4342-9C75-F96B0DC9E09B}"/>
                  </a:ext>
                </a:extLst>
              </p:cNvPr>
              <p:cNvSpPr txBox="1"/>
              <p:nvPr/>
            </p:nvSpPr>
            <p:spPr>
              <a:xfrm>
                <a:off x="1192170" y="655092"/>
                <a:ext cx="9567081" cy="10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k-KZ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Тапсырма</a:t>
                </a:r>
              </a:p>
              <a:p>
                <a:r>
                  <a:rPr lang="kk-KZ" sz="20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/>
                  <a:t> </a:t>
                </a:r>
                <a:r>
                  <a:rPr lang="kk-KZ" sz="2000" b="1" dirty="0"/>
                  <a:t>қисығымен,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𝒚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kk-KZ" sz="2000" b="1" dirty="0"/>
                  <a:t> түзуімен шектелген фигураның ауданын табыңыз.</a:t>
                </a:r>
                <a:r>
                  <a:rPr lang="en-US" sz="2000" b="1" dirty="0"/>
                  <a:t>  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77E449-FD62-4342-9C75-F96B0DC9E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655092"/>
                <a:ext cx="9567081" cy="1084208"/>
              </a:xfrm>
              <a:prstGeom prst="rect">
                <a:avLst/>
              </a:prstGeom>
              <a:blipFill>
                <a:blip r:embed="rId3"/>
                <a:stretch>
                  <a:fillRect l="-1020" t="-4494" b="-9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D7EDF4-C1E6-4F69-BF46-B8F86E77E650}"/>
              </a:ext>
            </a:extLst>
          </p:cNvPr>
          <p:cNvSpPr txBox="1"/>
          <p:nvPr/>
        </p:nvSpPr>
        <p:spPr>
          <a:xfrm>
            <a:off x="1192170" y="1585844"/>
            <a:ext cx="165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 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="" xmlns:a16="http://schemas.microsoft.com/office/drawing/2014/main" id="{21B4D5BD-A5C2-4079-9062-94618D05E509}"/>
                  </a:ext>
                </a:extLst>
              </p:cNvPr>
              <p:cNvSpPr/>
              <p:nvPr/>
            </p:nvSpPr>
            <p:spPr>
              <a:xfrm>
                <a:off x="2627870" y="1618018"/>
                <a:ext cx="1468094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1B4D5BD-A5C2-4079-9062-94618D05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70" y="1618018"/>
                <a:ext cx="1468094" cy="407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="" xmlns:a16="http://schemas.microsoft.com/office/drawing/2014/main" id="{77B20B19-0D59-4425-A69E-76A33DC5B323}"/>
                  </a:ext>
                </a:extLst>
              </p:cNvPr>
              <p:cNvSpPr/>
              <p:nvPr/>
            </p:nvSpPr>
            <p:spPr>
              <a:xfrm>
                <a:off x="4435108" y="1607204"/>
                <a:ext cx="1928348" cy="407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7B20B19-0D59-4425-A69E-76A33DC5B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108" y="1607204"/>
                <a:ext cx="1928348" cy="407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C37EE5A9-45B6-475E-A2F4-D4DD1D090982}"/>
                  </a:ext>
                </a:extLst>
              </p:cNvPr>
              <p:cNvSpPr txBox="1"/>
              <p:nvPr/>
            </p:nvSpPr>
            <p:spPr>
              <a:xfrm>
                <a:off x="6700344" y="1643527"/>
                <a:ext cx="23468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7EE5A9-45B6-475E-A2F4-D4DD1D090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344" y="1643527"/>
                <a:ext cx="234686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779" r="-1818" b="-2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1CDE5D43-F08C-41C3-88B9-EB012BB189B9}"/>
                  </a:ext>
                </a:extLst>
              </p:cNvPr>
              <p:cNvSpPr txBox="1"/>
              <p:nvPr/>
            </p:nvSpPr>
            <p:spPr>
              <a:xfrm>
                <a:off x="1278718" y="2194600"/>
                <a:ext cx="2817246" cy="933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DE5D43-F08C-41C3-88B9-EB012BB18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18" y="2194600"/>
                <a:ext cx="2817246" cy="9335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228897D-DF97-4828-A49B-2D99D66540CD}"/>
                  </a:ext>
                </a:extLst>
              </p:cNvPr>
              <p:cNvSpPr txBox="1"/>
              <p:nvPr/>
            </p:nvSpPr>
            <p:spPr>
              <a:xfrm>
                <a:off x="4037615" y="2276206"/>
                <a:ext cx="2554482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d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228897D-DF97-4828-A49B-2D99D6654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615" y="2276206"/>
                <a:ext cx="2554482" cy="7055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D64F96C-3FAB-4A74-8562-E27AC4C7F2F0}"/>
                  </a:ext>
                </a:extLst>
              </p:cNvPr>
              <p:cNvSpPr txBox="1"/>
              <p:nvPr/>
            </p:nvSpPr>
            <p:spPr>
              <a:xfrm>
                <a:off x="1192170" y="3393097"/>
                <a:ext cx="6028702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64F96C-3FAB-4A74-8562-E27AC4C7F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3393097"/>
                <a:ext cx="6028702" cy="7055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914191E0-13AD-4F69-B98C-81897932C834}"/>
                  </a:ext>
                </a:extLst>
              </p:cNvPr>
              <p:cNvSpPr txBox="1"/>
              <p:nvPr/>
            </p:nvSpPr>
            <p:spPr>
              <a:xfrm>
                <a:off x="1192170" y="4380973"/>
                <a:ext cx="3052887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14191E0-13AD-4F69-B98C-81897932C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4380973"/>
                <a:ext cx="3052887" cy="5782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9EA8D4F-AAC2-4660-9FF9-4F3E69CA0DE8}"/>
                  </a:ext>
                </a:extLst>
              </p:cNvPr>
              <p:cNvSpPr txBox="1"/>
              <p:nvPr/>
            </p:nvSpPr>
            <p:spPr>
              <a:xfrm>
                <a:off x="4092305" y="4391497"/>
                <a:ext cx="183030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EA8D4F-AAC2-4660-9FF9-4F3E69CA0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305" y="4391497"/>
                <a:ext cx="1830309" cy="5761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4D185F82-D623-44B7-AE6C-30C140EABEB3}"/>
                  </a:ext>
                </a:extLst>
              </p:cNvPr>
              <p:cNvSpPr txBox="1"/>
              <p:nvPr/>
            </p:nvSpPr>
            <p:spPr>
              <a:xfrm>
                <a:off x="1192170" y="5154614"/>
                <a:ext cx="354283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</a:t>
                </a:r>
                <a:r>
                  <a:rPr lang="en-US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2400" b="1" dirty="0"/>
                  <a:t> кв. бірл.</a:t>
                </a:r>
                <a:r>
                  <a:rPr lang="en-US" sz="2400" b="1" dirty="0"/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D185F82-D623-44B7-AE6C-30C140EA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170" y="5154614"/>
                <a:ext cx="3542832" cy="624082"/>
              </a:xfrm>
              <a:prstGeom prst="rect">
                <a:avLst/>
              </a:prstGeom>
              <a:blipFill>
                <a:blip r:embed="rId12"/>
                <a:stretch>
                  <a:fillRect l="-2754" r="-172" b="-88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2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  <p:bldP spid="17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CDEC33F-995B-4048-92BD-6D4D42540B25}"/>
              </a:ext>
            </a:extLst>
          </p:cNvPr>
          <p:cNvSpPr txBox="1"/>
          <p:nvPr/>
        </p:nvSpPr>
        <p:spPr>
          <a:xfrm>
            <a:off x="1043820" y="560468"/>
            <a:ext cx="10075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</a:p>
          <a:p>
            <a:r>
              <a:rPr lang="kk-KZ" sz="2000" b="1" dirty="0"/>
              <a:t>Берілген қисықтармен шектелген фигураның ауданын табыңыз.</a:t>
            </a:r>
            <a:endParaRPr lang="ru-RU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57120EB1-1C83-440A-913D-18CFCC76D51B}"/>
                  </a:ext>
                </a:extLst>
              </p:cNvPr>
              <p:cNvSpPr txBox="1"/>
              <p:nvPr/>
            </p:nvSpPr>
            <p:spPr>
              <a:xfrm>
                <a:off x="1114451" y="1386560"/>
                <a:ext cx="9314345" cy="40862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  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𝟖𝟒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120EB1-1C83-440A-913D-18CFCC76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51" y="1386560"/>
                <a:ext cx="9314345" cy="408623"/>
              </a:xfrm>
              <a:prstGeom prst="roundRect">
                <a:avLst/>
              </a:prstGeom>
              <a:blipFill rotWithShape="0">
                <a:blip r:embed="rId2"/>
                <a:stretch>
                  <a:fillRect l="-262" r="-654" b="-29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59028498-6E6B-40A4-8491-CCFF2DA7D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386" y="2106141"/>
            <a:ext cx="3082557" cy="32044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A4DAAA9-2A41-43F6-A399-8B8315666101}"/>
              </a:ext>
            </a:extLst>
          </p:cNvPr>
          <p:cNvSpPr txBox="1"/>
          <p:nvPr/>
        </p:nvSpPr>
        <p:spPr>
          <a:xfrm>
            <a:off x="1043820" y="2065983"/>
            <a:ext cx="25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="" xmlns:a16="http://schemas.microsoft.com/office/drawing/2014/main" id="{A330FF11-D7AE-4178-BAB7-F40E261B5B77}"/>
                  </a:ext>
                </a:extLst>
              </p:cNvPr>
              <p:cNvSpPr/>
              <p:nvPr/>
            </p:nvSpPr>
            <p:spPr>
              <a:xfrm>
                <a:off x="2437927" y="1790001"/>
                <a:ext cx="3195811" cy="10258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𝒄𝒐𝒔𝒙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30FF11-D7AE-4178-BAB7-F40E261B5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27" y="1790001"/>
                <a:ext cx="3195811" cy="1025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01256C8-8E47-49CA-9136-919DCF6267B3}"/>
                  </a:ext>
                </a:extLst>
              </p:cNvPr>
              <p:cNvSpPr txBox="1"/>
              <p:nvPr/>
            </p:nvSpPr>
            <p:spPr>
              <a:xfrm>
                <a:off x="1114451" y="2837739"/>
                <a:ext cx="3539109" cy="705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𝒔𝒊𝒏𝒙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1256C8-8E47-49CA-9136-919DCF626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51" y="2837739"/>
                <a:ext cx="3539109" cy="70557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75FC4B75-42F0-4634-8A92-817AA038F46D}"/>
                  </a:ext>
                </a:extLst>
              </p:cNvPr>
              <p:cNvSpPr txBox="1"/>
              <p:nvPr/>
            </p:nvSpPr>
            <p:spPr>
              <a:xfrm>
                <a:off x="1114451" y="3666499"/>
                <a:ext cx="4793043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FC4B75-42F0-4634-8A92-817AA038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51" y="3666499"/>
                <a:ext cx="4793043" cy="71590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F73FE4DE-C31C-4ED8-B0E4-4A232F3C1BDC}"/>
                  </a:ext>
                </a:extLst>
              </p:cNvPr>
              <p:cNvSpPr txBox="1"/>
              <p:nvPr/>
            </p:nvSpPr>
            <p:spPr>
              <a:xfrm>
                <a:off x="1114451" y="4467164"/>
                <a:ext cx="426398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3FE4DE-C31C-4ED8-B0E4-4A232F3C1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51" y="4467164"/>
                <a:ext cx="4263988" cy="5186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49AC0193-A899-4175-8314-3160200A88B3}"/>
                  </a:ext>
                </a:extLst>
              </p:cNvPr>
              <p:cNvSpPr txBox="1"/>
              <p:nvPr/>
            </p:nvSpPr>
            <p:spPr>
              <a:xfrm>
                <a:off x="1185209" y="5229224"/>
                <a:ext cx="55476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</a:t>
                </a:r>
                <a:r>
                  <a:rPr lang="ru-RU" sz="2400" b="1" dirty="0" err="1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ауабы</a:t>
                </a:r>
                <a:r>
                  <a:rPr lang="en-US" sz="2400" b="1" dirty="0">
                    <a:solidFill>
                      <a:srgbClr val="7030A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𝐒</m:t>
                    </m:r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k-KZ" sz="2400" b="1" dirty="0"/>
                  <a:t> кв. бірл.</a:t>
                </a:r>
                <a:r>
                  <a:rPr lang="en-US" sz="2400" b="1" dirty="0"/>
                  <a:t> 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AC0193-A899-4175-8314-3160200A8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209" y="5229224"/>
                <a:ext cx="554760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48" t="-11842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7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362</Words>
  <Application>Microsoft Office PowerPoint</Application>
  <PresentationFormat>Широкоэкранный</PresentationFormat>
  <Paragraphs>98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Анықталған интеграл және оның қасиеттері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73</cp:revision>
  <dcterms:created xsi:type="dcterms:W3CDTF">2022-09-04T21:41:09Z</dcterms:created>
  <dcterms:modified xsi:type="dcterms:W3CDTF">2024-08-14T15:54:12Z</dcterms:modified>
</cp:coreProperties>
</file>