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59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8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A10F7-E203-408A-B08D-03768BAA037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41EA4-491C-45FF-902E-5369CA0DF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7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0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8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19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956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5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1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8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3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9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5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9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0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9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697" y="255909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97" y="347025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697" y="4381413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697" y="5292570"/>
            <a:ext cx="6778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Ұстаздың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аты-жөні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88381" y="2282099"/>
            <a:ext cx="5746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 </a:t>
            </a:r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анализ </a:t>
            </a:r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бастамалары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8383" y="3449345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8383" y="4360502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6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464860" y="1119081"/>
                <a:ext cx="10175848" cy="835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/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𝒙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kk-KZ" sz="2400" b="1" i="0" smtClean="0">
                        <a:latin typeface="Cambria Math"/>
                      </a:rPr>
                      <m:t>𝟒</m:t>
                    </m:r>
                  </m:oMath>
                </a14:m>
                <a:r>
                  <a:rPr lang="en-US" sz="2400" b="1" dirty="0"/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𝒚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𝟎</m:t>
                    </m:r>
                    <m:r>
                      <a:rPr lang="kk-KZ" sz="2400" b="1">
                        <a:latin typeface="Cambria Math"/>
                      </a:rPr>
                      <m:t> </m:t>
                    </m:r>
                  </m:oMath>
                </a14:m>
                <a:r>
                  <a:rPr lang="kk-KZ" sz="2400" b="1" dirty="0"/>
                  <a:t>және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𝒚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rad>
                    <m:r>
                      <a:rPr lang="kk-KZ" sz="2400" b="1" i="1"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dirty="0" err="1"/>
                  <a:t>сызықтарымен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шектелген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қисықсызықты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трапецияның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ауданын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табыңыз</a:t>
                </a:r>
                <a:r>
                  <a:rPr lang="ru-RU" sz="2400" b="1" dirty="0"/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860" y="1119081"/>
                <a:ext cx="10175848" cy="835100"/>
              </a:xfrm>
              <a:prstGeom prst="rect">
                <a:avLst/>
              </a:prstGeom>
              <a:blipFill rotWithShape="1">
                <a:blip r:embed="rId2"/>
                <a:stretch>
                  <a:fillRect l="-898" t="-4380" b="-167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64860" y="2163802"/>
            <a:ext cx="175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 </a:t>
            </a:r>
            <a:endParaRPr lang="ru-RU" sz="2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31715" y="2096813"/>
                <a:ext cx="3230693" cy="129580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4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715" y="2096813"/>
                <a:ext cx="3230693" cy="1295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29418" y="3924647"/>
                <a:ext cx="4832990" cy="7861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𝑺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418" y="3924647"/>
                <a:ext cx="4832990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39451" y="3924647"/>
                <a:ext cx="2450734" cy="7861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𝟏𝟒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451" y="3924647"/>
                <a:ext cx="2450734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4860" y="5022990"/>
                <a:ext cx="3739247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𝟒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kk-KZ" sz="2400" b="1" dirty="0"/>
                  <a:t> кв. бірл</a:t>
                </a:r>
                <a:r>
                  <a:rPr lang="en-US" sz="2400" b="1" dirty="0"/>
                  <a:t>.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860" y="5022990"/>
                <a:ext cx="3739247" cy="625812"/>
              </a:xfrm>
              <a:prstGeom prst="rect">
                <a:avLst/>
              </a:prstGeom>
              <a:blipFill rotWithShape="0">
                <a:blip r:embed="rId6"/>
                <a:stretch>
                  <a:fillRect l="-2443" b="-7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35" y="2046890"/>
            <a:ext cx="37052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16007" y="678627"/>
            <a:ext cx="4763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1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429" y="684771"/>
            <a:ext cx="3522822" cy="269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04028" y="1196135"/>
                <a:ext cx="523858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𝟒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, </m:t>
                    </m:r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  <m:r>
                      <a:rPr lang="en-US" sz="2000" b="1" i="1" smtClean="0">
                        <a:latin typeface="Cambria Math"/>
                      </a:rPr>
                      <m:t>, 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  <m:r>
                      <a:rPr lang="en-US" sz="2000" b="1" i="1" smtClean="0">
                        <a:latin typeface="Cambria Math"/>
                      </a:rPr>
                      <m:t>, 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𝟒</m:t>
                    </m:r>
                  </m:oMath>
                </a14:m>
                <a:r>
                  <a:rPr lang="kk-KZ" sz="2000" b="1" dirty="0"/>
                  <a:t> сызықтарымен шектелген фигураның ауданын табыңыз және оны геометриялық жолмен тексеріңіз.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028" y="1196135"/>
                <a:ext cx="5238581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1281" b="-78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42198" y="2853730"/>
            <a:ext cx="162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 </a:t>
            </a:r>
            <a:endParaRPr lang="ru-RU" sz="2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12122" y="2664319"/>
                <a:ext cx="2422394" cy="84048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𝑭</m:t>
                      </m:r>
                      <m:r>
                        <a:rPr lang="en-US" sz="2400" b="1" i="1" smtClean="0"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)=</m:t>
                      </m:r>
                      <m:r>
                        <a:rPr lang="en-US" sz="2400" b="1" i="1" smtClean="0"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122" y="2664319"/>
                <a:ext cx="2422394" cy="8404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13050" y="3555251"/>
                <a:ext cx="5943422" cy="83106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=4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∙4−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=16−8=8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050" y="3555251"/>
                <a:ext cx="5943422" cy="8310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36597" y="4426086"/>
                <a:ext cx="2021130" cy="78245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𝑺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597" y="4426086"/>
                <a:ext cx="2021130" cy="7824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36597" y="5307593"/>
            <a:ext cx="357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</a:t>
            </a:r>
            <a:r>
              <a:rPr lang="kk-K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кв. бірл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6007" y="678627"/>
            <a:ext cx="4763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16007" y="678627"/>
            <a:ext cx="4763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73672" y="1125227"/>
                <a:ext cx="9648967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𝟒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</a:rPr>
                      <m:t>𝟔</m:t>
                    </m:r>
                    <m:r>
                      <a:rPr lang="en-US" sz="2000" b="1" i="1" smtClean="0">
                        <a:latin typeface="Cambria Math"/>
                      </a:rPr>
                      <m:t>,  </m:t>
                    </m:r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  <m:r>
                      <a:rPr lang="en-US" sz="2000" b="1" i="1" smtClean="0">
                        <a:latin typeface="Cambria Math"/>
                      </a:rPr>
                      <m:t>,  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𝟏</m:t>
                    </m:r>
                    <m:r>
                      <a:rPr lang="en-US" sz="2000" b="1" i="1" smtClean="0">
                        <a:latin typeface="Cambria Math"/>
                      </a:rPr>
                      <m:t>,  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𝟒</m:t>
                    </m:r>
                  </m:oMath>
                </a14:m>
                <a:r>
                  <a:rPr lang="kk-KZ" sz="2000" b="1" dirty="0"/>
                  <a:t> сызықтарымен шектелген фигураның ауданын табыңыз</a:t>
                </a:r>
                <a:r>
                  <a:rPr lang="en-US" sz="2000" b="1" dirty="0"/>
                  <a:t>.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72" y="1125227"/>
                <a:ext cx="9648967" cy="714876"/>
              </a:xfrm>
              <a:prstGeom prst="rect">
                <a:avLst/>
              </a:prstGeom>
              <a:blipFill rotWithShape="1">
                <a:blip r:embed="rId2"/>
                <a:stretch>
                  <a:fillRect l="-632" t="-2564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392072" y="2035390"/>
            <a:ext cx="152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 </a:t>
            </a:r>
            <a:endParaRPr lang="ru-RU" sz="2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11446" y="1923029"/>
                <a:ext cx="2447401" cy="64812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+6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446" y="1923029"/>
                <a:ext cx="2447401" cy="6481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96000" y="2081556"/>
                <a:ext cx="1892826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81556"/>
                <a:ext cx="189282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01253" y="2852781"/>
                <a:ext cx="3347648" cy="6127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∙16+6∙4=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53" y="2852781"/>
                <a:ext cx="3347648" cy="6127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01253" y="3626421"/>
                <a:ext cx="3091166" cy="6127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∙1+6∙1=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53" y="3626421"/>
                <a:ext cx="3091166" cy="6127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01254" y="4523482"/>
                <a:ext cx="2452594" cy="6127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54" y="4523482"/>
                <a:ext cx="2452594" cy="6127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392072" y="5354386"/>
            <a:ext cx="354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</a:t>
            </a:r>
            <a:r>
              <a:rPr lang="kk-K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кв. бірл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847" y="2571155"/>
            <a:ext cx="3057695" cy="305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56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4FCEE11-4AB3-4847-9E51-E42FD092039B}"/>
              </a:ext>
            </a:extLst>
          </p:cNvPr>
          <p:cNvSpPr txBox="1"/>
          <p:nvPr/>
        </p:nvSpPr>
        <p:spPr>
          <a:xfrm>
            <a:off x="1598420" y="3117542"/>
            <a:ext cx="64463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қисықсызықты трапецияның анықтамасын </a:t>
            </a:r>
            <a:r>
              <a:rPr lang="kk-KZ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білдіңіздер </a:t>
            </a:r>
            <a:r>
              <a:rPr lang="kk-KZ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 оның ауданын табуды </a:t>
            </a:r>
            <a:r>
              <a:rPr lang="kk-KZ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үйрендіңіздер.</a:t>
            </a:r>
            <a:endParaRPr lang="en-ID" sz="3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050472" y="1954613"/>
            <a:ext cx="44779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Қорытынды</a:t>
            </a:r>
            <a:r>
              <a:rPr lang="ru-RU" sz="5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5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74" y="1954613"/>
            <a:ext cx="3521413" cy="43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1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933" y="1073175"/>
            <a:ext cx="9846733" cy="905417"/>
          </a:xfrm>
        </p:spPr>
        <p:txBody>
          <a:bodyPr>
            <a:noAutofit/>
          </a:bodyPr>
          <a:lstStyle/>
          <a:p>
            <a:r>
              <a:rPr lang="kk-KZ" sz="4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Қисықсызықты трапеция және оның ауданы </a:t>
            </a:r>
            <a:endParaRPr lang="en-ID" sz="4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6234" y="2482369"/>
            <a:ext cx="6519300" cy="2720941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сабақта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kk-KZ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қисықсызықты трапецияның анықтамасын білесіздер және оның ауданын табуды үйренесіздер.</a:t>
            </a:r>
            <a:endParaRPr lang="en-ID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74" y="1954613"/>
            <a:ext cx="3521413" cy="43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на тему &quot;Интеграл. Площадь криволинейной трапеции»&quot; по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5" t="16017" r="23264" b="38646"/>
          <a:stretch/>
        </p:blipFill>
        <p:spPr bwMode="auto">
          <a:xfrm>
            <a:off x="2962830" y="2095273"/>
            <a:ext cx="3710925" cy="21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60059" y="954560"/>
                <a:ext cx="9567081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k-KZ" b="1" dirty="0"/>
                  <a:t>Жоғарыдан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kk-KZ" b="1" dirty="0"/>
                  <a:t> функциясының графигімен, бүйір жақтарынан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kk-KZ" b="1" dirty="0"/>
                  <a:t> және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kk-KZ" b="1" dirty="0"/>
                  <a:t> түзулерімен, төменнен </a:t>
                </a:r>
                <a:r>
                  <a:rPr lang="en-US" b="1" dirty="0"/>
                  <a:t>Ox </a:t>
                </a:r>
                <a:r>
                  <a:rPr lang="kk-KZ" b="1" dirty="0"/>
                  <a:t>осімен шектелген жазық </a:t>
                </a:r>
                <a:r>
                  <a:rPr lang="en-US" b="1" dirty="0"/>
                  <a:t> ABCD </a:t>
                </a:r>
                <a:r>
                  <a:rPr lang="kk-KZ" b="1" dirty="0"/>
                  <a:t>фигурасы берілсін. Бұл жағдайда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kk-KZ" b="1" dirty="0"/>
                  <a:t> функциясы </a:t>
                </a:r>
                <a:r>
                  <a:rPr lang="en-US" b="1" dirty="0"/>
                  <a:t>[</a:t>
                </a:r>
                <a:r>
                  <a:rPr lang="en-US" b="1" dirty="0" err="1"/>
                  <a:t>a;b</a:t>
                </a:r>
                <a:r>
                  <a:rPr lang="en-US" b="1" dirty="0"/>
                  <a:t>] </a:t>
                </a:r>
                <a:r>
                  <a:rPr lang="kk-KZ" b="1" dirty="0"/>
                  <a:t>кесіндісінде анықталған және үзіліссіз деп саналады.  </a:t>
                </a:r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59" y="954560"/>
                <a:ext cx="9567081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510" t="-2551" b="-7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60060" y="5273649"/>
            <a:ext cx="790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Қисықсызықты трапецияның табаны ретінде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a;b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кесіндісі алынады. 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: Rounded Corners 109">
            <a:extLst>
              <a:ext uri="{FF2B5EF4-FFF2-40B4-BE49-F238E27FC236}">
                <a16:creationId xmlns="" xmlns:a16="http://schemas.microsoft.com/office/drawing/2014/main" id="{CC97A56F-58E2-41C2-9FDF-EEFA291242CB}"/>
              </a:ext>
            </a:extLst>
          </p:cNvPr>
          <p:cNvSpPr/>
          <p:nvPr/>
        </p:nvSpPr>
        <p:spPr>
          <a:xfrm>
            <a:off x="1160059" y="4234657"/>
            <a:ext cx="8338783" cy="1038992"/>
          </a:xfrm>
          <a:prstGeom prst="roundRect">
            <a:avLst>
              <a:gd name="adj" fmla="val 102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0061" y="4234657"/>
                <a:ext cx="83387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>
                    <a:solidFill>
                      <a:srgbClr val="002060"/>
                    </a:solidFill>
                  </a:rPr>
                  <a:t>Үзіліссіз теріс емес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kk-KZ" b="1" dirty="0">
                    <a:solidFill>
                      <a:srgbClr val="002060"/>
                    </a:solidFill>
                  </a:rPr>
                  <a:t> функциясының графигімен, Ох осімен және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r>
                      <a:rPr lang="kk-KZ" b="1" i="0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kk-KZ" b="1" dirty="0">
                    <a:solidFill>
                      <a:srgbClr val="002060"/>
                    </a:solidFill>
                  </a:rPr>
                  <a:t> түзулерімен шектелген жазық фигура қисықсызықты трапеция деп аталады.  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61" y="4234657"/>
                <a:ext cx="8338782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585" t="-3311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973553" y="364290"/>
            <a:ext cx="822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Қисықсызықты трапеция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3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82840" y="4748546"/>
                <a:ext cx="2547813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𝑢𝑑𝑣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𝑢𝑣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𝑣𝑑𝑢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840" y="4748546"/>
                <a:ext cx="2547813" cy="8996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Урок-лекция по теме «Интеграл. Площадь криволинейной трапеции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" t="12755" r="13784" b="6649"/>
          <a:stretch/>
        </p:blipFill>
        <p:spPr bwMode="auto">
          <a:xfrm>
            <a:off x="7162135" y="1074577"/>
            <a:ext cx="3666009" cy="275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469" y="1136096"/>
            <a:ext cx="53073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Суретте өзіңізге белгілі функциялардың графиктерімен шектелген қисықсызықты трапецияға мысалдар келтірілген. 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469" y="2320945"/>
            <a:ext cx="466335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Қисықсызықты трапеция әртүрлі функциялардың графиктерінен де құралуы мүмкін. Ондай қисықсызықты трапецияның кейбір түрлері суретте көрсетілген. 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Геометрическое приложение определенного интеграла (площадь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b="52426"/>
          <a:stretch/>
        </p:blipFill>
        <p:spPr bwMode="auto">
          <a:xfrm>
            <a:off x="990469" y="3859816"/>
            <a:ext cx="5147526" cy="200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3553" y="364290"/>
            <a:ext cx="822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Қисықсызықты трапеция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4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82840" y="4748546"/>
                <a:ext cx="2547813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𝑢𝑑𝑣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𝑢𝑣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𝑣𝑑𝑢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840" y="4748546"/>
                <a:ext cx="2547813" cy="8996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Презентация на тему &quot;Интеграл. Площадь криволинейной трапеции»&quot; по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5" t="16017" r="23264" b="38646"/>
          <a:stretch/>
        </p:blipFill>
        <p:spPr bwMode="auto">
          <a:xfrm>
            <a:off x="1958969" y="3688700"/>
            <a:ext cx="3761519" cy="214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89260" y="3144654"/>
            <a:ext cx="387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/>
              <a:t>формуласымен анықталады. </a:t>
            </a:r>
            <a:endParaRPr lang="ru-RU" b="1" dirty="0"/>
          </a:p>
        </p:txBody>
      </p:sp>
      <p:sp>
        <p:nvSpPr>
          <p:cNvPr id="22" name="Rectangle: Rounded Corners 109">
            <a:extLst>
              <a:ext uri="{FF2B5EF4-FFF2-40B4-BE49-F238E27FC236}">
                <a16:creationId xmlns="" xmlns:a16="http://schemas.microsoft.com/office/drawing/2014/main" id="{CC97A56F-58E2-41C2-9FDF-EEFA291242CB}"/>
              </a:ext>
            </a:extLst>
          </p:cNvPr>
          <p:cNvSpPr/>
          <p:nvPr/>
        </p:nvSpPr>
        <p:spPr>
          <a:xfrm>
            <a:off x="1128868" y="904399"/>
            <a:ext cx="9934264" cy="2102955"/>
          </a:xfrm>
          <a:prstGeom prst="roundRect">
            <a:avLst>
              <a:gd name="adj" fmla="val 102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23700" y="999187"/>
                <a:ext cx="9544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dirty="0" smtClean="0">
                    <a:solidFill>
                      <a:schemeClr val="tx1"/>
                    </a:solidFill>
                  </a:rPr>
                  <a:t>Теорема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∈[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)≥0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</a:rPr>
                  <a:t>үзіліссіз</a:t>
                </a:r>
                <a:r>
                  <a:rPr lang="ru-RU" sz="2400" dirty="0">
                    <a:solidFill>
                      <a:schemeClr val="tx1"/>
                    </a:solidFill>
                  </a:rPr>
                  <a:t> функция,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kk-KZ" sz="2400" dirty="0">
                    <a:solidFill>
                      <a:schemeClr val="tx1"/>
                    </a:solidFill>
                  </a:rPr>
                  <a:t> оның алғашқы функциясы болсын. Онда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функциясының </a:t>
                </a:r>
                <a:r>
                  <a:rPr lang="ru-RU" sz="2400" dirty="0" err="1">
                    <a:solidFill>
                      <a:schemeClr val="tx1"/>
                    </a:solidFill>
                  </a:rPr>
                  <a:t>графигімен</a:t>
                </a:r>
                <a:r>
                  <a:rPr lang="ru-RU" sz="2400" dirty="0">
                    <a:solidFill>
                      <a:schemeClr val="tx1"/>
                    </a:solidFill>
                  </a:rPr>
                  <a:t>,   Ох </a:t>
                </a:r>
                <a:r>
                  <a:rPr lang="ru-RU" sz="2400" dirty="0" err="1">
                    <a:solidFill>
                      <a:schemeClr val="tx1"/>
                    </a:solidFill>
                  </a:rPr>
                  <a:t>осімен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</a:rPr>
                  <a:t>және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kk-KZ" sz="240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kk-KZ" sz="2400" dirty="0">
                    <a:solidFill>
                      <a:schemeClr val="tx1"/>
                    </a:solidFill>
                  </a:rPr>
                  <a:t> түзулерімен шектелген қисықсызықты трапецияның ауданы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700" y="999187"/>
                <a:ext cx="9544600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958" t="-2516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: Rounded Corners 132">
            <a:extLst>
              <a:ext uri="{FF2B5EF4-FFF2-40B4-BE49-F238E27FC236}">
                <a16:creationId xmlns="" xmlns:a16="http://schemas.microsoft.com/office/drawing/2014/main" id="{8983B7E8-8CF5-4CC7-96B2-38EACF35BC44}"/>
              </a:ext>
            </a:extLst>
          </p:cNvPr>
          <p:cNvSpPr/>
          <p:nvPr/>
        </p:nvSpPr>
        <p:spPr>
          <a:xfrm>
            <a:off x="4043459" y="3061360"/>
            <a:ext cx="3031066" cy="595114"/>
          </a:xfrm>
          <a:prstGeom prst="roundRect">
            <a:avLst>
              <a:gd name="adj" fmla="val 1026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Прямоугольник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86497" y="3093586"/>
            <a:ext cx="2467983" cy="46166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3553" y="364290"/>
            <a:ext cx="822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Қисықсызықты трапецияның ауданы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8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33358" y="963780"/>
                <a:ext cx="4128202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𝒚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𝒙</m:t>
                    </m:r>
                    <m:r>
                      <a:rPr lang="en-US" sz="2400" b="1" i="1" dirty="0">
                        <a:latin typeface="Cambria Math"/>
                        <a:ea typeface="Cambria Math"/>
                      </a:rPr>
                      <m:t>∈[</m:t>
                    </m:r>
                    <m:r>
                      <a:rPr lang="en-US" sz="2400" b="1" i="1" dirty="0"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2400" b="1" i="1" dirty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1" i="1" dirty="0"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2400" b="1" i="1" dirty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2400" b="1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𝒇</m:t>
                    </m:r>
                    <m:r>
                      <a:rPr lang="en-US" sz="2400" b="1" i="1" dirty="0">
                        <a:latin typeface="Cambria Math"/>
                      </a:rPr>
                      <m:t>(</m:t>
                    </m:r>
                    <m:r>
                      <a:rPr lang="en-US" sz="2400" b="1" i="1" dirty="0">
                        <a:latin typeface="Cambria Math"/>
                      </a:rPr>
                      <m:t>𝒙</m:t>
                    </m:r>
                    <m:r>
                      <a:rPr lang="en-US" sz="2400" b="1" i="1" dirty="0">
                        <a:latin typeface="Cambria Math"/>
                      </a:rPr>
                      <m:t>)≥</m:t>
                    </m:r>
                    <m:r>
                      <a:rPr lang="en-US" sz="2400" b="1" i="1" dirty="0">
                        <a:latin typeface="Cambria Math"/>
                      </a:rPr>
                      <m:t>𝟎</m:t>
                    </m:r>
                  </m:oMath>
                </a14:m>
                <a:endParaRPr lang="ru-RU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58" y="963780"/>
                <a:ext cx="412820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442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" name="Rectangle: Rounded Corners 13">
            <a:extLst>
              <a:ext uri="{FF2B5EF4-FFF2-40B4-BE49-F238E27FC236}">
                <a16:creationId xmlns="" xmlns:a16="http://schemas.microsoft.com/office/drawing/2014/main" id="{694E6B52-0A15-4CE0-B2B1-1DBB60DE16F2}"/>
              </a:ext>
            </a:extLst>
          </p:cNvPr>
          <p:cNvSpPr/>
          <p:nvPr/>
        </p:nvSpPr>
        <p:spPr>
          <a:xfrm>
            <a:off x="1233358" y="2146815"/>
            <a:ext cx="9643907" cy="750217"/>
          </a:xfrm>
          <a:prstGeom prst="roundRect">
            <a:avLst>
              <a:gd name="adj" fmla="val 10261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5519" y="2315156"/>
                <a:ext cx="9431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>
                    <a:solidFill>
                      <a:schemeClr val="tx1"/>
                    </a:solidFill>
                  </a:rPr>
                  <a:t>координаталық жазықтықта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∈[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kk-KZ" b="1" dirty="0">
                    <a:solidFill>
                      <a:schemeClr val="tx1"/>
                    </a:solidFill>
                  </a:rPr>
                  <a:t> функциясының графигін саламыз; 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519" y="2315156"/>
                <a:ext cx="943174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17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7" name="TextBox 246"/>
          <p:cNvSpPr txBox="1"/>
          <p:nvPr/>
        </p:nvSpPr>
        <p:spPr>
          <a:xfrm>
            <a:off x="1973553" y="364290"/>
            <a:ext cx="822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Қисықсызықты трапецияның ауданы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Rectangle: Rounded Corners 15">
                <a:extLst>
                  <a:ext uri="{FF2B5EF4-FFF2-40B4-BE49-F238E27FC236}">
                    <a16:creationId xmlns="" xmlns:a16="http://schemas.microsoft.com/office/drawing/2014/main" id="{29BEB2B4-B7B9-47F5-9082-5154D1A5366B}"/>
                  </a:ext>
                </a:extLst>
              </p:cNvPr>
              <p:cNvSpPr/>
              <p:nvPr/>
            </p:nvSpPr>
            <p:spPr>
              <a:xfrm>
                <a:off x="1233359" y="2988784"/>
                <a:ext cx="7975036" cy="682426"/>
              </a:xfrm>
              <a:prstGeom prst="roundRect">
                <a:avLst>
                  <a:gd name="adj" fmla="val 10261"/>
                </a:avLst>
              </a:prstGeom>
              <a:solidFill>
                <a:schemeClr val="accent3">
                  <a:lumMod val="7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kk-KZ" b="1" dirty="0">
                    <a:solidFill>
                      <a:schemeClr val="tx1"/>
                    </a:solidFill>
                  </a:rPr>
                  <a:t> функциясының </a:t>
                </a:r>
                <a14:m>
                  <m:oMath xmlns:m="http://schemas.openxmlformats.org/officeDocument/2006/math">
                    <m:r>
                      <a:rPr lang="kk-KZ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𝑭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kk-KZ" b="1" dirty="0">
                    <a:solidFill>
                      <a:schemeClr val="tx1"/>
                    </a:solidFill>
                  </a:rPr>
                  <a:t> алғашқы функциясын анықтаймыз;  </a:t>
                </a:r>
                <a:endParaRPr lang="en-ID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8" name="Rectangle: Rounded Corners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9BEB2B4-B7B9-47F5-9082-5154D1A53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59" y="2988784"/>
                <a:ext cx="7975036" cy="682426"/>
              </a:xfrm>
              <a:prstGeom prst="roundRect">
                <a:avLst>
                  <a:gd name="adj" fmla="val 10261"/>
                </a:avLst>
              </a:prstGeom>
              <a:blipFill rotWithShape="1">
                <a:blip r:embed="rId4"/>
                <a:stretch>
                  <a:fillRect r="-1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Rectangle: Rounded Corners 18">
                <a:extLst>
                  <a:ext uri="{FF2B5EF4-FFF2-40B4-BE49-F238E27FC236}">
                    <a16:creationId xmlns="" xmlns:a16="http://schemas.microsoft.com/office/drawing/2014/main" id="{543A23C1-84EA-48F7-BB84-1C6A65AC07DC}"/>
                  </a:ext>
                </a:extLst>
              </p:cNvPr>
              <p:cNvSpPr/>
              <p:nvPr/>
            </p:nvSpPr>
            <p:spPr>
              <a:xfrm>
                <a:off x="1263184" y="4029009"/>
                <a:ext cx="7945212" cy="802297"/>
              </a:xfrm>
              <a:prstGeom prst="roundRect">
                <a:avLst>
                  <a:gd name="adj" fmla="val 10261"/>
                </a:avLst>
              </a:prstGeom>
              <a:solidFill>
                <a:schemeClr val="accent2">
                  <a:lumMod val="7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k-KZ" b="1" dirty="0">
                    <a:solidFill>
                      <a:schemeClr val="tx1"/>
                    </a:solidFill>
                  </a:rPr>
                  <a:t>егер айқын көрсетілмесе, </a:t>
                </a:r>
                <a:r>
                  <a:rPr lang="ru-RU" b="1" dirty="0" err="1">
                    <a:solidFill>
                      <a:schemeClr val="tx1"/>
                    </a:solidFill>
                  </a:rPr>
                  <a:t>қисықсызықты</a:t>
                </a:r>
                <a:r>
                  <a:rPr lang="ru-RU" b="1" dirty="0">
                    <a:solidFill>
                      <a:schemeClr val="tx1"/>
                    </a:solidFill>
                  </a:rPr>
                  <a:t> </a:t>
                </a:r>
                <a:r>
                  <a:rPr lang="ru-RU" b="1" dirty="0" err="1">
                    <a:solidFill>
                      <a:schemeClr val="tx1"/>
                    </a:solidFill>
                  </a:rPr>
                  <a:t>трапецияның</a:t>
                </a:r>
                <a:r>
                  <a:rPr lang="ru-RU" b="1" dirty="0">
                    <a:solidFill>
                      <a:schemeClr val="tx1"/>
                    </a:solidFill>
                  </a:rPr>
                  <a:t> </a:t>
                </a:r>
                <a:r>
                  <a:rPr lang="ru-RU" b="1" dirty="0" err="1">
                    <a:solidFill>
                      <a:schemeClr val="tx1"/>
                    </a:solidFill>
                  </a:rPr>
                  <a:t>төменгі</a:t>
                </a:r>
                <a:r>
                  <a:rPr lang="ru-RU" b="1" dirty="0">
                    <a:solidFill>
                      <a:schemeClr val="tx1"/>
                    </a:solidFill>
                  </a:rPr>
                  <a:t> </a:t>
                </a:r>
                <a:r>
                  <a:rPr lang="ru-RU" b="1" dirty="0" err="1">
                    <a:solidFill>
                      <a:schemeClr val="tx1"/>
                    </a:solidFill>
                  </a:rPr>
                  <a:t>табаны</a:t>
                </a:r>
                <a:r>
                  <a:rPr lang="ru-RU" b="1" dirty="0">
                    <a:solidFill>
                      <a:schemeClr val="tx1"/>
                    </a:solidFill>
                  </a:rPr>
                  <a:t> </a:t>
                </a:r>
                <a:r>
                  <a:rPr lang="ru-RU" b="1" dirty="0" err="1">
                    <a:solidFill>
                      <a:schemeClr val="tx1"/>
                    </a:solidFill>
                  </a:rPr>
                  <a:t>болатын</a:t>
                </a:r>
                <a:r>
                  <a:rPr lang="ru-RU" b="1" dirty="0">
                    <a:solidFill>
                      <a:schemeClr val="tx1"/>
                    </a:solidFill>
                  </a:rPr>
                  <a:t> </a:t>
                </a:r>
                <a:r>
                  <a:rPr lang="ru-RU" b="1" dirty="0" err="1">
                    <a:solidFill>
                      <a:schemeClr val="tx1"/>
                    </a:solidFill>
                  </a:rPr>
                  <a:t>кесіндінің</a:t>
                </a:r>
                <a:r>
                  <a:rPr lang="ru-RU" b="1" dirty="0">
                    <a:solidFill>
                      <a:schemeClr val="tx1"/>
                    </a:solidFill>
                  </a:rPr>
                  <a:t> </a:t>
                </a:r>
                <a:r>
                  <a:rPr lang="ru-RU" b="1" dirty="0" err="1">
                    <a:solidFill>
                      <a:schemeClr val="tx1"/>
                    </a:solidFill>
                  </a:rPr>
                  <a:t>шеткі</a:t>
                </a:r>
                <a:r>
                  <a:rPr lang="ru-RU" b="1" dirty="0">
                    <a:solidFill>
                      <a:schemeClr val="tx1"/>
                    </a:solidFill>
                  </a:rPr>
                  <a:t> </a:t>
                </a:r>
                <a:r>
                  <a:rPr lang="ru-RU" b="1" dirty="0" err="1">
                    <a:solidFill>
                      <a:schemeClr val="tx1"/>
                    </a:solidFill>
                  </a:rPr>
                  <a:t>нүктелерінің</a:t>
                </a:r>
                <a:r>
                  <a:rPr lang="ru-RU" b="1" dirty="0">
                    <a:solidFill>
                      <a:schemeClr val="tx1"/>
                    </a:solidFill>
                  </a:rPr>
                  <a:t> </a:t>
                </a:r>
                <a:r>
                  <a:rPr lang="ru-RU" b="1" dirty="0" err="1">
                    <a:solidFill>
                      <a:schemeClr val="tx1"/>
                    </a:solidFill>
                  </a:rPr>
                  <a:t>координаталарын</a:t>
                </a:r>
                <a:r>
                  <a:rPr lang="ru-RU" b="1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kk-KZ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мен 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kk-KZ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−ны</m:t>
                    </m:r>
                  </m:oMath>
                </a14:m>
                <a:r>
                  <a:rPr lang="ru-RU" b="1" dirty="0">
                    <a:solidFill>
                      <a:schemeClr val="tx1"/>
                    </a:solidFill>
                  </a:rPr>
                  <a:t>) </a:t>
                </a:r>
                <a:r>
                  <a:rPr lang="ru-RU" b="1" dirty="0" err="1">
                    <a:solidFill>
                      <a:schemeClr val="tx1"/>
                    </a:solidFill>
                  </a:rPr>
                  <a:t>анықтаймыз</a:t>
                </a:r>
                <a:r>
                  <a:rPr lang="ru-RU" b="1" dirty="0">
                    <a:solidFill>
                      <a:schemeClr val="tx1"/>
                    </a:solidFill>
                  </a:rPr>
                  <a:t>;</a:t>
                </a:r>
                <a:endParaRPr lang="en-ID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9" name="Rectangle: Rounded Corners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43A23C1-84EA-48F7-BB84-1C6A65AC0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184" y="4029009"/>
                <a:ext cx="7945212" cy="802297"/>
              </a:xfrm>
              <a:prstGeom prst="roundRect">
                <a:avLst>
                  <a:gd name="adj" fmla="val 10261"/>
                </a:avLst>
              </a:prstGeom>
              <a:blipFill rotWithShape="1">
                <a:blip r:embed="rId5"/>
                <a:stretch>
                  <a:fillRect t="-10606" b="-189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Rectangle: Rounded Corners 19">
                <a:extLst>
                  <a:ext uri="{FF2B5EF4-FFF2-40B4-BE49-F238E27FC236}">
                    <a16:creationId xmlns="" xmlns:a16="http://schemas.microsoft.com/office/drawing/2014/main" id="{D694AAAC-AB62-46B9-BD7E-BC0C47FFF4A0}"/>
                  </a:ext>
                </a:extLst>
              </p:cNvPr>
              <p:cNvSpPr/>
              <p:nvPr/>
            </p:nvSpPr>
            <p:spPr>
              <a:xfrm>
                <a:off x="1263183" y="5019980"/>
                <a:ext cx="7945212" cy="643841"/>
              </a:xfrm>
              <a:prstGeom prst="roundRect">
                <a:avLst>
                  <a:gd name="adj" fmla="val 10261"/>
                </a:avLst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</m:oMath>
                </a14:m>
                <a:r>
                  <a:rPr lang="kk-KZ" b="1" dirty="0">
                    <a:solidFill>
                      <a:schemeClr val="tx1"/>
                    </a:solidFill>
                  </a:rPr>
                  <a:t>  формуласы бойынша </a:t>
                </a:r>
                <a:r>
                  <a:rPr lang="ru-RU" b="1" dirty="0" err="1">
                    <a:solidFill>
                      <a:schemeClr val="tx1"/>
                    </a:solidFill>
                  </a:rPr>
                  <a:t>қисықсызықты</a:t>
                </a:r>
                <a:r>
                  <a:rPr lang="ru-RU" b="1" dirty="0">
                    <a:solidFill>
                      <a:schemeClr val="tx1"/>
                    </a:solidFill>
                  </a:rPr>
                  <a:t> </a:t>
                </a:r>
                <a:r>
                  <a:rPr lang="ru-RU" b="1" dirty="0" err="1">
                    <a:solidFill>
                      <a:schemeClr val="tx1"/>
                    </a:solidFill>
                  </a:rPr>
                  <a:t>трапецияның</a:t>
                </a:r>
                <a:r>
                  <a:rPr lang="ru-RU" b="1" dirty="0">
                    <a:solidFill>
                      <a:schemeClr val="tx1"/>
                    </a:solidFill>
                  </a:rPr>
                  <a:t> </a:t>
                </a:r>
                <a:r>
                  <a:rPr lang="ru-RU" b="1" dirty="0" err="1">
                    <a:solidFill>
                      <a:schemeClr val="tx1"/>
                    </a:solidFill>
                  </a:rPr>
                  <a:t>ауданын</a:t>
                </a:r>
                <a:r>
                  <a:rPr lang="ru-RU" b="1" dirty="0">
                    <a:solidFill>
                      <a:schemeClr val="tx1"/>
                    </a:solidFill>
                  </a:rPr>
                  <a:t> </a:t>
                </a:r>
                <a:r>
                  <a:rPr lang="ru-RU" b="1" dirty="0" err="1">
                    <a:solidFill>
                      <a:schemeClr val="tx1"/>
                    </a:solidFill>
                  </a:rPr>
                  <a:t>табамыз</a:t>
                </a:r>
                <a:r>
                  <a:rPr lang="ru-RU" b="1" dirty="0">
                    <a:solidFill>
                      <a:schemeClr val="tx1"/>
                    </a:solidFill>
                  </a:rPr>
                  <a:t>.</a:t>
                </a:r>
                <a:endParaRPr lang="en-ID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0" name="Rectangle: Rounded Corners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94AAAC-AB62-46B9-BD7E-BC0C47FFF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183" y="5019980"/>
                <a:ext cx="7945212" cy="643841"/>
              </a:xfrm>
              <a:prstGeom prst="roundRect">
                <a:avLst>
                  <a:gd name="adj" fmla="val 10261"/>
                </a:avLst>
              </a:prstGeom>
              <a:blipFill rotWithShape="1">
                <a:blip r:embed="rId6"/>
                <a:stretch>
                  <a:fillRect t="-3774" r="-77" b="-150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233358" y="1453498"/>
            <a:ext cx="10198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функциясының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графигімен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шектелген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қисықсызықты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трапецияның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ауданын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табу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келесі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алгоритм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қолданылады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1054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6" grpId="0" animBg="1"/>
      <p:bldP spid="248" grpId="0" animBg="1"/>
      <p:bldP spid="249" grpId="0" animBg="1"/>
      <p:bldP spid="250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69" y="2173309"/>
            <a:ext cx="4591828" cy="34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82840" y="4748546"/>
                <a:ext cx="2547813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𝑢𝑑𝑣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𝑢𝑣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𝑣𝑑𝑢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840" y="4748546"/>
                <a:ext cx="2547813" cy="8996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180" y="1189908"/>
                <a:ext cx="10212946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sz="2400" b="1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𝟎</m:t>
                    </m:r>
                    <m:r>
                      <a:rPr lang="kk-KZ" sz="24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kk-KZ" sz="2400" b="1" dirty="0"/>
                  <a:t>және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𝒚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dirty="0" err="1"/>
                  <a:t>сызықтарымен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шектелген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қисықсызықты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трапецияның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ауданын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табыңыз</a:t>
                </a:r>
                <a:r>
                  <a:rPr lang="ru-RU" sz="2400" b="1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80" y="1189908"/>
                <a:ext cx="10212946" cy="839332"/>
              </a:xfrm>
              <a:prstGeom prst="rect">
                <a:avLst/>
              </a:prstGeom>
              <a:blipFill rotWithShape="1">
                <a:blip r:embed="rId4"/>
                <a:stretch>
                  <a:fillRect l="-896" t="-4348" b="-15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30966" y="2223578"/>
            <a:ext cx="13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2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85967" y="3209104"/>
                <a:ext cx="2484526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𝑺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967" y="3209104"/>
                <a:ext cx="248452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180" y="3876703"/>
                <a:ext cx="4413709" cy="8428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𝑺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80" y="3876703"/>
                <a:ext cx="4413709" cy="8428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180" y="5075067"/>
                <a:ext cx="3575714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𝟐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кв. бірл. </a:t>
                </a:r>
                <a:endParaRPr lang="ru-RU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80" y="5075067"/>
                <a:ext cx="3575714" cy="625812"/>
              </a:xfrm>
              <a:prstGeom prst="rect">
                <a:avLst/>
              </a:prstGeom>
              <a:blipFill rotWithShape="0">
                <a:blip r:embed="rId7"/>
                <a:stretch>
                  <a:fillRect l="-2555" r="-2215" b="-6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021361" y="2130273"/>
                <a:ext cx="1625701" cy="8428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361" y="2130273"/>
                <a:ext cx="1625701" cy="84285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7876377" y="2130273"/>
                <a:ext cx="2467983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377" y="2130273"/>
                <a:ext cx="2467983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-116007" y="678627"/>
            <a:ext cx="4763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Мысалы:</a:t>
            </a:r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0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7480" y="1300205"/>
                <a:ext cx="630526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dirty="0"/>
                  <a:t>Абсцисса осімен,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kk-KZ" sz="2400" dirty="0"/>
                  <a:t> түзулерімен және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𝑠𝑖𝑛𝑥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k-KZ" sz="2400" dirty="0"/>
                  <a:t>функциясының графигімен шектелген қисықсызықты трапецияның ауданын табыңыз</a:t>
                </a:r>
                <a:r>
                  <a:rPr lang="en-US" sz="2400" dirty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480" y="1300205"/>
                <a:ext cx="6305266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449" t="-2713" r="-676" b="-8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57962" y="2990569"/>
            <a:ext cx="188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2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57962" y="3648225"/>
                <a:ext cx="2194832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=−</m:t>
                      </m:r>
                      <m:r>
                        <a:rPr lang="en-US" sz="2400" b="1" i="1" smtClean="0">
                          <a:latin typeface="Cambria Math"/>
                        </a:rPr>
                        <m:t>𝒄𝒐𝒔𝒙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962" y="3648225"/>
                <a:ext cx="219483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2814" y="3647971"/>
                <a:ext cx="2527102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𝒂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,  </m:t>
                      </m:r>
                      <m:r>
                        <a:rPr lang="en-US" sz="2400" b="1" i="1" smtClean="0">
                          <a:latin typeface="Cambria Math"/>
                        </a:rPr>
                        <m:t>𝒃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814" y="3647971"/>
                <a:ext cx="252710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57962" y="4349716"/>
                <a:ext cx="7795852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𝑺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=−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962" y="4349716"/>
                <a:ext cx="779585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57962" y="5109753"/>
            <a:ext cx="409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</a:t>
            </a:r>
            <a:r>
              <a:rPr lang="ru-RU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kk-K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  бірл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6007" y="678627"/>
            <a:ext cx="4763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Мысалы:</a:t>
            </a:r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937111" y="894562"/>
            <a:ext cx="3365884" cy="2604585"/>
            <a:chOff x="7937111" y="894562"/>
            <a:chExt cx="3365884" cy="260458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87" t="26492" r="37449" b="25384"/>
            <a:stretch/>
          </p:blipFill>
          <p:spPr bwMode="auto">
            <a:xfrm>
              <a:off x="7937111" y="894562"/>
              <a:ext cx="3365884" cy="260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9537991" y="1784874"/>
              <a:ext cx="0" cy="15629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762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75114" y="1119540"/>
                <a:ext cx="10306000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=−</m:t>
                    </m:r>
                    <m:r>
                      <a:rPr lang="en-US" sz="24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kk-KZ" sz="2400" b="1" dirty="0"/>
                  <a:t>1</a:t>
                </a:r>
                <a:r>
                  <a:rPr lang="en-US" sz="2400" b="1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𝟎</m:t>
                    </m:r>
                    <m:r>
                      <a:rPr lang="kk-KZ" sz="24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kk-KZ" sz="2400" b="1" dirty="0"/>
                  <a:t>және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𝒚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2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kk-KZ" sz="2400" b="1" i="1" smtClean="0">
                        <a:latin typeface="Cambria Math"/>
                      </a:rPr>
                      <m:t>+</m:t>
                    </m:r>
                    <m:r>
                      <a:rPr lang="kk-KZ" sz="2400" b="1" i="1" smtClean="0">
                        <a:latin typeface="Cambria Math"/>
                      </a:rPr>
                      <m:t>𝟏</m:t>
                    </m:r>
                    <m:r>
                      <a:rPr lang="kk-KZ" sz="2400" b="1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ru-RU" sz="2400" b="1" dirty="0" err="1"/>
                  <a:t>сызықтарымен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шектелген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қисықсызықты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трапецияның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ауданын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табыңыз</a:t>
                </a:r>
                <a:r>
                  <a:rPr lang="ru-RU" sz="2400" b="1" dirty="0"/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14" y="1119540"/>
                <a:ext cx="10306000" cy="839332"/>
              </a:xfrm>
              <a:prstGeom prst="rect">
                <a:avLst/>
              </a:prstGeom>
              <a:blipFill rotWithShape="1">
                <a:blip r:embed="rId2"/>
                <a:stretch>
                  <a:fillRect l="-946" t="-4380" b="-167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51128" y="2112233"/>
            <a:ext cx="163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2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62858" y="1921635"/>
                <a:ext cx="2450223" cy="8428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858" y="1921635"/>
                <a:ext cx="2450223" cy="8428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83448" y="2882059"/>
                <a:ext cx="3010824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𝑺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448" y="2882059"/>
                <a:ext cx="301082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27366" y="4416185"/>
                <a:ext cx="4655505" cy="7861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  <m:r>
                        <a:rPr lang="en-US" sz="2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366" y="4416185"/>
                <a:ext cx="4655505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54617" y="3411841"/>
                <a:ext cx="4997971" cy="93910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latin typeface="Cambria Math"/>
                        </a:rPr>
                        <m:t>𝟏</m:t>
                      </m:r>
                      <m:r>
                        <a:rPr lang="en-US" sz="2400" b="1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2400" b="1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ru-RU" sz="2400" b="1" dirty="0"/>
                            <m:t> </m:t>
                          </m:r>
                        </m:e>
                      </m:d>
                      <m:r>
                        <a:rPr lang="en-US" sz="2400" b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617" y="3411841"/>
                <a:ext cx="4997971" cy="9391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1128" y="5202362"/>
                <a:ext cx="3997607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𝟏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кв. бірл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ru-RU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28" y="5202362"/>
                <a:ext cx="3997607" cy="625812"/>
              </a:xfrm>
              <a:prstGeom prst="rect">
                <a:avLst/>
              </a:prstGeom>
              <a:blipFill rotWithShape="0">
                <a:blip r:embed="rId8"/>
                <a:stretch>
                  <a:fillRect l="-2443" b="-5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-116007" y="678627"/>
            <a:ext cx="4763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873580" y="2074618"/>
            <a:ext cx="2802858" cy="2711525"/>
            <a:chOff x="7052980" y="2075102"/>
            <a:chExt cx="2623458" cy="2537243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980" y="2075102"/>
              <a:ext cx="2623458" cy="253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Прямая соединительная линия 2"/>
            <p:cNvCxnSpPr/>
            <p:nvPr/>
          </p:nvCxnSpPr>
          <p:spPr>
            <a:xfrm>
              <a:off x="8546122" y="2861572"/>
              <a:ext cx="23447" cy="1634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7866184" y="2882059"/>
              <a:ext cx="11723" cy="1511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06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372</Words>
  <Application>Microsoft Office PowerPoint</Application>
  <PresentationFormat>Широкоэкранный</PresentationFormat>
  <Paragraphs>80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Tahoma</vt:lpstr>
      <vt:lpstr>Тема Office</vt:lpstr>
      <vt:lpstr>Презентация PowerPoint</vt:lpstr>
      <vt:lpstr>Қисықсызықты трапеция және оның ауданы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Действительные числа</dc:title>
  <dc:creator>User</dc:creator>
  <cp:lastModifiedBy>Huawei</cp:lastModifiedBy>
  <cp:revision>71</cp:revision>
  <dcterms:created xsi:type="dcterms:W3CDTF">2022-09-04T21:41:09Z</dcterms:created>
  <dcterms:modified xsi:type="dcterms:W3CDTF">2024-08-14T15:54:54Z</dcterms:modified>
</cp:coreProperties>
</file>