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41" r:id="rId3"/>
    <p:sldId id="326" r:id="rId4"/>
    <p:sldId id="327" r:id="rId5"/>
    <p:sldId id="330" r:id="rId6"/>
    <p:sldId id="329" r:id="rId7"/>
    <p:sldId id="331" r:id="rId8"/>
    <p:sldId id="332" r:id="rId9"/>
    <p:sldId id="356" r:id="rId10"/>
    <p:sldId id="333" r:id="rId11"/>
    <p:sldId id="355" r:id="rId12"/>
    <p:sldId id="357" r:id="rId13"/>
    <p:sldId id="359" r:id="rId14"/>
    <p:sldId id="358" r:id="rId15"/>
    <p:sldId id="316" r:id="rId16"/>
    <p:sldId id="360" r:id="rId17"/>
    <p:sldId id="346" r:id="rId18"/>
    <p:sldId id="347" r:id="rId19"/>
    <p:sldId id="348" r:id="rId20"/>
    <p:sldId id="349" r:id="rId21"/>
    <p:sldId id="350" r:id="rId22"/>
    <p:sldId id="351" r:id="rId23"/>
    <p:sldId id="353" r:id="rId24"/>
    <p:sldId id="354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KhaN" initials="E" lastIdx="0" clrIdx="0">
    <p:extLst>
      <p:ext uri="{19B8F6BF-5375-455C-9EA6-DF929625EA0E}">
        <p15:presenceInfo xmlns:p15="http://schemas.microsoft.com/office/powerpoint/2012/main" userId="ErK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2132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13701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40736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741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46036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60921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0940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87870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84355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2671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667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3392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74319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46836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54149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2117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0006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4522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60788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89919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8367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6233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167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93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А.И.Куприн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хронограф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Гранатовый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браслет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10 класс 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78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280026"/>
            <a:ext cx="8219256" cy="4846137"/>
          </a:xfrm>
        </p:spPr>
        <p:txBody>
          <a:bodyPr>
            <a:normAutofit/>
          </a:bodyPr>
          <a:lstStyle/>
          <a:p>
            <a:pPr algn="just"/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1910 года Куприн писал о сюжете рассказа своему другу, критику Ф. Д. Батюшкову: "Это – помнишь – печальная история маленького телеграфного чиновника П. П. </a:t>
            </a:r>
            <a:r>
              <a:rPr lang="ru-RU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Жолтикова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был так безнадёжно, трогательно и самоотверженно влюблён в мать писателя 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Любимова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kk-KZ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kk-KZ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сюжета случай, имевший место в реальной жизни. Мать Куприна была в такой же ситуации, как и героиня романа. Это история трагической любви, наполненная загадочными символами, мистическим настроением</a:t>
            </a:r>
            <a:r>
              <a:rPr lang="kk-KZ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k-KZ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2500" i="1" dirty="0">
                <a:latin typeface="Times New Roman" panose="02020603050405020304" pitchFamily="18" charset="0"/>
                <a:ea typeface="Calibri" panose="020F0502020204030204" pitchFamily="34" charset="0"/>
              </a:rPr>
              <a:t>романтическим пафосом.</a:t>
            </a:r>
            <a:r>
              <a:rPr lang="kk-KZ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78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35658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Вокруг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“Гранатового браслета”; по сей день идут споры о его жанровой принадлежности. Зачастую произведение относят к жан­ру повести. Определенную роль здесь сыграло его композиционное </a:t>
            </a: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построение: “Гранатовый браслет: состоит из 13 небольших главок.</a:t>
            </a:r>
            <a:endParaRPr lang="ru-RU" sz="2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500"/>
              </a:spcAft>
            </a:pPr>
            <a:r>
              <a:rPr lang="ru-RU" sz="2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Вероятно, в определении жанра необходимо следовать за автором, который определял жанр своего произведения как рассказ.</a:t>
            </a:r>
            <a:endParaRPr lang="ru-RU" sz="2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Жанровое своеобразие повести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78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algn="just" fontAlgn="base">
              <a:lnSpc>
                <a:spcPct val="115000"/>
              </a:lnSpc>
              <a:spcAft>
                <a:spcPts val="1500"/>
              </a:spcAft>
            </a:pPr>
            <a:r>
              <a:rPr lang="kk-KZ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События повести разворачиваются   </a:t>
            </a:r>
            <a:r>
              <a:rPr lang="kk-KZ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день  рождения княгини Веры Николаевны Шеиной.Празднуют на даче в кругу  самых близких  людей.В разгар веселья виновница торжества получает подарок- гранатовый  браслет.Оказывается, в  знак любви подарен Вере Николаевне чиновником Желтковым.</a:t>
            </a:r>
            <a:endParaRPr lang="ru-RU" sz="40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 повести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2555776" y="1151880"/>
            <a:ext cx="6218988" cy="1989088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defRPr/>
            </a:pPr>
            <a:r>
              <a:rPr 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 </a:t>
            </a:r>
            <a:r>
              <a:rPr lang="ru-RU" sz="1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Николаевна Шеина. </a:t>
            </a:r>
            <a:r>
              <a:rPr lang="ru-RU" sz="1800" b="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Жена Василия Львовича. Всячески помогает ему удерживать на плаву их шаткое финансовое положение. Страстная любовь к мужу превратилась в искренние дружеские отношения. Не скрывает о письмах телеграфиста от мужа. Искренне переживает его смерть, сожалея, что настоящая любовь прошла мимо.</a:t>
            </a:r>
            <a:endParaRPr lang="ru-RU" sz="1800" b="0" dirty="0"/>
          </a:p>
        </p:txBody>
      </p:sp>
      <p:sp>
        <p:nvSpPr>
          <p:cNvPr id="8" name="Объект 7"/>
          <p:cNvSpPr>
            <a:spLocks noGrp="1"/>
          </p:cNvSpPr>
          <p:nvPr>
            <p:ph type="body" sz="half" idx="2"/>
          </p:nvPr>
        </p:nvSpPr>
        <p:spPr>
          <a:xfrm>
            <a:off x="2555775" y="3495847"/>
            <a:ext cx="6218989" cy="2676354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Георгий Степанович Желтков.</a:t>
            </a:r>
            <a:r>
              <a:rPr lang="ru-RU" sz="17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«Гранатовом браслете» герои поражают своей искренностью и честностью, но среди них есть герой, который вызывает восхищение. Внешне ни </a:t>
            </a:r>
            <a:r>
              <a:rPr lang="ru-RU" sz="1700" i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1700" i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незаметный  мелкий </a:t>
            </a:r>
            <a:r>
              <a:rPr lang="ru-RU" sz="17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служащий, однажды увидел княгиню Веру, и влюбился. Это чувство сопровождало его всю жизнь, не надеясь на взаимность, он просто боготворил свой идеал. Чтобы не доставлять неприятностей любимой женщине, замужней даме, он покончил с собой, оставаясь счастливым.</a:t>
            </a:r>
            <a:endParaRPr lang="ru-RU" sz="17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 smtClean="0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 герои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705107"/>
            <a:ext cx="1613181" cy="19739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303943"/>
            <a:ext cx="1613181" cy="198825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2946534"/>
            <a:ext cx="5563264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78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95263" y="1432248"/>
            <a:ext cx="7185049" cy="4693916"/>
          </a:xfrm>
        </p:spPr>
        <p:txBody>
          <a:bodyPr>
            <a:normAutofit/>
          </a:bodyPr>
          <a:lstStyle/>
          <a:p>
            <a:pPr algn="just"/>
            <a:r>
              <a:rPr lang="ru-RU" sz="19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Князь </a:t>
            </a:r>
            <a:r>
              <a:rPr lang="ru-RU" sz="19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Львович Шеин.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человек в губернии, дела его идут не очень успешно, он близок к разорению, но вынужден вести себя соответственно положению. Человек, обладающий чувством юмора, гостеприимный и радушный хозяин. Знает о тайном поклоннике супруги, но, как глубоко порядочный и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искренний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с пониманием относится к его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чувству.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 герои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7"/>
          <p:cNvSpPr>
            <a:spLocks noGrp="1"/>
          </p:cNvSpPr>
          <p:nvPr>
            <p:ph sz="half" idx="1"/>
          </p:nvPr>
        </p:nvSpPr>
        <p:spPr>
          <a:xfrm>
            <a:off x="195263" y="3932677"/>
            <a:ext cx="7041033" cy="2193486"/>
          </a:xfrm>
        </p:spPr>
        <p:txBody>
          <a:bodyPr>
            <a:noAutofit/>
          </a:bodyPr>
          <a:lstStyle/>
          <a:p>
            <a:pPr algn="just"/>
            <a:r>
              <a:rPr lang="ru-RU" sz="19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Яков Михайлович Аносов</a:t>
            </a:r>
            <a:r>
              <a:rPr lang="ru-RU" sz="1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поступков говорит, что это справедливый, добрый и честный человек. Это очень мудрый и чувствительный старик. Он прожил долгую жизнь, многое испытал, и судит о людях с объективной точки зрения. Генерал осуждает моральное разложение общества, превратившего все святое в бытовую потребность. Он хорошо знает людей, все их мысли и поступки. Многие выражения этого героя разошлись на цитаты.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384" y="1487306"/>
            <a:ext cx="1602593" cy="1832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287" y="4015424"/>
            <a:ext cx="1591505" cy="183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476674"/>
            <a:ext cx="7632848" cy="42467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 1.     Прочитайте биографическую справку и составьте 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хронологическую таблицу  по творчеству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А.И.Куприна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292772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87181"/>
              </p:ext>
            </p:extLst>
          </p:nvPr>
        </p:nvGraphicFramePr>
        <p:xfrm>
          <a:off x="539552" y="1151880"/>
          <a:ext cx="8147248" cy="448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>
                  <a:extLst>
                    <a:ext uri="{9D8B030D-6E8A-4147-A177-3AD203B41FA5}">
                      <a16:colId xmlns:a16="http://schemas.microsoft.com/office/drawing/2014/main" val="741740596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val="3582655974"/>
                    </a:ext>
                  </a:extLst>
                </a:gridCol>
              </a:tblGrid>
              <a:tr h="5608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Хронологию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События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76070"/>
                  </a:ext>
                </a:extLst>
              </a:tr>
              <a:tr h="5608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83355"/>
                  </a:ext>
                </a:extLst>
              </a:tr>
              <a:tr h="5608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26872"/>
                  </a:ext>
                </a:extLst>
              </a:tr>
              <a:tr h="5608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863"/>
                  </a:ext>
                </a:extLst>
              </a:tr>
              <a:tr h="5608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13526"/>
                  </a:ext>
                </a:extLst>
              </a:tr>
              <a:tr h="5608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99423"/>
                  </a:ext>
                </a:extLst>
              </a:tr>
              <a:tr h="5608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038274"/>
                  </a:ext>
                </a:extLst>
              </a:tr>
              <a:tr h="56086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6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8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476674"/>
            <a:ext cx="7632848" cy="42467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 1.     Прочитайте биографическую справку и составьте </a:t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хронологическую таблицу  по творчеству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А.И.Куприна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292772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97268"/>
              </p:ext>
            </p:extLst>
          </p:nvPr>
        </p:nvGraphicFramePr>
        <p:xfrm>
          <a:off x="251519" y="1089204"/>
          <a:ext cx="8523246" cy="5525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623">
                  <a:extLst>
                    <a:ext uri="{9D8B030D-6E8A-4147-A177-3AD203B41FA5}">
                      <a16:colId xmlns:a16="http://schemas.microsoft.com/office/drawing/2014/main" val="741740596"/>
                    </a:ext>
                  </a:extLst>
                </a:gridCol>
                <a:gridCol w="4261623">
                  <a:extLst>
                    <a:ext uri="{9D8B030D-6E8A-4147-A177-3AD203B41FA5}">
                      <a16:colId xmlns:a16="http://schemas.microsoft.com/office/drawing/2014/main" val="3582655974"/>
                    </a:ext>
                  </a:extLst>
                </a:gridCol>
              </a:tblGrid>
              <a:tr h="3514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Хронологию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События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176070"/>
                  </a:ext>
                </a:extLst>
              </a:tr>
              <a:tr h="2685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1870г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Родился в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г.Наровчате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683355"/>
                  </a:ext>
                </a:extLst>
              </a:tr>
              <a:tr h="2815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1880г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Закончил Московскую Разумовскую школу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26872"/>
                  </a:ext>
                </a:extLst>
              </a:tr>
              <a:tr h="4766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1887г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 зачислен в  Александровское военное училище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863"/>
                  </a:ext>
                </a:extLst>
              </a:tr>
              <a:tr h="2685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1894г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Была закончена Военная карьера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13526"/>
                  </a:ext>
                </a:extLst>
              </a:tr>
              <a:tr h="3046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1889г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рассказ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«Последний дебют»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99423"/>
                  </a:ext>
                </a:extLst>
              </a:tr>
              <a:tr h="44802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1890г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Очерк 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Юзовский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завод», повесть «Молох», рассказ «Лесная глушь», повести «Олеся», «Кэт»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038274"/>
                  </a:ext>
                </a:extLst>
              </a:tr>
              <a:tr h="6325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1901г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 «Оборотень». В эти годы Куприн познакомился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 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И.А.Буниным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А.П.Чеховым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М.Горьким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Он переехал в Петербург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368108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1902г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  «Болото»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633375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1903г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«Конокрады», «Белый  пудель»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49313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1905г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Повесть «Поединок»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9032639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1907-1911г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Цикл очерков 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Листрогоны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858715"/>
                  </a:ext>
                </a:extLst>
              </a:tr>
              <a:tr h="263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1908г,1911г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Рассказы 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Сулафирь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повесть «Гранатовый  браслет»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850154"/>
                  </a:ext>
                </a:extLst>
              </a:tr>
              <a:tr h="47661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1938г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Писатель умер и был похоронен в Ленинграде,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7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1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398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2456933"/>
              </p:ext>
            </p:extLst>
          </p:nvPr>
        </p:nvGraphicFramePr>
        <p:xfrm>
          <a:off x="683568" y="1456138"/>
          <a:ext cx="7920880" cy="3591598"/>
        </p:xfrm>
        <a:graphic>
          <a:graphicData uri="http://schemas.openxmlformats.org/drawingml/2006/table">
            <a:tbl>
              <a:tblPr firstRow="1" firstCol="1" bandRow="1"/>
              <a:tblGrid>
                <a:gridCol w="3618429">
                  <a:extLst>
                    <a:ext uri="{9D8B030D-6E8A-4147-A177-3AD203B41FA5}">
                      <a16:colId xmlns:a16="http://schemas.microsoft.com/office/drawing/2014/main" val="3724375954"/>
                    </a:ext>
                  </a:extLst>
                </a:gridCol>
                <a:gridCol w="4302451">
                  <a:extLst>
                    <a:ext uri="{9D8B030D-6E8A-4147-A177-3AD203B41FA5}">
                      <a16:colId xmlns:a16="http://schemas.microsoft.com/office/drawing/2014/main" val="1632240083"/>
                    </a:ext>
                  </a:extLst>
                </a:gridCol>
              </a:tblGrid>
              <a:tr h="556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Жанр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566635"/>
                  </a:ext>
                </a:extLst>
              </a:tr>
              <a:tr h="538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Стиль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789404"/>
                  </a:ext>
                </a:extLst>
              </a:tr>
              <a:tr h="82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мысль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499098"/>
                  </a:ext>
                </a:extLst>
              </a:tr>
              <a:tr h="1670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Лексические и грамматические средства  текста</a:t>
                      </a:r>
                      <a:endParaRPr lang="ru-RU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504432"/>
                  </a:ext>
                </a:extLst>
              </a:tr>
            </a:tbl>
          </a:graphicData>
        </a:graphic>
      </p:graphicFrame>
      <p:sp>
        <p:nvSpPr>
          <p:cNvPr id="13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Стилистический  анализ произведения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1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78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1171106"/>
              </p:ext>
            </p:extLst>
          </p:nvPr>
        </p:nvGraphicFramePr>
        <p:xfrm>
          <a:off x="457473" y="1222088"/>
          <a:ext cx="8447372" cy="4678357"/>
        </p:xfrm>
        <a:graphic>
          <a:graphicData uri="http://schemas.openxmlformats.org/drawingml/2006/table">
            <a:tbl>
              <a:tblPr firstRow="1" firstCol="1" bandRow="1"/>
              <a:tblGrid>
                <a:gridCol w="2867457">
                  <a:extLst>
                    <a:ext uri="{9D8B030D-6E8A-4147-A177-3AD203B41FA5}">
                      <a16:colId xmlns:a16="http://schemas.microsoft.com/office/drawing/2014/main" val="1878566401"/>
                    </a:ext>
                  </a:extLst>
                </a:gridCol>
                <a:gridCol w="5579915">
                  <a:extLst>
                    <a:ext uri="{9D8B030D-6E8A-4147-A177-3AD203B41FA5}">
                      <a16:colId xmlns:a16="http://schemas.microsoft.com/office/drawing/2014/main" val="3817183066"/>
                    </a:ext>
                  </a:extLst>
                </a:gridCol>
              </a:tblGrid>
              <a:tr h="5838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Жанр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Повесть.хотя сам автор считал свое произведение рассказом.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824063"/>
                  </a:ext>
                </a:extLst>
              </a:tr>
              <a:tr h="291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Стиль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Художественный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99328"/>
                  </a:ext>
                </a:extLst>
              </a:tr>
              <a:tr h="539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Основная мысль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Искренняя </a:t>
                      </a:r>
                      <a:r>
                        <a:rPr lang="ru-RU" sz="18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любовь существует, нужно только уметь ее замечать и принимать.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427615"/>
                  </a:ext>
                </a:extLst>
              </a:tr>
              <a:tr h="3253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Лексические и грамматические средства  текста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пейзажа, портретов и психологического состояния персонажей, их вещного окружения реализуется за счет разнообразия изобразительно - выразительных средств.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 (эпитетов-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тихие безоблачные дни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метафор-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(«сирена на маяке .. ревела точно бешеный бык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TimesNewRomanPSMT"/>
                          <a:cs typeface="Times New Roman" panose="02020603050405020304" pitchFamily="18" charset="0"/>
                        </a:rPr>
                        <a:t>Тропы-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«отвратительные погоды»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Сравнения-«мелкий, как водяная пыль, дождик»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749" marR="36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455658"/>
                  </a:ext>
                </a:extLst>
              </a:tr>
            </a:tbl>
          </a:graphicData>
        </a:graphic>
      </p:graphicFrame>
      <p:sp>
        <p:nvSpPr>
          <p:cNvPr id="13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 ответ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78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686800" cy="5649491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3    Найдите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причастия и деепричастия 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  <a:r>
              <a:rPr lang="ru-RU" sz="1800" dirty="0">
                <a:solidFill>
                  <a:srgbClr val="10101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Какова роль причастий  и   деепричастий  в </a:t>
            </a:r>
            <a:r>
              <a:rPr lang="ru-RU" sz="1800" dirty="0" smtClean="0">
                <a:solidFill>
                  <a:srgbClr val="10101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художественном</a:t>
            </a:r>
            <a:r>
              <a:rPr lang="ru-RU" sz="1800" dirty="0">
                <a:solidFill>
                  <a:srgbClr val="10101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smtClean="0">
                <a:solidFill>
                  <a:srgbClr val="10101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тексте</a:t>
            </a:r>
            <a:r>
              <a:rPr lang="ru-RU" sz="1800" dirty="0">
                <a:solidFill>
                  <a:srgbClr val="10101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10101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  <a:p>
            <a:endParaRPr lang="en-US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8558"/>
              </p:ext>
            </p:extLst>
          </p:nvPr>
        </p:nvGraphicFramePr>
        <p:xfrm>
          <a:off x="539553" y="1500405"/>
          <a:ext cx="8235210" cy="1862357"/>
        </p:xfrm>
        <a:graphic>
          <a:graphicData uri="http://schemas.openxmlformats.org/drawingml/2006/table">
            <a:tbl>
              <a:tblPr firstRow="1" firstCol="1" bandRow="1"/>
              <a:tblGrid>
                <a:gridCol w="1646710">
                  <a:extLst>
                    <a:ext uri="{9D8B030D-6E8A-4147-A177-3AD203B41FA5}">
                      <a16:colId xmlns:a16="http://schemas.microsoft.com/office/drawing/2014/main" val="2573993840"/>
                    </a:ext>
                  </a:extLst>
                </a:gridCol>
                <a:gridCol w="1646710">
                  <a:extLst>
                    <a:ext uri="{9D8B030D-6E8A-4147-A177-3AD203B41FA5}">
                      <a16:colId xmlns:a16="http://schemas.microsoft.com/office/drawing/2014/main" val="4160958979"/>
                    </a:ext>
                  </a:extLst>
                </a:gridCol>
                <a:gridCol w="1646710">
                  <a:extLst>
                    <a:ext uri="{9D8B030D-6E8A-4147-A177-3AD203B41FA5}">
                      <a16:colId xmlns:a16="http://schemas.microsoft.com/office/drawing/2014/main" val="1220779887"/>
                    </a:ext>
                  </a:extLst>
                </a:gridCol>
                <a:gridCol w="1646710">
                  <a:extLst>
                    <a:ext uri="{9D8B030D-6E8A-4147-A177-3AD203B41FA5}">
                      <a16:colId xmlns:a16="http://schemas.microsoft.com/office/drawing/2014/main" val="1552396277"/>
                    </a:ext>
                  </a:extLst>
                </a:gridCol>
                <a:gridCol w="1648370">
                  <a:extLst>
                    <a:ext uri="{9D8B030D-6E8A-4147-A177-3AD203B41FA5}">
                      <a16:colId xmlns:a16="http://schemas.microsoft.com/office/drawing/2014/main" val="3903788481"/>
                    </a:ext>
                  </a:extLst>
                </a:gridCol>
              </a:tblGrid>
              <a:tr h="52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Синтаксическая функция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679243"/>
                  </a:ext>
                </a:extLst>
              </a:tr>
              <a:tr h="528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Причастие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Признак предмета по действию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Какой 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прилагательное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185219"/>
                  </a:ext>
                </a:extLst>
              </a:tr>
              <a:tr h="80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Деепричастие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Добавочное действие, признак действия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делая?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сделав?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изменяется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обстоятельство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49448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 rot="10800000" flipV="1">
            <a:off x="539552" y="3527768"/>
            <a:ext cx="8424936" cy="29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Причастия и деепричастия с зависимыми словами образуют причастные и деепричастные обороты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Деепричастия</a:t>
            </a:r>
            <a:r>
              <a:rPr lang="ru-RU" sz="1600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делают речь более точной, динамичной, они передают множество действий, происходящих одновременно. </a:t>
            </a:r>
            <a:r>
              <a:rPr lang="ru-RU" sz="1600" b="1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Деепричастия</a:t>
            </a:r>
            <a:r>
              <a:rPr lang="ru-RU" sz="1600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обладают богатыми выразительными возможностями. Ёмкость, компактность, выразительность – эти свойства </a:t>
            </a:r>
            <a:r>
              <a:rPr lang="ru-RU" sz="1600" b="1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деепричастий</a:t>
            </a:r>
            <a:r>
              <a:rPr lang="ru-RU" sz="1600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широко используют поэты и писатели в своих произведениях.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Причастия</a:t>
            </a:r>
            <a:r>
              <a:rPr lang="ru-RU" sz="1600" i="1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 причастные обороты,  при умелом их употреблении дают возможность выразительно передать детали, живописно рисующие действие, содействуют динамике рассказа, а это усиливает образность художественного повествования</a:t>
            </a:r>
            <a:r>
              <a:rPr lang="ru-RU" sz="1600" dirty="0">
                <a:solidFill>
                  <a:srgbClr val="2021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9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39552" y="1193628"/>
            <a:ext cx="8348957" cy="573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уроке </a:t>
            </a:r>
            <a:r>
              <a:rPr lang="kk-KZ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ru-RU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ru-RU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будете знакомиться с биографией, важными событиями в жизни русского писателя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А.И.Куприна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историей  создания, особенностями  жанра, сюжета и композиции повести  А.И.Куприна «Гранатовый  браслет»;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-напишете рецензию  о  произведении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endParaRPr lang="ru-RU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научитесь:</a:t>
            </a:r>
          </a:p>
          <a:p>
            <a:pPr>
              <a:spcBef>
                <a:spcPts val="238"/>
              </a:spcBef>
              <a:buSzPts val="1000"/>
            </a:pPr>
            <a:r>
              <a:rPr lang="ru-RU" alt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составлять структурно-смысловую хронологическую </a:t>
            </a:r>
            <a:r>
              <a:rPr lang="ru-RU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таблицу;</a:t>
            </a:r>
            <a:endParaRPr lang="ru-RU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излагать сжато информацию  текста, сохраняя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мысль и выражая  личную оценку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78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199" y="1151084"/>
            <a:ext cx="8317565" cy="49750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kk-KZ" sz="3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</a:t>
            </a:r>
            <a:r>
              <a:rPr lang="kk-KZ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1905 году  вышло наиболее значительное его произведение –повесть «Поединок», </a:t>
            </a:r>
            <a:r>
              <a:rPr lang="kk-KZ" sz="5100" i="1" u="wavy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имевшая большой успех</a:t>
            </a:r>
            <a:r>
              <a:rPr lang="kk-KZ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времени он ласково поглаживал своей большой холодной рукой руку Веры, </a:t>
            </a:r>
            <a:r>
              <a:rPr lang="ru-RU" sz="5100" i="1" u="wavy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лежавшую на сгибе его рукава.</a:t>
            </a:r>
            <a:endParaRPr lang="ru-RU" sz="5100" u="wavyHeav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.Худые</a:t>
            </a: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нервные пальцы </a:t>
            </a:r>
            <a:r>
              <a:rPr lang="ru-RU" sz="5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Желткова</a:t>
            </a: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забегали по борту коричневого короткого пиджачка, </a:t>
            </a:r>
            <a:r>
              <a:rPr lang="ru-RU" sz="5100" i="1" u="dotDotDash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застегивая и расстегивая пуговицы.</a:t>
            </a:r>
            <a:endParaRPr lang="ru-RU" sz="5100" u="dotDotDas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5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.И </a:t>
            </a: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опять его </a:t>
            </a:r>
            <a:r>
              <a:rPr lang="ru-RU" sz="5100" i="1" u="wavy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дрожащие</a:t>
            </a:r>
            <a:r>
              <a:rPr lang="ru-RU" sz="5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забегали, </a:t>
            </a:r>
            <a:r>
              <a:rPr lang="ru-RU" sz="5100" i="1" u="dotDashHeavy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теребя пуговицы, щипля светлые рыжеватые усы, трогая без нужды лицо</a:t>
            </a:r>
            <a:r>
              <a:rPr lang="ru-RU" sz="4600" i="1" u="dotDashHeav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ответ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78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199" y="1328533"/>
            <a:ext cx="8317565" cy="47976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А.И.Куприна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«Гранатовый  браслет» на тему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особенность этого произведения, что я думаю об этом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пишущему рецензию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1.Напишите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кто автор книги и где она вышла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2.Кому  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адресована книга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3.Укажите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тему книги,  основную проблему, поднятую автором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4.Назовите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главных действующих лиц,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Передайте кратко сюжет </a:t>
            </a:r>
            <a:endParaRPr lang="ru-RU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6.Укажите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привлекательна  ли для вас, вашего поколения эта книга.</a:t>
            </a:r>
            <a:endParaRPr lang="ru-RU" dirty="0"/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l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4   Напишите </a:t>
            </a:r>
            <a:r>
              <a:rPr lang="ru-RU" sz="2200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рецензию </a:t>
            </a:r>
            <a:r>
              <a:rPr lang="ru-RU" sz="22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 произведение</a:t>
            </a:r>
            <a:endParaRPr lang="ru-RU" sz="2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45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78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094482"/>
            <a:ext cx="8147248" cy="52148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7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Автор  </a:t>
            </a:r>
            <a:r>
              <a:rPr lang="ru-RU" sz="17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произведения  "Гранатовый браслет" русский писатель , мастер короткой прозы  </a:t>
            </a:r>
            <a:r>
              <a:rPr lang="ru-RU" sz="17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А.И.Куприн</a:t>
            </a:r>
            <a:r>
              <a:rPr lang="ru-RU" sz="17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Это  творение читают все - и учащиеся, и взрослые, </a:t>
            </a:r>
            <a:r>
              <a:rPr lang="ru-RU" sz="17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давным</a:t>
            </a:r>
            <a:r>
              <a:rPr lang="ru-RU" sz="17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давно окончившие школу. 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7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Главная </a:t>
            </a:r>
            <a:r>
              <a:rPr lang="ru-RU" sz="17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en-US" sz="17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7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«Гранатового браслета» – безответная любовь</a:t>
            </a:r>
            <a:r>
              <a:rPr lang="ru-RU" sz="17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</a:pPr>
            <a:r>
              <a:rPr lang="ru-RU" sz="17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Главными героями повести являются: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17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Вера Николаевна Шеина – княгиня, центральный женский </a:t>
            </a:r>
            <a:r>
              <a:rPr lang="ru-RU" sz="1700" i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образ;Василий</a:t>
            </a:r>
            <a:r>
              <a:rPr lang="ru-RU" sz="17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Львович Шеин – муж ее, князь, губернский предводитель дворянства;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17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Георгий Степанович Желтков – мелкий чиновник контрольной палаты, страстно влюблен в Веру Николаевну</a:t>
            </a:r>
            <a:r>
              <a:rPr lang="ru-RU" sz="1700" i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</a:pPr>
            <a:r>
              <a:rPr lang="ru-RU" sz="17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Молодая замужняя женщина, княгиня Вера Николаевна Шеина, отмечает именины. Неожиданно она получает подарок от тайного поклонника гранатовый браслет. Уже 8 лет этот мужчина влюблен в Веру и пишет ей письма. Но они не знакомы лично. Брат Веры, Николай, разыскивает этого тайного поклонника. Им оказывается молодой мужчина, чиновник Желтков. </a:t>
            </a:r>
          </a:p>
          <a:p>
            <a:pPr lvl="0" algn="just">
              <a:lnSpc>
                <a:spcPct val="115000"/>
              </a:lnSpc>
            </a:pPr>
            <a:r>
              <a:rPr lang="ru-RU" sz="17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</a:t>
            </a:r>
            <a:r>
              <a:rPr lang="ru-RU" sz="17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повесть понравилось </a:t>
            </a:r>
            <a:r>
              <a:rPr lang="ru-RU" sz="17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тем, </a:t>
            </a:r>
            <a:r>
              <a:rPr lang="ru-RU" sz="1700" i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 покоряет захватывающим сюжетом, глубокими образами и оригинальной интерпретацией вечной темы </a:t>
            </a:r>
            <a:r>
              <a:rPr lang="ru-RU" sz="1700" i="1" dirty="0" smtClean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любви.</a:t>
            </a:r>
            <a:endParaRPr lang="ru-RU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600" i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Примерный  ответ</a:t>
            </a:r>
            <a:endParaRPr lang="ru-RU" sz="2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78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328534"/>
            <a:ext cx="7733848" cy="479763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наш урок подошел к концу. 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Закончите фразы: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" marR="20701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 узнал(а)…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" marR="20701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" marR="20701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понял(а)…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" marR="207010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я могу…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178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2031653"/>
              </p:ext>
            </p:extLst>
          </p:nvPr>
        </p:nvGraphicFramePr>
        <p:xfrm>
          <a:off x="827087" y="1311312"/>
          <a:ext cx="7849369" cy="4626980"/>
        </p:xfrm>
        <a:graphic>
          <a:graphicData uri="http://schemas.openxmlformats.org/drawingml/2006/table">
            <a:tbl>
              <a:tblPr firstRow="1" firstCol="1" bandRow="1"/>
              <a:tblGrid>
                <a:gridCol w="7849369">
                  <a:extLst>
                    <a:ext uri="{9D8B030D-6E8A-4147-A177-3AD203B41FA5}">
                      <a16:colId xmlns:a16="http://schemas.microsoft.com/office/drawing/2014/main" val="3715707154"/>
                    </a:ext>
                  </a:extLst>
                </a:gridCol>
              </a:tblGrid>
              <a:tr h="4626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 художественного фильма «Гранатовый браслет»  (1964)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Режиссер  </a:t>
                      </a:r>
                      <a:r>
                        <a:rPr lang="ru-RU" sz="22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А.Роом</a:t>
                      </a:r>
                      <a:r>
                        <a:rPr lang="ru-RU" sz="2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Сравните литературное произведение и экранизацию.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Надеюсь,  вы узнали много нового и полезного</a:t>
                      </a:r>
                      <a:r>
                        <a:rPr lang="ru-RU" sz="2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i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встречи на следующем уроке!</a:t>
                      </a:r>
                      <a:endParaRPr lang="ru-RU" sz="20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114456"/>
                  </a:ext>
                </a:extLst>
              </a:tr>
            </a:tbl>
          </a:graphicData>
        </a:graphic>
      </p:graphicFrame>
      <p:sp>
        <p:nvSpPr>
          <p:cNvPr id="12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  задание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1456" t="15001" r="57087" b="31697"/>
          <a:stretch/>
        </p:blipFill>
        <p:spPr>
          <a:xfrm>
            <a:off x="755576" y="1305342"/>
            <a:ext cx="3114992" cy="464126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211960" y="1305342"/>
            <a:ext cx="4320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     Александр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Иванович Куприн – известный российский писатель, чье 150-летие мы отмечаем 7 сентября 2020 года.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Александр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Куприн прожил насыщенную жизнь. В его биографии чудным образом переплелись радостные и трагические события, взлеты и падения. Разочаровавшись во власти большевиков, он надолго покинул родину, но очень страдал вдали от своих читателей и незадолго до смерти вернулся в Россию. 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       Александр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Куприн оставил после себя большое творческое наследие, его произведения живы и будут жить еще долго, находя отклики в сердцах новых поколений читателей.</a:t>
            </a:r>
          </a:p>
        </p:txBody>
      </p:sp>
      <p:sp>
        <p:nvSpPr>
          <p:cNvPr id="10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 А.И. Куприн -150 -летие со дня рождения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3568" y="5949280"/>
            <a:ext cx="2059466" cy="340788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Отец писателя-</a:t>
            </a:r>
            <a:b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Иванович Куприн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6876256" y="3933825"/>
            <a:ext cx="2267744" cy="5032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Мать писателя-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Алексеевна Куприна</a:t>
            </a:r>
          </a:p>
          <a:p>
            <a:endParaRPr lang="ru-RU" dirty="0"/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61354" t="25500" r="26375" b="45100"/>
          <a:stretch/>
        </p:blipFill>
        <p:spPr>
          <a:xfrm>
            <a:off x="6983245" y="1478408"/>
            <a:ext cx="1728192" cy="2359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21656" t="63698" r="66636" b="9702"/>
          <a:stretch/>
        </p:blipFill>
        <p:spPr>
          <a:xfrm>
            <a:off x="457472" y="3468320"/>
            <a:ext cx="1872208" cy="235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Наровчат дом где родился Куприн.jpg"/>
          <p:cNvPicPr>
            <a:picLocks noChangeAspect="1"/>
          </p:cNvPicPr>
          <p:nvPr/>
        </p:nvPicPr>
        <p:blipFill rotWithShape="1">
          <a:blip r:embed="rId6" cstate="print"/>
          <a:srcRect l="-6451" t="-1" r="1613" b="-8310"/>
          <a:stretch/>
        </p:blipFill>
        <p:spPr>
          <a:xfrm>
            <a:off x="457472" y="1151879"/>
            <a:ext cx="2407525" cy="184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095820" y="1859340"/>
            <a:ext cx="37621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 Куприн родился 7 сентября (26 августа) в городе Наровчате Пензенской губернии в семье чиновника, секретаря мирового судьи. 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Отец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 писателя был разночинцем, мать происходила из дворян, из рода татарских князей. Когда А.И. Куприну не было еще и года, умер отец. 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Семья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осталась без всяких средств, и мать Куприна была вынуждена поселиться в Московском Вдовьем доме. Мальчик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 вместе с ней.</a:t>
            </a: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Заголовок 9"/>
          <p:cNvSpPr txBox="1">
            <a:spLocks/>
          </p:cNvSpPr>
          <p:nvPr/>
        </p:nvSpPr>
        <p:spPr>
          <a:xfrm>
            <a:off x="539552" y="232597"/>
            <a:ext cx="7453306" cy="685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Жизнь и  творчество А.И. Куприна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9285" y="1859340"/>
            <a:ext cx="37012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лет Александр Куприн начал обучение в московском Разумовском пансионе, считавшемся сиротским интернатом. 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Спустя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года он продолжил образование во Втором Московском кадетском корпусе, окончив который стал курсантом Александровского военного училища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его стен А. Куприн вышел подпоручиком, и на протяжении четырех лет нес службу в Днепровском пехотном полку</a:t>
            </a:r>
          </a:p>
        </p:txBody>
      </p:sp>
      <p:pic>
        <p:nvPicPr>
          <p:cNvPr id="10" name="Содержимое 4" descr="Куприн молодой офицер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183003" y="1604795"/>
            <a:ext cx="3024336" cy="3954462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23391" t="18900" r="64327" b="43000"/>
          <a:stretch/>
        </p:blipFill>
        <p:spPr>
          <a:xfrm>
            <a:off x="335747" y="463414"/>
            <a:ext cx="1458788" cy="166010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Заголовок 9"/>
          <p:cNvSpPr txBox="1">
            <a:spLocks/>
          </p:cNvSpPr>
          <p:nvPr/>
        </p:nvSpPr>
        <p:spPr>
          <a:xfrm>
            <a:off x="2130282" y="232597"/>
            <a:ext cx="5862576" cy="685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Образование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2948" y="0"/>
            <a:ext cx="8905071" cy="76833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43808" y="4781492"/>
            <a:ext cx="5688632" cy="1574858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Тягостная жизнь «казенного мальчика» изображена </a:t>
            </a:r>
            <a:r>
              <a:rPr lang="ru-RU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Куприным в повести </a:t>
            </a:r>
            <a:r>
              <a:rPr lang="ru-RU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переломе</a:t>
            </a:r>
            <a: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которая выходила под названием «Кадеты» (1900 год).</a:t>
            </a:r>
            <a:br>
              <a:rPr lang="ru-RU" sz="1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9843" t="22001" r="24013" b="40200"/>
          <a:stretch/>
        </p:blipFill>
        <p:spPr>
          <a:xfrm>
            <a:off x="5728042" y="1052736"/>
            <a:ext cx="2447726" cy="28653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5364086" y="4029654"/>
            <a:ext cx="295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Поручик Куприн, 1914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61148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Офицерская </a:t>
            </a:r>
            <a:r>
              <a:rPr lang="ru-RU" sz="2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жизнь, которую А.И. Куприн вел в течение четырех лет, дала богатый материал для его будущих произведений.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3" y="3439551"/>
            <a:ext cx="1736451" cy="247317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3" name="Заголовок 9"/>
          <p:cNvSpPr txBox="1">
            <a:spLocks/>
          </p:cNvSpPr>
          <p:nvPr/>
        </p:nvSpPr>
        <p:spPr>
          <a:xfrm>
            <a:off x="539552" y="451661"/>
            <a:ext cx="7453306" cy="466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Военная карьера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26298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9918" y="4705917"/>
            <a:ext cx="5282242" cy="1257038"/>
          </a:xfrm>
        </p:spPr>
        <p:txBody>
          <a:bodyPr>
            <a:noAutofit/>
          </a:bodyPr>
          <a:lstStyle/>
          <a:p>
            <a:pPr algn="ctr"/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90-х годах А. Куприн знакомится с И. Буниным, </a:t>
            </a:r>
            <a:r>
              <a:rPr lang="ru-RU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Чеховым и М. Горьким. В 1901 году Александр Иванович переезжает в Петербург, и начинает работать секретарем 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«Журнала для </a:t>
            </a:r>
            <a:r>
              <a:rPr lang="ru-RU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80" y="1068011"/>
            <a:ext cx="3096344" cy="240384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03424" y="1310139"/>
            <a:ext cx="4189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1894 году А. И. Куприн выходит в отставку, не имея никакой гражданской профессии. </a:t>
            </a:r>
            <a:endParaRPr lang="ru-RU" b="1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годы Александр Иванович много странствует по России, перепробовав множество профессий, жадно впитывая жизненные впечатления, которые стали основой его будущих произведений. </a:t>
            </a:r>
          </a:p>
        </p:txBody>
      </p:sp>
      <p:pic>
        <p:nvPicPr>
          <p:cNvPr id="13" name="Содержимое 4" descr="Чехов и Купри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6689" y="4400141"/>
            <a:ext cx="2520280" cy="174630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1250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4" name="Заголовок 9"/>
          <p:cNvSpPr txBox="1">
            <a:spLocks/>
          </p:cNvSpPr>
          <p:nvPr/>
        </p:nvSpPr>
        <p:spPr>
          <a:xfrm>
            <a:off x="539552" y="232597"/>
            <a:ext cx="7453306" cy="685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</a:rPr>
              <a:t>Начало творческой деятельности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3470" y="128147"/>
            <a:ext cx="9684568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5274"/>
            <a:ext cx="28493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1896 году выходит повесть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«Молох»,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А. Куприн изобразил панораму крупного капиталистического завода, бедный быт рабочих поселков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946" y="1145841"/>
            <a:ext cx="2071162" cy="21431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Прямоугольник 4"/>
          <p:cNvSpPr/>
          <p:nvPr/>
        </p:nvSpPr>
        <p:spPr>
          <a:xfrm>
            <a:off x="5004048" y="1075628"/>
            <a:ext cx="2324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1897 года писатель находился в Полесье. Впечатления этой поездки послужили основой </a:t>
            </a:r>
            <a:r>
              <a:rPr lang="ru-RU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 повести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«Олеся»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(1898).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114" y="1075628"/>
            <a:ext cx="1584176" cy="22327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05076" y="4006415"/>
            <a:ext cx="63991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«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Поединок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произведение, имевшее большой успех, было опубликовано в 1905 году. Здесь описывается история конфликта молодого подпоручика Ромашова со старшим офицером, развивающегося на фоне столкновения романтического мировоззрения интеллигентного юноши с миром захолустного пехотного полка, с его провинциальными нравами, муштрой и пошлостью офицерского общества.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" r="8934"/>
          <a:stretch/>
        </p:blipFill>
        <p:spPr>
          <a:xfrm>
            <a:off x="7195530" y="3908743"/>
            <a:ext cx="1658453" cy="2241309"/>
          </a:xfrm>
          <a:prstGeom prst="rect">
            <a:avLst/>
          </a:prstGeom>
        </p:spPr>
      </p:pic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Александра Куприна</a:t>
            </a:r>
          </a:p>
        </p:txBody>
      </p:sp>
    </p:spTree>
    <p:extLst>
      <p:ext uri="{BB962C8B-B14F-4D97-AF65-F5344CB8AC3E}">
        <p14:creationId xmlns:p14="http://schemas.microsoft.com/office/powerpoint/2010/main" val="26082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98688" y="-16558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4440575" y="384104"/>
            <a:ext cx="26284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108639"/>
            <a:ext cx="743547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AutoShape 2" descr="C:\Users\ErKhaN\Pictures\knyaginya_sheina.webp"/>
          <p:cNvSpPr>
            <a:spLocks noChangeAspect="1" noChangeArrowheads="1"/>
          </p:cNvSpPr>
          <p:nvPr/>
        </p:nvSpPr>
        <p:spPr bwMode="auto">
          <a:xfrm>
            <a:off x="54778" y="-1766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9"/>
          <p:cNvSpPr txBox="1">
            <a:spLocks/>
          </p:cNvSpPr>
          <p:nvPr/>
        </p:nvSpPr>
        <p:spPr>
          <a:xfrm>
            <a:off x="539552" y="304259"/>
            <a:ext cx="7453306" cy="613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280026"/>
            <a:ext cx="5698976" cy="484613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«Гранатовый браслет» (1910 год)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Куприна посвящена теме бескорыстной, возвышенной, романтической любви.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произведения заключается в том, что не спокойствие и комфорт являются источниками счастья, а именно любовь, искренняя, горячая и прекрасная.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смысловая и формальная организация повести имеет особенности. Начинается произведение эпиграфом, обращенным к «Сонате № 2» Бетховена. Этот же музыкальный шедевр выступает в качестве символа в финальной части. В канву основного сюжета автор вплел небольшие любовные новеллы, рассказанные Василием Львовичем.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13 частей. Жанр – повесть. Сам писатель считал свое произведение рассказом.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реализм.</a:t>
            </a:r>
          </a:p>
          <a:p>
            <a:endParaRPr lang="ru-RU" dirty="0"/>
          </a:p>
        </p:txBody>
      </p:sp>
      <p:sp>
        <p:nvSpPr>
          <p:cNvPr id="12" name="Заголовок 9"/>
          <p:cNvSpPr txBox="1">
            <a:spLocks/>
          </p:cNvSpPr>
          <p:nvPr/>
        </p:nvSpPr>
        <p:spPr>
          <a:xfrm>
            <a:off x="539552" y="463692"/>
            <a:ext cx="7453306" cy="45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«Гранатовый  браслет»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854" y="1475747"/>
            <a:ext cx="2163663" cy="335315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1898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8108</TotalTime>
  <Words>1638</Words>
  <Application>Microsoft Office PowerPoint</Application>
  <PresentationFormat>Экран (4:3)</PresentationFormat>
  <Paragraphs>268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Yu Gothic Light</vt:lpstr>
      <vt:lpstr>Arial</vt:lpstr>
      <vt:lpstr>Calibri</vt:lpstr>
      <vt:lpstr>Century Gothic</vt:lpstr>
      <vt:lpstr>Comfortaa</vt:lpstr>
      <vt:lpstr>Times New Roman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Отец писателя- Иван Иванович Куприн</vt:lpstr>
      <vt:lpstr>Презентация PowerPoint</vt:lpstr>
      <vt:lpstr>Тягостная жизнь «казенного мальчика» изображена  А. Куприным в повести  «На переломе», которая выходила под названием «Кадеты» (1900 год). </vt:lpstr>
      <vt:lpstr> В 90-х годах А. Куприн знакомится с И. Буниным,  А. Чеховым и М. Горьким. В 1901 году Александр Иванович переезжает в Петербург, и начинает работать секретарем «Журнала для всЕХ»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Вера Николаевна Шеина. Жена Василия Львовича. Всячески помогает ему удерживать на плаву их шаткое финансовое положение. Страстная любовь к мужу превратилась в искренние дружеские отношения. Не скрывает о письмах телеграфиста от мужа. Искренне переживает его смерть, сожалея, что настоящая любовь прошла мимо.</vt:lpstr>
      <vt:lpstr>Презентация PowerPoint</vt:lpstr>
      <vt:lpstr>Задание №  1.     Прочитайте биографическую справку и составьте  хронологическую таблицу  по творчеству А.И.Куприна</vt:lpstr>
      <vt:lpstr>Задание №  1.     Прочитайте биографическую справку и составьте  хронологическую таблицу  по творчеству А.И.Куприна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204</cp:revision>
  <dcterms:created xsi:type="dcterms:W3CDTF">2020-07-18T05:19:20Z</dcterms:created>
  <dcterms:modified xsi:type="dcterms:W3CDTF">2024-12-13T15:43:17Z</dcterms:modified>
</cp:coreProperties>
</file>