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10" r:id="rId3"/>
    <p:sldId id="311" r:id="rId4"/>
    <p:sldId id="312" r:id="rId5"/>
    <p:sldId id="323" r:id="rId6"/>
    <p:sldId id="331" r:id="rId7"/>
    <p:sldId id="332" r:id="rId8"/>
    <p:sldId id="333" r:id="rId9"/>
    <p:sldId id="313" r:id="rId10"/>
    <p:sldId id="319" r:id="rId11"/>
    <p:sldId id="329" r:id="rId12"/>
    <p:sldId id="330" r:id="rId13"/>
    <p:sldId id="335" r:id="rId14"/>
    <p:sldId id="336" r:id="rId15"/>
    <p:sldId id="320" r:id="rId16"/>
    <p:sldId id="334" r:id="rId17"/>
    <p:sldId id="328" r:id="rId18"/>
    <p:sldId id="326" r:id="rId19"/>
    <p:sldId id="321" r:id="rId20"/>
    <p:sldId id="327" r:id="rId21"/>
    <p:sldId id="308" r:id="rId22"/>
    <p:sldId id="269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908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986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855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67963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2050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634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9426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3743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41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824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020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4768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895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97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6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86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603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493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991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440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3051" y="250815"/>
            <a:ext cx="9036496" cy="6630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6190456" cy="479743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тексту</a:t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016824" cy="37939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892480" y="6237312"/>
            <a:ext cx="144016" cy="45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132" y="1319568"/>
            <a:ext cx="84512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в устном народном творчестве VI-VIII вв. уже зарождались древнейшие поэмы и традиции эпической поэзии, зафиксированные в орхонских памятниках. Элементы ее уже видны в текстах надгробных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стелл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Кюльтегина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Бильге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-кагана, повествующих о событиях V-VII вв. Надпись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Кюльтегина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насыщена эпитетами, метафорами, которые впоследствии стали традиционными, и переходили из поколения в поколение. С древней поэтической традицией связаны, например, клички боевых коней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Кюльтегина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«Ак-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оксиз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«Ак-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адман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Башгу-Боз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эпитеты «синий», «белый», «могучий» характерны для орхонских текстов.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носят различные эпические имена: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Мойыншор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Контери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панцирной кожей),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Арслан-юракли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сердцем льва),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Елтуган-тутык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(защитник народа). Общие синонимы богатырей — </a:t>
            </a:r>
            <a:r>
              <a:rPr lang="ru-RU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(огромный герой), ер (богатырь).</a:t>
            </a:r>
          </a:p>
          <a:p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народного творчества того времени дают представление многочисленные пословицы и поговорки, в которых отражены народная мудрость, культура и жизненный опыт трудового народа. В лаконичных изречениях даны назидания и советы, высмеиваются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людские пороки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 примеры устного творчества. Пословицы о труде: «Труд не пропадет даром», «Камень разбивает голову, труд дробит камень», «Союз, скрепленный у сохи, не исчезает при жатве», «Наступление осени известно с весны». Бытовые поговорки: «Мышь, рожденная на мельнице, грома не боится», «Человек с кошмой мокрым не станет», «Не рой яму другому, сам попадешь», «Выпущенная стрела не вернется обратно», «Верхом на верблюде не скрыться в стаде баранов» и другие</a:t>
            </a:r>
            <a:r>
              <a:rPr lang="ru-RU" sz="1500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i="1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49861" y="15611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624"/>
            <a:ext cx="7772400" cy="790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   Ответьте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</a:t>
            </a: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550605" y="659735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07521"/>
              </p:ext>
            </p:extLst>
          </p:nvPr>
        </p:nvGraphicFramePr>
        <p:xfrm>
          <a:off x="359158" y="1517796"/>
          <a:ext cx="8327642" cy="483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821">
                  <a:extLst>
                    <a:ext uri="{9D8B030D-6E8A-4147-A177-3AD203B41FA5}">
                      <a16:colId xmlns:a16="http://schemas.microsoft.com/office/drawing/2014/main" val="3066331913"/>
                    </a:ext>
                  </a:extLst>
                </a:gridCol>
                <a:gridCol w="4163821">
                  <a:extLst>
                    <a:ext uri="{9D8B030D-6E8A-4147-A177-3AD203B41FA5}">
                      <a16:colId xmlns:a16="http://schemas.microsoft.com/office/drawing/2014/main" val="1178358368"/>
                    </a:ext>
                  </a:extLst>
                </a:gridCol>
              </a:tblGrid>
              <a:tr h="635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945928"/>
                  </a:ext>
                </a:extLst>
              </a:tr>
              <a:tr h="6767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Какова   тема  текста?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64147"/>
                  </a:ext>
                </a:extLst>
              </a:tr>
              <a:tr h="77932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Озаглавьте  текст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19614"/>
                  </a:ext>
                </a:extLst>
              </a:tr>
              <a:tr h="67679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3.Составьте вопросный план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99735"/>
                  </a:ext>
                </a:extLst>
              </a:tr>
              <a:tr h="20650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Какие предложения по цели высказывания получились? 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4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3942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624"/>
            <a:ext cx="7772400" cy="790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48408"/>
              </p:ext>
            </p:extLst>
          </p:nvPr>
        </p:nvGraphicFramePr>
        <p:xfrm>
          <a:off x="251520" y="1037621"/>
          <a:ext cx="8712968" cy="5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2598">
                  <a:extLst>
                    <a:ext uri="{9D8B030D-6E8A-4147-A177-3AD203B41FA5}">
                      <a16:colId xmlns:a16="http://schemas.microsoft.com/office/drawing/2014/main" val="1922428596"/>
                    </a:ext>
                  </a:extLst>
                </a:gridCol>
                <a:gridCol w="5290370">
                  <a:extLst>
                    <a:ext uri="{9D8B030D-6E8A-4147-A177-3AD203B41FA5}">
                      <a16:colId xmlns:a16="http://schemas.microsoft.com/office/drawing/2014/main" val="264588311"/>
                    </a:ext>
                  </a:extLst>
                </a:gridCol>
              </a:tblGrid>
              <a:tr h="509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1.Тема текста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повествует о древнетюркском устном народном творчестве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15568"/>
                  </a:ext>
                </a:extLst>
              </a:tr>
              <a:tr h="692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2.Озаглавьте 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Древнетюркские письменные памятники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037051"/>
                  </a:ext>
                </a:extLst>
              </a:tr>
              <a:tr h="323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3.Составьте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вопросный план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1.Где были      впервые  зафиксированы элементы    древней поэтической  традиции тюрков?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 чьих трудах     упоминается  о  священной  земле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Отукен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жанры представляют раннюю форму народного творчества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тюркоязычных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племен?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.Назовите орхонский  эпический памятник 6-8 веков?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.Назовите, клички боевых коней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Кюльтегина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.Объясните, почему богатыри носили, различные эпические имена?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эпитеты характерны для орхонских текстов?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жизненные ценности  отражены в  пословицах  и поговорках  древнетюркской литературы?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49016"/>
                  </a:ext>
                </a:extLst>
              </a:tr>
              <a:tr h="81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kk-KZ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</a:t>
                      </a: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цели высказывания получились?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цели высказывания  получились вопросительные предложения, так как содержат вопрос, в конце предложения знак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814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2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46137"/>
            <a:ext cx="8532440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1602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7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  </a:t>
            </a:r>
            <a:r>
              <a:rPr lang="ru-RU" altLang="ru-RU" sz="27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«Трехчастный дневник»</a:t>
            </a:r>
            <a:r>
              <a:rPr lang="ru-RU" altLang="ru-RU" sz="27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Выпишите </a:t>
            </a:r>
            <a:r>
              <a:rPr lang="kk-KZ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текста ключевые  слова</a:t>
            </a:r>
            <a:r>
              <a:rPr lang="ru-RU" alt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78847"/>
              </p:ext>
            </p:extLst>
          </p:nvPr>
        </p:nvGraphicFramePr>
        <p:xfrm>
          <a:off x="539552" y="1783705"/>
          <a:ext cx="8352928" cy="3733526"/>
        </p:xfrm>
        <a:graphic>
          <a:graphicData uri="http://schemas.openxmlformats.org/drawingml/2006/table">
            <a:tbl>
              <a:tblPr firstRow="1" firstCol="1" bandRow="1"/>
              <a:tblGrid>
                <a:gridCol w="2934019">
                  <a:extLst>
                    <a:ext uri="{9D8B030D-6E8A-4147-A177-3AD203B41FA5}">
                      <a16:colId xmlns:a16="http://schemas.microsoft.com/office/drawing/2014/main" val="3276688509"/>
                    </a:ext>
                  </a:extLst>
                </a:gridCol>
                <a:gridCol w="2858393">
                  <a:extLst>
                    <a:ext uri="{9D8B030D-6E8A-4147-A177-3AD203B41FA5}">
                      <a16:colId xmlns:a16="http://schemas.microsoft.com/office/drawing/2014/main" val="2314599267"/>
                    </a:ext>
                  </a:extLst>
                </a:gridCol>
                <a:gridCol w="2560516">
                  <a:extLst>
                    <a:ext uri="{9D8B030D-6E8A-4147-A177-3AD203B41FA5}">
                      <a16:colId xmlns:a16="http://schemas.microsoft.com/office/drawing/2014/main" val="629751435"/>
                    </a:ext>
                  </a:extLst>
                </a:gridCol>
              </a:tblGrid>
              <a:tr h="1360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Ключевые слова  и словосочетания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Почему я </a:t>
                      </a:r>
                      <a:r>
                        <a:rPr lang="ru-RU" sz="2100" i="1" dirty="0" smtClean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выбрал(-а</a:t>
                      </a: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)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853094"/>
                  </a:ext>
                </a:extLst>
              </a:tr>
              <a:tr h="790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144833"/>
                  </a:ext>
                </a:extLst>
              </a:tr>
              <a:tr h="790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19583"/>
                  </a:ext>
                </a:extLst>
              </a:tr>
              <a:tr h="790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3942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624"/>
            <a:ext cx="7772400" cy="790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70108"/>
              </p:ext>
            </p:extLst>
          </p:nvPr>
        </p:nvGraphicFramePr>
        <p:xfrm>
          <a:off x="323528" y="1089401"/>
          <a:ext cx="8451237" cy="5075210"/>
        </p:xfrm>
        <a:graphic>
          <a:graphicData uri="http://schemas.openxmlformats.org/drawingml/2006/table">
            <a:tbl>
              <a:tblPr firstRow="1" firstCol="1" bandRow="1"/>
              <a:tblGrid>
                <a:gridCol w="2963868">
                  <a:extLst>
                    <a:ext uri="{9D8B030D-6E8A-4147-A177-3AD203B41FA5}">
                      <a16:colId xmlns:a16="http://schemas.microsoft.com/office/drawing/2014/main" val="2817121188"/>
                    </a:ext>
                  </a:extLst>
                </a:gridCol>
                <a:gridCol w="2907649">
                  <a:extLst>
                    <a:ext uri="{9D8B030D-6E8A-4147-A177-3AD203B41FA5}">
                      <a16:colId xmlns:a16="http://schemas.microsoft.com/office/drawing/2014/main" val="1423307396"/>
                    </a:ext>
                  </a:extLst>
                </a:gridCol>
                <a:gridCol w="2579720">
                  <a:extLst>
                    <a:ext uri="{9D8B030D-6E8A-4147-A177-3AD203B41FA5}">
                      <a16:colId xmlns:a16="http://schemas.microsoft.com/office/drawing/2014/main" val="2612646113"/>
                    </a:ext>
                  </a:extLst>
                </a:gridCol>
              </a:tblGrid>
              <a:tr h="4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Ключевые слова  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словосочетания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Почему я выбрал(-а)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084765"/>
                  </a:ext>
                </a:extLst>
              </a:tr>
              <a:tr h="90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1.тюрков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древней поэтической традиции тюрков зафиксированы в китайской исторической литературе.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Мне было интересно узнать, где были зафиксированы  первые упоминания о поэзии тюрков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117477"/>
                  </a:ext>
                </a:extLst>
              </a:tr>
              <a:tr h="2132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орхонских памятниках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Широко известны 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опоэтизация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легендарных мест, исторические предания о священной земле «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Отукен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неоднократно упоминаемой в орхонских памятниках и трудах Аль-Бируни, 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Мар-вази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Махмуда 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Кашгари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 священной горы «</a:t>
                      </a:r>
                      <a:r>
                        <a:rPr lang="ru-RU" sz="1300" b="1" i="1" kern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Отукен</a:t>
                      </a:r>
                      <a:r>
                        <a:rPr lang="ru-RU" sz="1300" b="1" i="1" kern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 у древних тюрков был очень почитаем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поэтому  упоминания о священной земле «Отукен» неоднократно упоминаются в орхонских памятниках и трудах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Аль-Бируни, 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Мар-вази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Махмуда </a:t>
                      </a:r>
                      <a:r>
                        <a:rPr lang="ru-RU" sz="13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Кашгари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203852"/>
                  </a:ext>
                </a:extLst>
              </a:tr>
              <a:tr h="15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Пословицы и поговорки</a:t>
                      </a:r>
                      <a:endParaRPr lang="ru-RU" sz="13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 развитии народного творчества того времени дают представление многочисленные пословицы и поговорки, в которых отражены народная мудрость, культура и жизненный опыт трудового народа.</a:t>
                      </a:r>
                      <a:endParaRPr lang="ru-RU" sz="13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 протяжении веков пословицы передавались от предков, и их образы отражают мировоззрение нашего народа, отношение к обществу, историю и духовность.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6" marR="6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12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5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08822"/>
            <a:ext cx="8379229" cy="7288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971600" y="404664"/>
            <a:ext cx="705678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b="1" dirty="0"/>
              <a:t> </a:t>
            </a:r>
            <a:r>
              <a:rPr lang="kk-KZ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628800"/>
            <a:ext cx="8075240" cy="4392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Литературные термины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понятия в литературе, с помощью которых можно легко, быстро и очень метко дать определение или характеристику тому или иному явлению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Клишированная  конструкция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также речевой штамп — в искусстве установленная традицией застывшая форма. Клише применяется в традиционных сюжетах произведений искусства, в научной литературе, в разговорной речи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07571" y="0"/>
            <a:ext cx="8379229" cy="7288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15568" y="653891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971600" y="404664"/>
            <a:ext cx="7056784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b="1" dirty="0"/>
              <a:t> </a:t>
            </a:r>
            <a:r>
              <a:rPr lang="kk-KZ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628800"/>
            <a:ext cx="8075240" cy="4392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44546A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Литературные термины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понятия в литературе, с помощью которых можно легко, быстро и очень метко дать определение или характеристику тому или иному явлению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Клишированная  конструкция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также речевой штамп — в искусстве установленная традицией застывшая форма. Клише применяется в традиционных сюжетах произведений искусства, в научной литературе, в разговорной речи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93" y="1428397"/>
            <a:ext cx="8163204" cy="49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06562" y="108823"/>
            <a:ext cx="8423088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971600" y="404664"/>
            <a:ext cx="7124187" cy="75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    Анализ стилистических особенностей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текста </a:t>
            </a:r>
            <a:endParaRPr lang="ru-RU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83763"/>
              </p:ext>
            </p:extLst>
          </p:nvPr>
        </p:nvGraphicFramePr>
        <p:xfrm>
          <a:off x="323528" y="1396989"/>
          <a:ext cx="8363271" cy="4336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9699">
                  <a:extLst>
                    <a:ext uri="{9D8B030D-6E8A-4147-A177-3AD203B41FA5}">
                      <a16:colId xmlns:a16="http://schemas.microsoft.com/office/drawing/2014/main" val="1198623899"/>
                    </a:ext>
                  </a:extLst>
                </a:gridCol>
                <a:gridCol w="3913572">
                  <a:extLst>
                    <a:ext uri="{9D8B030D-6E8A-4147-A177-3AD203B41FA5}">
                      <a16:colId xmlns:a16="http://schemas.microsoft.com/office/drawing/2014/main" val="926951497"/>
                    </a:ext>
                  </a:extLst>
                </a:gridCol>
              </a:tblGrid>
              <a:tr h="648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речи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26327"/>
                  </a:ext>
                </a:extLst>
              </a:tr>
              <a:tr h="648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речи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677063"/>
                  </a:ext>
                </a:extLst>
              </a:tr>
              <a:tr h="77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использования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693525"/>
                  </a:ext>
                </a:extLst>
              </a:tr>
              <a:tr h="958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текста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330379"/>
                  </a:ext>
                </a:extLst>
              </a:tr>
              <a:tr h="130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Языковые средства, характерные для данного текста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41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69254" y="108823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388423" y="6356350"/>
            <a:ext cx="56010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588147" y="6639827"/>
            <a:ext cx="8098653" cy="6806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259632" y="404664"/>
            <a:ext cx="6532057" cy="1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72795"/>
              </p:ext>
            </p:extLst>
          </p:nvPr>
        </p:nvGraphicFramePr>
        <p:xfrm>
          <a:off x="457200" y="1757003"/>
          <a:ext cx="8229600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338529603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3773971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5800" y="1983843"/>
            <a:ext cx="7505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5011"/>
              </p:ext>
            </p:extLst>
          </p:nvPr>
        </p:nvGraphicFramePr>
        <p:xfrm>
          <a:off x="569205" y="1263349"/>
          <a:ext cx="7963235" cy="5120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399">
                  <a:extLst>
                    <a:ext uri="{9D8B030D-6E8A-4147-A177-3AD203B41FA5}">
                      <a16:colId xmlns:a16="http://schemas.microsoft.com/office/drawing/2014/main" val="3708210010"/>
                    </a:ext>
                  </a:extLst>
                </a:gridCol>
                <a:gridCol w="3580836">
                  <a:extLst>
                    <a:ext uri="{9D8B030D-6E8A-4147-A177-3AD203B41FA5}">
                      <a16:colId xmlns:a16="http://schemas.microsoft.com/office/drawing/2014/main" val="1640744098"/>
                    </a:ext>
                  </a:extLst>
                </a:gridCol>
              </a:tblGrid>
              <a:tr h="35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речи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повествование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3816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речи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4048785068"/>
                  </a:ext>
                </a:extLst>
              </a:tr>
              <a:tr h="66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использования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и техника, учебный процесс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478339047"/>
                  </a:ext>
                </a:extLst>
              </a:tr>
              <a:tr h="35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текста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культурных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9097153"/>
                  </a:ext>
                </a:extLst>
              </a:tr>
              <a:tr h="397938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ценностей, формирование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3305106"/>
                  </a:ext>
                </a:extLst>
              </a:tr>
              <a:tr h="397938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бережного отношения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7972642"/>
                  </a:ext>
                </a:extLst>
              </a:tr>
              <a:tr h="397938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культурным традициям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1166528"/>
                  </a:ext>
                </a:extLst>
              </a:tr>
              <a:tr h="397938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своего народа. 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54202"/>
                  </a:ext>
                </a:extLst>
              </a:tr>
              <a:tr h="1658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Языковые средства, характерные для данного текста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Литературоведческие термины и клишированные конструкции.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Нейтральная лексика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03618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3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26503" y="116632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623"/>
            <a:ext cx="7772400" cy="107954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396" y="1089402"/>
            <a:ext cx="692156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хокку  на тему «Наследие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75047"/>
              </p:ext>
            </p:extLst>
          </p:nvPr>
        </p:nvGraphicFramePr>
        <p:xfrm>
          <a:off x="457472" y="2108640"/>
          <a:ext cx="8000728" cy="355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0728">
                  <a:extLst>
                    <a:ext uri="{9D8B030D-6E8A-4147-A177-3AD203B41FA5}">
                      <a16:colId xmlns:a16="http://schemas.microsoft.com/office/drawing/2014/main" val="3030779162"/>
                    </a:ext>
                  </a:extLst>
                </a:gridCol>
              </a:tblGrid>
              <a:tr h="835301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Хокку – это японская форма стихосложения для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45089"/>
                  </a:ext>
                </a:extLst>
              </a:tr>
              <a:tr h="887387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выражения своих мыслей, душевных переживаний 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25277"/>
                  </a:ext>
                </a:extLst>
              </a:tr>
              <a:tr h="887387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проблем. Хокку – это трехстишие, в каждой строчке от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16462"/>
                  </a:ext>
                </a:extLst>
              </a:tr>
              <a:tr h="948475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до 3 слов, рифма не обязательна.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4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004" y="0"/>
            <a:ext cx="9144000" cy="7300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3024" y="262869"/>
            <a:ext cx="6400800" cy="4226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12372"/>
            <a:ext cx="799288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об устном народном творчестве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древнетюркских   племен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источниках были зафиксированы    элементы древней эпической поэзии;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какие жанры представляли   раннюю форму    фольклора     древнетюркской литературы;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текст, выделять основную и детальную информацию;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выделенных слов, формулировать  тему текста;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твечать  на  вопросы,  выполнять задания,  заполнять  таблицу;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7163" y="0"/>
            <a:ext cx="8379229" cy="69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624"/>
            <a:ext cx="7772400" cy="790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хокку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905011"/>
            <a:ext cx="354098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472" y="1176988"/>
            <a:ext cx="4009754" cy="27554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1.Наследие.Летописи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История, Ценность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моего народа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6118" y="3046259"/>
            <a:ext cx="3983376" cy="28387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2.Наследие. Источники.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Волнующие легенды и предания.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Кюльтегин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Бильги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-Каган</a:t>
            </a:r>
          </a:p>
        </p:txBody>
      </p:sp>
    </p:spTree>
    <p:extLst>
      <p:ext uri="{BB962C8B-B14F-4D97-AF65-F5344CB8AC3E}">
        <p14:creationId xmlns:p14="http://schemas.microsoft.com/office/powerpoint/2010/main" val="31936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1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7" y="1161091"/>
            <a:ext cx="7998645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познакомится с интересным произведением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А.И.Куприна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«Гранатовый  браслет» по хрестоматии.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Надеюсь, что вы узнали много нового и полезного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11663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-108520" y="384104"/>
            <a:ext cx="81369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755576" y="418878"/>
            <a:ext cx="7148248" cy="494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088832" cy="3865984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к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понятию  «устное народное творчество» всевозможные ассоциации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1503024" y="476672"/>
            <a:ext cx="6400800" cy="57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«Ассоциативный куст».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31407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95312" y="3119163"/>
            <a:ext cx="2016224" cy="14298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 народное творчество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74450" y="1292331"/>
            <a:ext cx="1893894" cy="15841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48130" y="1129177"/>
            <a:ext cx="1659974" cy="14624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65223" y="3059692"/>
            <a:ext cx="1722880" cy="15841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77772" y="4810013"/>
            <a:ext cx="1713874" cy="15841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19672" y="1240915"/>
            <a:ext cx="1872208" cy="15700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algn="ctr"/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Пословицыпоговорки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04454" y="3137538"/>
            <a:ext cx="1771402" cy="15841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55776" y="4814897"/>
            <a:ext cx="1800200" cy="15841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эпос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2051720" y="491043"/>
            <a:ext cx="5852104" cy="648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38675" y="23820"/>
            <a:ext cx="8379229" cy="681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354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Предтекстовая</a:t>
            </a:r>
            <a:r>
              <a:rPr lang="ru-RU" sz="32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работа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532439" y="6093297"/>
            <a:ext cx="362133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449" y="908252"/>
            <a:ext cx="7061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ОРХОНО-ЕНИСЕЙСКИЕ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древнейшие письменные памятники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народов. Открыты на Енисее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Ремезовым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Страленбергом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Мессершмидтом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1696-1722 годы; на реке Орхон (Монголия) - Н. 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Ядринцевым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1889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8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38675" y="23820"/>
            <a:ext cx="8379229" cy="681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200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200" b="1" i="1" dirty="0">
                <a:solidFill>
                  <a:prstClr val="white"/>
                </a:solidFill>
                <a:sym typeface="Wingdings" panose="05000000000000000000" pitchFamily="2" charset="2"/>
              </a:rPr>
              <a:t></a:t>
            </a:r>
            <a:r>
              <a:rPr lang="kk-KZ" sz="3200" b="1" i="1" dirty="0">
                <a:solidFill>
                  <a:prstClr val="white"/>
                </a:solidFill>
              </a:rPr>
              <a:t> </a:t>
            </a:r>
            <a:r>
              <a:rPr lang="ru-RU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свой интеллект! </a:t>
            </a:r>
            <a:br>
              <a:rPr lang="ru-RU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532439" y="6093297"/>
            <a:ext cx="362133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8234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тюркского рунического письма VII – XII веков к настоящему времени представляют собой довольно значительную по объему и ценную в лингвистическом и историческом отношении часть обширного письменного наследия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тюркоязычного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мира. Несколько сотен надписей, сделанных на скалах и камнях, а также на предметах обихода, были открыты в Монголии, на территории всей Южной Сибири, в Китае, Казахстане и Киргизии.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38675" y="23820"/>
            <a:ext cx="8379229" cy="681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3548"/>
          </a:xfrm>
        </p:spPr>
        <p:txBody>
          <a:bodyPr>
            <a:noAutofit/>
          </a:bodyPr>
          <a:lstStyle/>
          <a:p>
            <a:r>
              <a:rPr lang="kk-KZ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</a:t>
            </a:r>
            <a:r>
              <a:rPr lang="kk-KZ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интеллект! </a:t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532439" y="6093297"/>
            <a:ext cx="362133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82341"/>
            <a:ext cx="72914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Наиболее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изученными являются всемирно известные орхонские памятники в Монголии, написанные в честь великих древнетюркских правителей и полководцев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Восточнотюркского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каганата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Бильге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-кагана,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Кюль-тегина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Тоньюкука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енисейские рунические памятники, находящиеся в Туве и Хакасии. Далее на запад, по всей степной территории Евразии вплоть до Венгрии, были найдены сотни подобных надписей. Многие из них до сих пор еще не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расшифрованы</a:t>
            </a: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свидетельствует, что широкая грамотность была присуща и простому люду, не принадлежавшему к аристократическим кругам. На «вечных камнях» оставляли свои мысли и чаяния воины, философы, учителя и странствующие писцы.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5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38675" y="23820"/>
            <a:ext cx="8379229" cy="681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3548"/>
          </a:xfrm>
        </p:spPr>
        <p:txBody>
          <a:bodyPr>
            <a:noAutofit/>
          </a:bodyPr>
          <a:lstStyle/>
          <a:p>
            <a:r>
              <a:rPr lang="kk-KZ" sz="3200" b="1" i="1" dirty="0">
                <a:solidFill>
                  <a:schemeClr val="bg1"/>
                </a:solidFill>
                <a:sym typeface="Wingdings" panose="05000000000000000000" pitchFamily="2" charset="2"/>
              </a:rPr>
              <a:t></a:t>
            </a:r>
            <a:r>
              <a:rPr lang="kk-KZ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свой интеллект! </a:t>
            </a:r>
            <a:b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532439" y="6093297"/>
            <a:ext cx="362133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329804"/>
            <a:ext cx="7846639" cy="60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88" y="-1991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1668267" y="384104"/>
            <a:ext cx="5544616" cy="38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тексту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129177"/>
            <a:ext cx="83792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Устное  народное  творчество</a:t>
            </a:r>
            <a:r>
              <a:rPr lang="ru-RU" sz="1600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VI-VIII вв. среди </a:t>
            </a:r>
            <a:r>
              <a:rPr lang="ru-RU" b="1" i="1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тюркоязычных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 Казахстана существовала устно-поэтическая традиция, восходящая к еще более ранней эпохе. Элементы древней поэтической традиции тюрков зафиксированы в китайской исторической литературе.</a:t>
            </a:r>
          </a:p>
          <a:p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Китайские летописи сохранили легенды и народные исторические предания, сюжеты которых отражают древнейшие тотемистические представления племен и их географическое расселение. Широко известны </a:t>
            </a:r>
            <a:r>
              <a:rPr lang="ru-RU" b="1" i="1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опоэтизация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легендарных мест, исторические предания о священной земле «</a:t>
            </a:r>
            <a:r>
              <a:rPr lang="ru-RU" b="1" i="1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Отукен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неоднократно упоминаемой в орхонских памятниках и трудах Аль-Бируни, </a:t>
            </a:r>
            <a:r>
              <a:rPr lang="ru-RU" b="1" i="1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Мар-вази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Махмуда </a:t>
            </a:r>
            <a:r>
              <a:rPr lang="ru-RU" b="1" i="1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Кашгари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древних исторических сказаний развивалось в VI-VIII вв. устное творчество, отражавшее чаяния народа, его стремление к свободе, ненависть к чужеземным завоевателям.</a:t>
            </a:r>
            <a:b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находил свое выражение и в поэтической, и в прозаической форме. Раннюю форму народного творчества представляют бытовые песни, связанные со свадебными и похоронными обрядами, народный календарь, а также исторические предания, легенды, сказки, пословицы, поговорки и загадки.</a:t>
            </a:r>
          </a:p>
        </p:txBody>
      </p:sp>
    </p:spTree>
    <p:extLst>
      <p:ext uri="{BB962C8B-B14F-4D97-AF65-F5344CB8AC3E}">
        <p14:creationId xmlns:p14="http://schemas.microsoft.com/office/powerpoint/2010/main" val="352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1112</Words>
  <Application>Microsoft Office PowerPoint</Application>
  <PresentationFormat>Экран (4:3)</PresentationFormat>
  <Paragraphs>247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Comfortaa</vt:lpstr>
      <vt:lpstr>Times New Roman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Предтекстовая работа </vt:lpstr>
      <vt:lpstr>  Проверьте свой интеллект!  </vt:lpstr>
      <vt:lpstr> Проверьте свой интеллект!  </vt:lpstr>
      <vt:lpstr> Проверь свой интеллект!  </vt:lpstr>
      <vt:lpstr>Презентация PowerPoint</vt:lpstr>
      <vt:lpstr>Работа по тексту </vt:lpstr>
      <vt:lpstr>Задание №1   Ответьте на вопросы</vt:lpstr>
      <vt:lpstr>Примерные ответы</vt:lpstr>
      <vt:lpstr>  Задание №2   «Трехчастный дневник»  Выпишите из текста ключевые  слова  </vt:lpstr>
      <vt:lpstr>Примерные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№4</vt:lpstr>
      <vt:lpstr>Примерные хокку</vt:lpstr>
      <vt:lpstr>Презентация PowerPoint</vt:lpstr>
      <vt:lpstr>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210</cp:revision>
  <dcterms:created xsi:type="dcterms:W3CDTF">2020-07-18T05:19:20Z</dcterms:created>
  <dcterms:modified xsi:type="dcterms:W3CDTF">2024-12-13T15:41:34Z</dcterms:modified>
</cp:coreProperties>
</file>