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4" r:id="rId3"/>
    <p:sldId id="283" r:id="rId4"/>
    <p:sldId id="315" r:id="rId5"/>
    <p:sldId id="322" r:id="rId6"/>
    <p:sldId id="314" r:id="rId7"/>
    <p:sldId id="323" r:id="rId8"/>
    <p:sldId id="289" r:id="rId9"/>
    <p:sldId id="324" r:id="rId10"/>
    <p:sldId id="310" r:id="rId11"/>
    <p:sldId id="326" r:id="rId12"/>
    <p:sldId id="327" r:id="rId13"/>
    <p:sldId id="311" r:id="rId14"/>
    <p:sldId id="280" r:id="rId15"/>
    <p:sldId id="313" r:id="rId16"/>
    <p:sldId id="307" r:id="rId17"/>
    <p:sldId id="328" r:id="rId18"/>
    <p:sldId id="308" r:id="rId19"/>
    <p:sldId id="269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2" d="100"/>
          <a:sy n="82" d="100"/>
        </p:scale>
        <p:origin x="14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43602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8047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9683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895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778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511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43602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4360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683569" y="2665161"/>
            <a:ext cx="7764044" cy="22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Пушкин. Трагедия «Моцарт и Сальери»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«Гений и злодейство – две вещи несовместные»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отрывков из диалога Моцарта и Сальери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80314"/>
            <a:ext cx="8229600" cy="464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 </a:t>
            </a: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81015"/>
              </p:ext>
            </p:extLst>
          </p:nvPr>
        </p:nvGraphicFramePr>
        <p:xfrm>
          <a:off x="457472" y="1151878"/>
          <a:ext cx="8002960" cy="5024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41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Сальери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ты мне принёс?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Моцарт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 — так; безделицу.  Намедни ночью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Бессонница моя меня томила,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в голову пришли мне две, три мысли.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Сегодня их я набросал…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(Играет.)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Сальери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 с этим шёл ко мне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мог остановиться у трактира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слушать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скрыпача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слепого! — Боже!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Ты, Моцарт, недостоин сам себя.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Моцарт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ж, хорошо?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Сальери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Какая глубина!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Какая смелость и какая стройность!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Ты, Моцарт, бог, и сам того не знаешь;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знаю, я.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Сальери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! не могу противиться я доле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Судьбе моей: я избран, чтоб его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Остановить — не то мы все погибли,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 все, жрецы, служители музыки,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я один с моей глухою славой....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пользы, если Моцарт будет жив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новой высоты еще достигнет?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Подымет ли он тем искусство? Нет;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Оно падёт опять, как он исчезнет: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Наследника нам не оставит он.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пользы в нём? Как некий херувим,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 несколько занёс нам песен райских,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Чтоб, возмутив бескрылое желанье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нас, чадах праха, после улететь!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 улетай же! чем скорей, тем лучше.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Вот яд, последний дар моей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Изоры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отрывков из диалога Моцарта и Сальери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80314"/>
            <a:ext cx="8229600" cy="464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charset="0"/>
                <a:ea typeface="Monotype Corsiva" charset="0"/>
                <a:cs typeface="Monotype Corsiva" charset="0"/>
              </a:rPr>
              <a:t> </a:t>
            </a: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06141"/>
              </p:ext>
            </p:extLst>
          </p:nvPr>
        </p:nvGraphicFramePr>
        <p:xfrm>
          <a:off x="971600" y="1227577"/>
          <a:ext cx="619268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Моцарт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Ах, правда ли, Сальери,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Бомарше кого-то отравил?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Сальери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думаю: он слишком был смешон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ремесла такого.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Моцарт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 же гений,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ты да я. А гений и злодейство —</a:t>
                      </a:r>
                      <a:b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Две вещи несовместные. Не правда ль?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Сальери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 думаешь?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(Бросает яд в стакан Моцарта.)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Ну, пей же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3148" y="29840"/>
            <a:ext cx="918714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8752" cy="7522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ответ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40769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971600" y="2739566"/>
            <a:ext cx="746944" cy="2448272"/>
          </a:xfrm>
          <a:prstGeom prst="upArrow">
            <a:avLst>
              <a:gd name="adj1" fmla="val 50000"/>
              <a:gd name="adj2" fmla="val 11781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гений</a:t>
            </a:r>
            <a:endParaRPr lang="ru-RU" b="1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156176" y="2739566"/>
            <a:ext cx="864096" cy="2528157"/>
          </a:xfrm>
          <a:prstGeom prst="downArrow">
            <a:avLst>
              <a:gd name="adj1" fmla="val 50000"/>
              <a:gd name="adj2" fmla="val 1019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злодейство</a:t>
            </a:r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99208"/>
              </p:ext>
            </p:extLst>
          </p:nvPr>
        </p:nvGraphicFramePr>
        <p:xfrm>
          <a:off x="457472" y="1340769"/>
          <a:ext cx="793095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0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Пьеса Пушкина построена на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антитезе,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противопоставляются мысли и поступки героев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979712" y="2502188"/>
            <a:ext cx="1778496" cy="30150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Моцарт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Талантлив: легко сочиняет музыку, весел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беспечен, жизнелюбив, открыт и доверчив, ценит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дружбу,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 в то, что гении не способны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злодейство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39952" y="2496122"/>
            <a:ext cx="1800200" cy="30150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Сальери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Угрюм,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невесел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завистлив.  Осознает, что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завидует настоящему гению. Зависть мучает, не дает покоя и толкает его на злодейство.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28309" y="30240"/>
            <a:ext cx="8731981" cy="7920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0012"/>
            <a:ext cx="8229600" cy="41272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12676" y="6556045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67" y="2204864"/>
            <a:ext cx="8668384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38598"/>
              </p:ext>
            </p:extLst>
          </p:nvPr>
        </p:nvGraphicFramePr>
        <p:xfrm>
          <a:off x="467544" y="1268759"/>
          <a:ext cx="8262426" cy="1584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41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препинания в СПП с несколькими придаточными.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Запятая ставится: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если придаточные предложения присоединены по способу последовательного и параллельного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подчинения (схемы 1,2);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придаточные предложения однородные  и между ними нет сочинительных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союзов (схема 3).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Запятая не ставится: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если однородные придаточные связаны между собой сочинительными союзами (схема 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7" name="Рисунок 4" descr="http://xn--80akhcicergqrg.xn--p1ai/wp-content/uploads/2018/09/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t="21271" r="48230" b="7724"/>
          <a:stretch>
            <a:fillRect/>
          </a:stretch>
        </p:blipFill>
        <p:spPr bwMode="auto">
          <a:xfrm>
            <a:off x="1403648" y="2924945"/>
            <a:ext cx="5862718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8" name="Рисунок 1" descr="https://ds03.infourok.ru/uploads/ex/100f/0002f63e-921a30c5/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31081" r="8784" b="54730"/>
          <a:stretch>
            <a:fillRect/>
          </a:stretch>
        </p:blipFill>
        <p:spPr bwMode="auto">
          <a:xfrm>
            <a:off x="1475656" y="5287179"/>
            <a:ext cx="579071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-3732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31" y="260648"/>
            <a:ext cx="8595169" cy="6920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 текста:</a:t>
            </a: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74174"/>
              </p:ext>
            </p:extLst>
          </p:nvPr>
        </p:nvGraphicFramePr>
        <p:xfrm>
          <a:off x="611560" y="980729"/>
          <a:ext cx="7920879" cy="30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никогда на шёпот искушенья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преклонился я,  хоть я не трус,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Хотя обиду чувствую глубоко,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Хоть мало жизнь люблю.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     ]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(хоть    ), (хотя   ), (хотя  ) 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Объяснение пунктуации: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данном предложении три придаточных с однородным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подчинением: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три придаточных отвечают на вопрос 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несмотря на что?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Запятыми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отделяется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каждая часть СПП, так как между ними нет сочинительных союзов.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4149080"/>
            <a:ext cx="7848872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тексте (в монологе Сальери) СПП с несколькими придаточными и объясните пунктуацию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7895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5452" y="836712"/>
            <a:ext cx="8689134" cy="51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ответ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60469"/>
              </p:ext>
            </p:extLst>
          </p:nvPr>
        </p:nvGraphicFramePr>
        <p:xfrm>
          <a:off x="457200" y="1268761"/>
          <a:ext cx="7931224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Нет! никогда я зависти не знал,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О, никогда! — ниже, когда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Пиччини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Пленить умел слух диких парижан,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Когда услышал в первый раз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Ифигении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звуки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     ]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(когда      ),  (когда    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12676" y="3356992"/>
            <a:ext cx="78317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СПП с двумя придаточными предложениями  однородного подчинения: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зависти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когда?)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Пленить умел слух диких парижан,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когда?)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услышал в первый раз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Ифигении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Запятые отделяют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придаточные, потому что между ними нет сочинительного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7344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2949"/>
            <a:ext cx="7844730" cy="55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Задание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Гений и злодейство – две вещи несовместные?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88840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утверждение, на основе которого напишите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эссе-рассуждение, применяя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ПОПС – формулы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 тексте СПП с несколькими придаточными.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 считаю, что…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– Потому что….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– Свою мысль я хочу подтвердить примерами из текста…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вышесказанного следует,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2949"/>
            <a:ext cx="7844730" cy="55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Примерный ответ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считаю, что гений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способен совершить злодейство.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Потому что человек, посвятивший себя светлым идеалам искусства, гуманен, обладает тонкой душой, чистыми помыслами, совершает не разрушительные, а созидательные деяния.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 трагедии Моцарт был уверен, что Сальери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он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гений, что он не способен на злодейство.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Свою мысль я хочу подтвердить примерами из текста: «Он же [Бомарше] гений,/ Как ты да я», «За твое/ Здоровье, друг, за искренний союз,/ Связующий Моцарта и Сальери,/ Двух сыновей гармонии».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Сальери совершает злодейство, убив гения из-за зависти, то он не гений, и я ещё больше убеждаюсь в том, что гений и злодейство - две вещи несовместные.</a:t>
            </a:r>
          </a:p>
        </p:txBody>
      </p:sp>
    </p:spTree>
    <p:extLst>
      <p:ext uri="{BB962C8B-B14F-4D97-AF65-F5344CB8AC3E}">
        <p14:creationId xmlns:p14="http://schemas.microsoft.com/office/powerpoint/2010/main" val="5835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48901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Рисунок 5" descr="https://ds04.infourok.ru/uploads/ex/10f9/000456b8-f83b6cf2/img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9295"/>
            <a:ext cx="6768752" cy="39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7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06526"/>
            <a:ext cx="8229600" cy="48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/>
          <p:cNvSpPr/>
          <p:nvPr/>
        </p:nvSpPr>
        <p:spPr>
          <a:xfrm>
            <a:off x="1115616" y="3140968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окончен! До встречи на следующем уроке.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34393"/>
              </p:ext>
            </p:extLst>
          </p:nvPr>
        </p:nvGraphicFramePr>
        <p:xfrm>
          <a:off x="899592" y="1636454"/>
          <a:ext cx="7291456" cy="1682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8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Посмотрите художественный фильм «Амадей» (1979) по сценарию Питера Шеффера. Режиссер –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Милош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Форман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Как кино соотносится с литературой?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627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30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 вы будете:</a:t>
            </a:r>
          </a:p>
          <a:p>
            <a:r>
              <a:rPr lang="ru-RU" sz="3200" dirty="0" smtClean="0"/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героев на основе анализа их  мыслей и поступков;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аргументированное высказывание  на основе сопоставления образов;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текст – рассуждение на основе проблемного вопроса.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7522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словарь урока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722643"/>
              </p:ext>
            </p:extLst>
          </p:nvPr>
        </p:nvGraphicFramePr>
        <p:xfrm>
          <a:off x="412676" y="1545816"/>
          <a:ext cx="8047756" cy="3899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это столкновение разных интересов, разных нравственных установок, разных характеров и темпераментов.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Антитеза </a:t>
                      </a:r>
                      <a:r>
                        <a:rPr lang="en-US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kk-KZ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kk-KZ" sz="1600" b="1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 </a:t>
                      </a:r>
                      <a:r>
                        <a:rPr lang="ru-RU" sz="1600" b="1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600" b="1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1600" b="1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 э з а</a:t>
                      </a:r>
                      <a:r>
                        <a:rPr lang="en-US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(от греч.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против 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thesis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положение) - противопоставление, создающее эффект резкого контраста образов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образное осмысление действительности; процесс или итог выражения внутреннего или внешнего мира в художественном образе.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Тала́нт</a:t>
                      </a: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выдающиеся способности человека, проявляемые в определённой сфере деятельности, позволяющие на основе принятия нестандартных решений добиваться высоких результатов.</a:t>
                      </a:r>
                    </a:p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Ремесло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1.требующая специальных навыков работа по изготовлению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каких-либо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изделий ручным, кустарным способом.</a:t>
                      </a:r>
                    </a:p>
                    <a:p>
                      <a:pPr algn="l" fontAlgn="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перен. - Работа без творческой инициативы, по сложившемуся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шаблону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(словарь Ефремовой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3153" marR="1131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0"/>
            <a:ext cx="8944865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580146" y="339090"/>
            <a:ext cx="6054370" cy="4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фрагментов из монолога Сальери (сцена 1)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472" y="1268760"/>
            <a:ext cx="778693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68216"/>
              </p:ext>
            </p:extLst>
          </p:nvPr>
        </p:nvGraphicFramePr>
        <p:xfrm>
          <a:off x="412676" y="1407788"/>
          <a:ext cx="8119764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63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говорят: нет правды на земле.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 правды нет — и выше. Для меня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 это ясно, как простая гамма.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Родился я с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любовию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 искусству;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Ребенком будучи, когда высоко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Звучал орган в старинной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церкви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нашей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слушал и заслушивался — слёзы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Невольные и сладкие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текли.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Отверг я рано праздные забавы;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Науки, чуждые музыке, были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Постылы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мне; упрямо и надменно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них отрекся я и предался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Одной музыке. Труден первый шаг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скучен первый путь. Преодолел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ранние невзгоды. Ремесло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Поставил я подножием искусству;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сделался ремесленник: перстам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Придал послушную, сухую беглость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верность уху. Звуки умертвив,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Музыку я разъял, как труп. Поверил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алгеброй гармонию. Тогда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Уже дерзнул, в науке искушённый,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Предаться неге творческой мечты.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стал творить; но в тишине, но в тайне,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смея помышлять еще о славе.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Нередко, просидев в безмолвной келье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Два, три дня, позабыв и сон и пищу,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Вкусив восторг и слёзы вдохновенья,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жёг мой труд и холодно смотрел,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мысль моя и звуки, мной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рожденны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Пылая, с лёгким дымом исчезали.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0"/>
            <a:ext cx="8944865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580146" y="339090"/>
            <a:ext cx="6054370" cy="4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фрагментов из монолога Сальери (сцена 1)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472" y="1268760"/>
            <a:ext cx="778693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7424"/>
              </p:ext>
            </p:extLst>
          </p:nvPr>
        </p:nvGraphicFramePr>
        <p:xfrm>
          <a:off x="412676" y="1407788"/>
          <a:ext cx="8119764" cy="422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63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Усильным, напряжённым постоянством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наконец в искусстве безграничном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Достигнул степени высокой. Слава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Мне улыбнулась; я в сердцах людей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Нашел созвучия своим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созданьям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счастлив был: я наслаждался мирно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Своим трудом, успехом, славой; также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Трудами и успехами друзей,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Товарищей моих в искусстве дивном.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Нет! никогда я зависти не знал,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О, никогда! — ниже, когда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Пиччини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Пленить умел слух диких парижан,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Ниже, когда услышал в первый раз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Ифигении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звуки.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скажет, чтоб Сальери гордый был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Когда-нибудь завистником презренным,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Змеёй, людьми растоптанною, вживе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Песок и пыль грызущею бессильно?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Никто!.. А ныне — сам скажу — я ныне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Завистник. Я завидую; глубоко,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Мучительно завидую. — О небо!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Где ж правота, когда священный дар,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Когда бессмертный гений — не в награду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Любви горящей, самоотверженья,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Трудов, усердия, молений послан —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озаряет голову безумца,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Гуляки праздного?.. О Моцарт, Моцарт!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54521"/>
            <a:ext cx="9129629" cy="6799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755576" y="260648"/>
            <a:ext cx="7111395" cy="4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1560" y="2164724"/>
            <a:ext cx="7579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en-US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altLang="en-US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472" y="1249521"/>
            <a:ext cx="847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86806"/>
              </p:ext>
            </p:extLst>
          </p:nvPr>
        </p:nvGraphicFramePr>
        <p:xfrm>
          <a:off x="412676" y="1151879"/>
          <a:ext cx="7975748" cy="980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5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0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Найдите в монологе  цитаты, в которых Сальери размышляет о соотношении в искусстве таланта и ремесла. Запишите цитаты в диаграмму Венна. На основе выписанных цитат сделайте вывод об основной мысли и теме прочитанного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фрагмента.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755575" y="2204864"/>
            <a:ext cx="3908055" cy="33843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9872" y="2204864"/>
            <a:ext cx="4176464" cy="33843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Искусство-ремесло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6118" y="2636912"/>
            <a:ext cx="226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- талант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371" y="-50619"/>
            <a:ext cx="9129629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755576" y="260648"/>
            <a:ext cx="7111395" cy="4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ответ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473" y="908720"/>
            <a:ext cx="4206158" cy="4680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9872" y="908720"/>
            <a:ext cx="4176464" cy="4680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Искусство-ремесло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630" y="1196752"/>
            <a:ext cx="206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- талант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975480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Ремесло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 я подножием искусству;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сделался ремесленник: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перстам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Придал послушную, сухую беглость…Звуки умертвив,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я разъял, как труп.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алгеброй гармонию…Я стал творить, позабыв и сон и пищу…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132856"/>
            <a:ext cx="1944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Священный дар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гений… - не в награду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 горящей, самоотверженья,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Трудов, усердия, молений послан –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озаряет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голову….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5" y="2502188"/>
            <a:ext cx="928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Слава,</a:t>
            </a:r>
            <a:endParaRPr lang="ru-RU" dirty="0"/>
          </a:p>
          <a:p>
            <a:r>
              <a:rPr lang="ru-RU" b="1" dirty="0"/>
              <a:t>и</a:t>
            </a:r>
            <a:r>
              <a:rPr lang="ru-RU" b="1" dirty="0" smtClean="0"/>
              <a:t>звестность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3147" y="-2738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8752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ответ. 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ывод о теме и основной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мысли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прочитанного фрагмента.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40769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07788"/>
            <a:ext cx="72728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детских лет влюблённый в музыку, умеющий тонко чувствовать её красоту, Сальери всю жизнь положил на алтарь искусства, отказался от других занятий и радостей. Он упорно трудился, чтобы изучить все тайны музыки, освоить законы её создания. Благодаря своему усердию Сальери удалось подняться на вершину славы, известности. На такой же вершине славы и известности оказался Моцарт, но этого он добился легко, благодаря священному дару, бессмертной гениальности, которые даны ему не в качестве награды за огромный труд, а случайно, при рождении. Сальери признается, что он «глубоко» завидует таланту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Моцарта. Назревает внутренний конфликт.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3936" y="-402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8752" cy="7522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40769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23172"/>
              </p:ext>
            </p:extLst>
          </p:nvPr>
        </p:nvGraphicFramePr>
        <p:xfrm>
          <a:off x="412676" y="1151879"/>
          <a:ext cx="8047756" cy="1124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49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Прочитайте отрывки из диалога, предшествующего решению Сальери совершить злодейство - отравить Моцарта. Дайте характеристику главным героям. Какой художественный приём использует автор для создания литературных образов? Отразите в литературной схеме свои наблюдения над текстом пьесы.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886160" y="2779508"/>
            <a:ext cx="746944" cy="2448272"/>
          </a:xfrm>
          <a:prstGeom prst="upArrow">
            <a:avLst>
              <a:gd name="adj1" fmla="val 50000"/>
              <a:gd name="adj2" fmla="val 11781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гений</a:t>
            </a:r>
            <a:endParaRPr lang="ru-RU" b="1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588224" y="2713077"/>
            <a:ext cx="864096" cy="2528157"/>
          </a:xfrm>
          <a:prstGeom prst="downArrow">
            <a:avLst>
              <a:gd name="adj1" fmla="val 50000"/>
              <a:gd name="adj2" fmla="val 1019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злодейство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47847" y="2528190"/>
            <a:ext cx="1944216" cy="29509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Моцарт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38064" y="2528190"/>
            <a:ext cx="1915355" cy="29509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Сальери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5030</TotalTime>
  <Words>982</Words>
  <Application>Microsoft Office PowerPoint</Application>
  <PresentationFormat>Экран (4:3)</PresentationFormat>
  <Paragraphs>205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Comfortaa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Тематический словарь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ответ. Вывод о теме и основной мысли прочитанного фрагмента.</vt:lpstr>
      <vt:lpstr>Задание 2</vt:lpstr>
      <vt:lpstr>Чтение отрывков из диалога Моцарта и Сальери</vt:lpstr>
      <vt:lpstr>Чтение отрывков из диалога Моцарта и Сальери</vt:lpstr>
      <vt:lpstr>Примерный ответ</vt:lpstr>
      <vt:lpstr>Консультация </vt:lpstr>
      <vt:lpstr>Пример из  текста:</vt:lpstr>
      <vt:lpstr> </vt:lpstr>
      <vt:lpstr>Презентация PowerPoint</vt:lpstr>
      <vt:lpstr>Презентация PowerPoint</vt:lpstr>
      <vt:lpstr>Презентация PowerPoint</vt:lpstr>
      <vt:lpstr>Учебное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219</cp:revision>
  <dcterms:created xsi:type="dcterms:W3CDTF">2020-07-18T05:19:20Z</dcterms:created>
  <dcterms:modified xsi:type="dcterms:W3CDTF">2024-12-13T15:36:28Z</dcterms:modified>
</cp:coreProperties>
</file>